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43"/>
  </p:notesMasterIdLst>
  <p:sldIdLst>
    <p:sldId id="257" r:id="rId3"/>
    <p:sldId id="258" r:id="rId4"/>
    <p:sldId id="270" r:id="rId5"/>
    <p:sldId id="266" r:id="rId6"/>
    <p:sldId id="265" r:id="rId7"/>
    <p:sldId id="272" r:id="rId8"/>
    <p:sldId id="271" r:id="rId9"/>
    <p:sldId id="275" r:id="rId10"/>
    <p:sldId id="276" r:id="rId11"/>
    <p:sldId id="263" r:id="rId12"/>
    <p:sldId id="264" r:id="rId13"/>
    <p:sldId id="261" r:id="rId14"/>
    <p:sldId id="262" r:id="rId15"/>
    <p:sldId id="259" r:id="rId16"/>
    <p:sldId id="278" r:id="rId17"/>
    <p:sldId id="283" r:id="rId18"/>
    <p:sldId id="282" r:id="rId19"/>
    <p:sldId id="279" r:id="rId20"/>
    <p:sldId id="280" r:id="rId21"/>
    <p:sldId id="281" r:id="rId22"/>
    <p:sldId id="289" r:id="rId23"/>
    <p:sldId id="288" r:id="rId24"/>
    <p:sldId id="290" r:id="rId25"/>
    <p:sldId id="284" r:id="rId26"/>
    <p:sldId id="286" r:id="rId27"/>
    <p:sldId id="285" r:id="rId28"/>
    <p:sldId id="293" r:id="rId29"/>
    <p:sldId id="292" r:id="rId30"/>
    <p:sldId id="291" r:id="rId31"/>
    <p:sldId id="294" r:id="rId32"/>
    <p:sldId id="304" r:id="rId33"/>
    <p:sldId id="295" r:id="rId34"/>
    <p:sldId id="297" r:id="rId35"/>
    <p:sldId id="296" r:id="rId36"/>
    <p:sldId id="298" r:id="rId37"/>
    <p:sldId id="300" r:id="rId38"/>
    <p:sldId id="301" r:id="rId39"/>
    <p:sldId id="302" r:id="rId40"/>
    <p:sldId id="303" r:id="rId41"/>
    <p:sldId id="306" r:id="rId42"/>
  </p:sldIdLst>
  <p:sldSz cx="9144000" cy="6858000" type="screen4x3"/>
  <p:notesSz cx="6858000" cy="9144000"/>
  <p:defaultTextStyle>
    <a:defPPr>
      <a:defRPr lang="en-AU"/>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5066" autoAdjust="0"/>
    <p:restoredTop sz="65829" autoAdjust="0"/>
  </p:normalViewPr>
  <p:slideViewPr>
    <p:cSldViewPr>
      <p:cViewPr varScale="1">
        <p:scale>
          <a:sx n="75" d="100"/>
          <a:sy n="75" d="100"/>
        </p:scale>
        <p:origin x="2232" y="60"/>
      </p:cViewPr>
      <p:guideLst/>
    </p:cSldViewPr>
  </p:slideViewPr>
  <p:outlineViewPr>
    <p:cViewPr>
      <p:scale>
        <a:sx n="100" d="100"/>
        <a:sy n="100" d="100"/>
      </p:scale>
      <p:origin x="0" y="0"/>
    </p:cViewPr>
  </p:outlineViewPr>
  <p:notesTextViewPr>
    <p:cViewPr>
      <p:scale>
        <a:sx n="100" d="100"/>
        <a:sy n="100" d="100"/>
      </p:scale>
      <p:origin x="0" y="0"/>
    </p:cViewPr>
  </p:notesTextViewPr>
  <p:notesViewPr>
    <p:cSldViewPr showGuides="1">
      <p:cViewPr varScale="1">
        <p:scale>
          <a:sx n="78" d="100"/>
          <a:sy n="78" d="100"/>
        </p:scale>
        <p:origin x="1860" y="108"/>
      </p:cViewPr>
      <p:guideLst>
        <p:guide orient="horz" pos="2880"/>
        <p:guide pos="2160"/>
      </p:guideLst>
    </p:cSldViewPr>
  </p:notesViewPr>
  <p:gridSpacing cx="72008" cy="72008"/>
</p:viewPr>
</file>

<file path=ppt/_rels/presentation.xml.rels>&#65279;<?xml version="1.0" encoding="utf-8"?><Relationships xmlns="http://schemas.openxmlformats.org/package/2006/relationships"><Relationship Type="http://schemas.openxmlformats.org/officeDocument/2006/relationships/slide" Target="slides/slide6.xml" Id="rId8" /><Relationship Type="http://schemas.openxmlformats.org/officeDocument/2006/relationships/slide" Target="slides/slide11.xml" Id="rId13" /><Relationship Type="http://schemas.openxmlformats.org/officeDocument/2006/relationships/slide" Target="slides/slide16.xml" Id="rId18" /><Relationship Type="http://schemas.openxmlformats.org/officeDocument/2006/relationships/slide" Target="slides/slide24.xml" Id="rId26" /><Relationship Type="http://schemas.openxmlformats.org/officeDocument/2006/relationships/slide" Target="slides/slide37.xml" Id="rId39" /><Relationship Type="http://schemas.openxmlformats.org/officeDocument/2006/relationships/slide" Target="slides/slide1.xml" Id="rId3" /><Relationship Type="http://schemas.openxmlformats.org/officeDocument/2006/relationships/slide" Target="slides/slide19.xml" Id="rId21" /><Relationship Type="http://schemas.openxmlformats.org/officeDocument/2006/relationships/slide" Target="slides/slide32.xml" Id="rId34" /><Relationship Type="http://schemas.openxmlformats.org/officeDocument/2006/relationships/slide" Target="slides/slide40.xml" Id="rId42" /><Relationship Type="http://schemas.openxmlformats.org/officeDocument/2006/relationships/tableStyles" Target="tableStyles.xml" Id="rId47" /><Relationship Type="http://schemas.openxmlformats.org/officeDocument/2006/relationships/slide" Target="slides/slide5.xml" Id="rId7" /><Relationship Type="http://schemas.openxmlformats.org/officeDocument/2006/relationships/slide" Target="slides/slide10.xml" Id="rId12" /><Relationship Type="http://schemas.openxmlformats.org/officeDocument/2006/relationships/slide" Target="slides/slide15.xml" Id="rId17" /><Relationship Type="http://schemas.openxmlformats.org/officeDocument/2006/relationships/slide" Target="slides/slide23.xml" Id="rId25" /><Relationship Type="http://schemas.openxmlformats.org/officeDocument/2006/relationships/slide" Target="slides/slide31.xml" Id="rId33" /><Relationship Type="http://schemas.openxmlformats.org/officeDocument/2006/relationships/slide" Target="slides/slide36.xml" Id="rId38" /><Relationship Type="http://schemas.openxmlformats.org/officeDocument/2006/relationships/theme" Target="theme/theme1.xml" Id="rId46" /><Relationship Type="http://schemas.openxmlformats.org/officeDocument/2006/relationships/slideMaster" Target="slideMasters/slideMaster1.xml" Id="rId2" /><Relationship Type="http://schemas.openxmlformats.org/officeDocument/2006/relationships/slide" Target="slides/slide14.xml" Id="rId16" /><Relationship Type="http://schemas.openxmlformats.org/officeDocument/2006/relationships/slide" Target="slides/slide18.xml" Id="rId20" /><Relationship Type="http://schemas.openxmlformats.org/officeDocument/2006/relationships/slide" Target="slides/slide27.xml" Id="rId29" /><Relationship Type="http://schemas.openxmlformats.org/officeDocument/2006/relationships/slide" Target="slides/slide39.xml" Id="rId41" /><Relationship Type="http://schemas.openxmlformats.org/officeDocument/2006/relationships/slide" Target="slides/slide4.xml" Id="rId6" /><Relationship Type="http://schemas.openxmlformats.org/officeDocument/2006/relationships/slide" Target="slides/slide9.xml" Id="rId11" /><Relationship Type="http://schemas.openxmlformats.org/officeDocument/2006/relationships/slide" Target="slides/slide22.xml" Id="rId24" /><Relationship Type="http://schemas.openxmlformats.org/officeDocument/2006/relationships/slide" Target="slides/slide30.xml" Id="rId32" /><Relationship Type="http://schemas.openxmlformats.org/officeDocument/2006/relationships/slide" Target="slides/slide35.xml" Id="rId37" /><Relationship Type="http://schemas.openxmlformats.org/officeDocument/2006/relationships/slide" Target="slides/slide38.xml" Id="rId40" /><Relationship Type="http://schemas.openxmlformats.org/officeDocument/2006/relationships/viewProps" Target="viewProps.xml" Id="rId45" /><Relationship Type="http://schemas.openxmlformats.org/officeDocument/2006/relationships/slide" Target="slides/slide3.xml" Id="rId5" /><Relationship Type="http://schemas.openxmlformats.org/officeDocument/2006/relationships/slide" Target="slides/slide13.xml" Id="rId15" /><Relationship Type="http://schemas.openxmlformats.org/officeDocument/2006/relationships/slide" Target="slides/slide21.xml" Id="rId23" /><Relationship Type="http://schemas.openxmlformats.org/officeDocument/2006/relationships/slide" Target="slides/slide26.xml" Id="rId28" /><Relationship Type="http://schemas.openxmlformats.org/officeDocument/2006/relationships/slide" Target="slides/slide34.xml" Id="rId36" /><Relationship Type="http://schemas.openxmlformats.org/officeDocument/2006/relationships/slide" Target="slides/slide8.xml" Id="rId10" /><Relationship Type="http://schemas.openxmlformats.org/officeDocument/2006/relationships/slide" Target="slides/slide17.xml" Id="rId19" /><Relationship Type="http://schemas.openxmlformats.org/officeDocument/2006/relationships/slide" Target="slides/slide29.xml" Id="rId31" /><Relationship Type="http://schemas.openxmlformats.org/officeDocument/2006/relationships/presProps" Target="presProps.xml" Id="rId44" /><Relationship Type="http://schemas.openxmlformats.org/officeDocument/2006/relationships/slide" Target="slides/slide2.xml" Id="rId4" /><Relationship Type="http://schemas.openxmlformats.org/officeDocument/2006/relationships/slide" Target="slides/slide7.xml" Id="rId9" /><Relationship Type="http://schemas.openxmlformats.org/officeDocument/2006/relationships/slide" Target="slides/slide12.xml" Id="rId14" /><Relationship Type="http://schemas.openxmlformats.org/officeDocument/2006/relationships/slide" Target="slides/slide20.xml" Id="rId22" /><Relationship Type="http://schemas.openxmlformats.org/officeDocument/2006/relationships/slide" Target="slides/slide25.xml" Id="rId27" /><Relationship Type="http://schemas.openxmlformats.org/officeDocument/2006/relationships/slide" Target="slides/slide28.xml" Id="rId30" /><Relationship Type="http://schemas.openxmlformats.org/officeDocument/2006/relationships/slide" Target="slides/slide33.xml" Id="rId35" /><Relationship Type="http://schemas.openxmlformats.org/officeDocument/2006/relationships/notesMaster" Target="notesMasters/notesMaster1.xml" Id="rId43" /><Relationship Type="http://schemas.openxmlformats.org/officeDocument/2006/relationships/customXml" Target="/customXML/item2.xml" Id="R7305dacc41c84ea6"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8D4C46-9DE9-4EBF-A97F-00EF7AB60846}" type="datetimeFigureOut">
              <a:rPr lang="en-AU" smtClean="0"/>
              <a:t>6/08/2020</a:t>
            </a:fld>
            <a:endParaRPr lang="en-AU"/>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2E2CF0-1D98-4B2A-938B-BC7179DF0F7C}" type="slidenum">
              <a:rPr lang="en-AU" smtClean="0"/>
              <a:t>‹#›</a:t>
            </a:fld>
            <a:endParaRPr lang="en-AU"/>
          </a:p>
        </p:txBody>
      </p:sp>
    </p:spTree>
    <p:extLst>
      <p:ext uri="{BB962C8B-B14F-4D97-AF65-F5344CB8AC3E}">
        <p14:creationId xmlns:p14="http://schemas.microsoft.com/office/powerpoint/2010/main" val="41947514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C42E2CF0-1D98-4B2A-938B-BC7179DF0F7C}" type="slidenum">
              <a:rPr lang="en-AU" smtClean="0"/>
              <a:t>1</a:t>
            </a:fld>
            <a:endParaRPr lang="en-AU"/>
          </a:p>
        </p:txBody>
      </p:sp>
    </p:spTree>
    <p:extLst>
      <p:ext uri="{BB962C8B-B14F-4D97-AF65-F5344CB8AC3E}">
        <p14:creationId xmlns:p14="http://schemas.microsoft.com/office/powerpoint/2010/main" val="7228520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As a member of the local community, it is inevitable that at some point you will have a conflict of interest in a matter that you are dealing with. What is important is that you are able to identify that you have a conflict of interest and that you disclose and manage it appropriately.</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There are two types of conflicts of interest – pecuniary and non-pecuniary. Your obligations to disclose and manage conflicts of interest will depend on what type of conflict of interest you have.</a:t>
            </a:r>
          </a:p>
          <a:p>
            <a:endParaRPr lang="en-AU" dirty="0"/>
          </a:p>
        </p:txBody>
      </p:sp>
      <p:sp>
        <p:nvSpPr>
          <p:cNvPr id="4" name="Slide Number Placeholder 3"/>
          <p:cNvSpPr>
            <a:spLocks noGrp="1"/>
          </p:cNvSpPr>
          <p:nvPr>
            <p:ph type="sldNum" sz="quarter" idx="10"/>
          </p:nvPr>
        </p:nvSpPr>
        <p:spPr/>
        <p:txBody>
          <a:bodyPr/>
          <a:lstStyle/>
          <a:p>
            <a:fld id="{C42E2CF0-1D98-4B2A-938B-BC7179DF0F7C}" type="slidenum">
              <a:rPr lang="en-AU" smtClean="0"/>
              <a:t>11</a:t>
            </a:fld>
            <a:endParaRPr lang="en-AU"/>
          </a:p>
        </p:txBody>
      </p:sp>
    </p:spTree>
    <p:extLst>
      <p:ext uri="{BB962C8B-B14F-4D97-AF65-F5344CB8AC3E}">
        <p14:creationId xmlns:p14="http://schemas.microsoft.com/office/powerpoint/2010/main" val="14299499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You will have a </a:t>
            </a:r>
            <a:r>
              <a:rPr lang="en-AU" sz="1200" b="1" kern="1200" dirty="0">
                <a:solidFill>
                  <a:schemeClr val="tx1"/>
                </a:solidFill>
                <a:effectLst/>
                <a:latin typeface="+mn-lt"/>
                <a:ea typeface="+mn-ea"/>
                <a:cs typeface="+mn-cs"/>
              </a:rPr>
              <a:t>pecuniary interest </a:t>
            </a:r>
            <a:r>
              <a:rPr lang="en-AU" sz="1200" kern="1200" dirty="0">
                <a:solidFill>
                  <a:schemeClr val="tx1"/>
                </a:solidFill>
                <a:effectLst/>
                <a:latin typeface="+mn-lt"/>
                <a:ea typeface="+mn-ea"/>
                <a:cs typeface="+mn-cs"/>
              </a:rPr>
              <a:t>in a matter you are dealing with where there is a reasonable likelihood or expectation that you or a related person (</a:t>
            </a:r>
            <a:r>
              <a:rPr lang="en-AU" sz="1200" kern="1200" dirty="0" err="1">
                <a:solidFill>
                  <a:schemeClr val="tx1"/>
                </a:solidFill>
                <a:effectLst/>
                <a:latin typeface="+mn-lt"/>
                <a:ea typeface="+mn-ea"/>
                <a:cs typeface="+mn-cs"/>
              </a:rPr>
              <a:t>eg</a:t>
            </a:r>
            <a:r>
              <a:rPr lang="en-AU" sz="1200" kern="1200" dirty="0">
                <a:solidFill>
                  <a:schemeClr val="tx1"/>
                </a:solidFill>
                <a:effectLst/>
                <a:latin typeface="+mn-lt"/>
                <a:ea typeface="+mn-ea"/>
                <a:cs typeface="+mn-cs"/>
              </a:rPr>
              <a:t> a relative, your employer or business partner or a company you hold shares in), will gain or lose financially appreciably as a result of any decision made in relation to the matter.</a:t>
            </a:r>
          </a:p>
          <a:p>
            <a:endParaRPr lang="en-AU" dirty="0"/>
          </a:p>
        </p:txBody>
      </p:sp>
      <p:sp>
        <p:nvSpPr>
          <p:cNvPr id="4" name="Slide Number Placeholder 3"/>
          <p:cNvSpPr>
            <a:spLocks noGrp="1"/>
          </p:cNvSpPr>
          <p:nvPr>
            <p:ph type="sldNum" sz="quarter" idx="10"/>
          </p:nvPr>
        </p:nvSpPr>
        <p:spPr/>
        <p:txBody>
          <a:bodyPr/>
          <a:lstStyle/>
          <a:p>
            <a:fld id="{C42E2CF0-1D98-4B2A-938B-BC7179DF0F7C}" type="slidenum">
              <a:rPr lang="en-AU" smtClean="0"/>
              <a:t>12</a:t>
            </a:fld>
            <a:endParaRPr lang="en-AU"/>
          </a:p>
        </p:txBody>
      </p:sp>
    </p:spTree>
    <p:extLst>
      <p:ext uri="{BB962C8B-B14F-4D97-AF65-F5344CB8AC3E}">
        <p14:creationId xmlns:p14="http://schemas.microsoft.com/office/powerpoint/2010/main" val="7996588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You must disclose in writing any pecuniary interest you may have in a matter you are dealing with as soon as you become aware of it. </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The general manager will decide how the matter will be dealt with.</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If you are a member of a committee, you must disclose any pecuniary interest you have in any matter being dealt with by the committee at each committee meeting that the matter arises and leave the meeting while the matter is being considered and voted on.</a:t>
            </a:r>
          </a:p>
          <a:p>
            <a:endParaRPr lang="en-AU" dirty="0"/>
          </a:p>
        </p:txBody>
      </p:sp>
      <p:sp>
        <p:nvSpPr>
          <p:cNvPr id="4" name="Slide Number Placeholder 3"/>
          <p:cNvSpPr>
            <a:spLocks noGrp="1"/>
          </p:cNvSpPr>
          <p:nvPr>
            <p:ph type="sldNum" sz="quarter" idx="10"/>
          </p:nvPr>
        </p:nvSpPr>
        <p:spPr/>
        <p:txBody>
          <a:bodyPr/>
          <a:lstStyle/>
          <a:p>
            <a:fld id="{C42E2CF0-1D98-4B2A-938B-BC7179DF0F7C}" type="slidenum">
              <a:rPr lang="en-AU" smtClean="0"/>
              <a:t>13</a:t>
            </a:fld>
            <a:endParaRPr lang="en-AU"/>
          </a:p>
        </p:txBody>
      </p:sp>
    </p:spTree>
    <p:extLst>
      <p:ext uri="{BB962C8B-B14F-4D97-AF65-F5344CB8AC3E}">
        <p14:creationId xmlns:p14="http://schemas.microsoft.com/office/powerpoint/2010/main" val="41865289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1" kern="1200" dirty="0">
                <a:solidFill>
                  <a:schemeClr val="tx1"/>
                </a:solidFill>
                <a:effectLst/>
                <a:latin typeface="+mn-lt"/>
                <a:ea typeface="+mn-ea"/>
                <a:cs typeface="+mn-cs"/>
              </a:rPr>
              <a:t>Non-pecuniary interests </a:t>
            </a:r>
            <a:r>
              <a:rPr lang="en-AU" sz="1200" kern="1200" dirty="0">
                <a:solidFill>
                  <a:schemeClr val="tx1"/>
                </a:solidFill>
                <a:effectLst/>
                <a:latin typeface="+mn-lt"/>
                <a:ea typeface="+mn-ea"/>
                <a:cs typeface="+mn-cs"/>
              </a:rPr>
              <a:t>are private or personal interests that are not pecuniary interests.</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You will have a non-pecuniary conflict of interest in a matter you are dealing with if a reasonable and informed person would perceive that you could be influenced by a private interest that you have in that matter. This is also known as the “pub test”.</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How you deal with a non-pecuniary conflict of interest will depend on whether it is significant.</a:t>
            </a:r>
          </a:p>
          <a:p>
            <a:endParaRPr lang="en-AU" dirty="0"/>
          </a:p>
        </p:txBody>
      </p:sp>
      <p:sp>
        <p:nvSpPr>
          <p:cNvPr id="4" name="Slide Number Placeholder 3"/>
          <p:cNvSpPr>
            <a:spLocks noGrp="1"/>
          </p:cNvSpPr>
          <p:nvPr>
            <p:ph type="sldNum" sz="quarter" idx="10"/>
          </p:nvPr>
        </p:nvSpPr>
        <p:spPr/>
        <p:txBody>
          <a:bodyPr/>
          <a:lstStyle/>
          <a:p>
            <a:fld id="{C42E2CF0-1D98-4B2A-938B-BC7179DF0F7C}" type="slidenum">
              <a:rPr lang="en-AU" smtClean="0"/>
              <a:t>14</a:t>
            </a:fld>
            <a:endParaRPr lang="en-AU"/>
          </a:p>
        </p:txBody>
      </p:sp>
    </p:spTree>
    <p:extLst>
      <p:ext uri="{BB962C8B-B14F-4D97-AF65-F5344CB8AC3E}">
        <p14:creationId xmlns:p14="http://schemas.microsoft.com/office/powerpoint/2010/main" val="24859175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You will have a </a:t>
            </a:r>
            <a:r>
              <a:rPr lang="en-AU" sz="1200" b="1" kern="1200" dirty="0">
                <a:solidFill>
                  <a:schemeClr val="tx1"/>
                </a:solidFill>
                <a:effectLst/>
                <a:latin typeface="+mn-lt"/>
                <a:ea typeface="+mn-ea"/>
                <a:cs typeface="+mn-cs"/>
              </a:rPr>
              <a:t>significant non-pecuniary conflict of interest </a:t>
            </a:r>
            <a:r>
              <a:rPr lang="en-AU" sz="1200" kern="1200" dirty="0">
                <a:solidFill>
                  <a:schemeClr val="tx1"/>
                </a:solidFill>
                <a:effectLst/>
                <a:latin typeface="+mn-lt"/>
                <a:ea typeface="+mn-ea"/>
                <a:cs typeface="+mn-cs"/>
              </a:rPr>
              <a:t>in a matter you are dealing with where you have:</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a close relationship (including a business relationship) with a person who will be affected by any decision made in relation to the matter</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a strong affiliation with an organisation that will be affected by any decision made in relation to the matter</a:t>
            </a:r>
          </a:p>
          <a:p>
            <a:pPr marL="171450" indent="-171450">
              <a:buFont typeface="Arial" panose="020B0604020202020204" pitchFamily="34" charset="0"/>
              <a:buChar char="•"/>
            </a:pPr>
            <a:r>
              <a:rPr lang="en-AU" sz="1200" kern="1200" dirty="0">
                <a:solidFill>
                  <a:schemeClr val="tx1"/>
                </a:solidFill>
                <a:effectLst/>
                <a:latin typeface="+mn-lt"/>
                <a:ea typeface="+mn-ea"/>
                <a:cs typeface="+mn-cs"/>
              </a:rPr>
              <a:t>a financial interest in the matter that is not a pecuniary interest, or you otherwise stand to gain or lose a personal benefit as a result of a decision made in relation to that matter.  </a:t>
            </a:r>
            <a:endParaRPr lang="en-AU" dirty="0"/>
          </a:p>
          <a:p>
            <a:endParaRPr lang="en-AU" dirty="0"/>
          </a:p>
        </p:txBody>
      </p:sp>
      <p:sp>
        <p:nvSpPr>
          <p:cNvPr id="4" name="Slide Number Placeholder 3"/>
          <p:cNvSpPr>
            <a:spLocks noGrp="1"/>
          </p:cNvSpPr>
          <p:nvPr>
            <p:ph type="sldNum" sz="quarter" idx="10"/>
          </p:nvPr>
        </p:nvSpPr>
        <p:spPr/>
        <p:txBody>
          <a:bodyPr/>
          <a:lstStyle/>
          <a:p>
            <a:fld id="{C42E2CF0-1D98-4B2A-938B-BC7179DF0F7C}" type="slidenum">
              <a:rPr lang="en-AU" smtClean="0"/>
              <a:t>15</a:t>
            </a:fld>
            <a:endParaRPr lang="en-AU"/>
          </a:p>
        </p:txBody>
      </p:sp>
    </p:spTree>
    <p:extLst>
      <p:ext uri="{BB962C8B-B14F-4D97-AF65-F5344CB8AC3E}">
        <p14:creationId xmlns:p14="http://schemas.microsoft.com/office/powerpoint/2010/main" val="32561714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If you have a </a:t>
            </a:r>
            <a:r>
              <a:rPr lang="en-AU" sz="1200" b="1" kern="1200" dirty="0">
                <a:solidFill>
                  <a:schemeClr val="tx1"/>
                </a:solidFill>
                <a:effectLst/>
                <a:latin typeface="+mn-lt"/>
                <a:ea typeface="+mn-ea"/>
                <a:cs typeface="+mn-cs"/>
              </a:rPr>
              <a:t>significant non-pecuniary conflict of interest </a:t>
            </a:r>
            <a:r>
              <a:rPr lang="en-AU" sz="1200" kern="1200" dirty="0">
                <a:solidFill>
                  <a:schemeClr val="tx1"/>
                </a:solidFill>
                <a:effectLst/>
                <a:latin typeface="+mn-lt"/>
                <a:ea typeface="+mn-ea"/>
                <a:cs typeface="+mn-cs"/>
              </a:rPr>
              <a:t>in a matter you are dealing with, you must:</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disclose it in writing to the general manager</a:t>
            </a:r>
            <a:endParaRPr lang="en-AU" dirty="0">
              <a:effectLst/>
            </a:endParaRP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disclose it on each occasion the matter arises, and </a:t>
            </a:r>
            <a:endParaRPr lang="en-AU" dirty="0">
              <a:effectLst/>
            </a:endParaRP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not participate in any consideration of the matter. </a:t>
            </a:r>
            <a:endParaRPr lang="en-AU" dirty="0">
              <a:effectLst/>
            </a:endParaRP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If you are a member of a council committee you must also disclose your interest at each committee meeting that the matter arises and leave the meeting while the matter is being considered or voted on.</a:t>
            </a:r>
            <a:endParaRPr lang="en-AU" dirty="0">
              <a:effectLst/>
            </a:endParaRPr>
          </a:p>
          <a:p>
            <a:endParaRPr lang="en-AU" dirty="0">
              <a:effectLst/>
            </a:endParaRPr>
          </a:p>
          <a:p>
            <a:endParaRPr lang="en-AU" dirty="0"/>
          </a:p>
        </p:txBody>
      </p:sp>
      <p:sp>
        <p:nvSpPr>
          <p:cNvPr id="4" name="Slide Number Placeholder 3"/>
          <p:cNvSpPr>
            <a:spLocks noGrp="1"/>
          </p:cNvSpPr>
          <p:nvPr>
            <p:ph type="sldNum" sz="quarter" idx="10"/>
          </p:nvPr>
        </p:nvSpPr>
        <p:spPr/>
        <p:txBody>
          <a:bodyPr/>
          <a:lstStyle/>
          <a:p>
            <a:fld id="{C42E2CF0-1D98-4B2A-938B-BC7179DF0F7C}" type="slidenum">
              <a:rPr lang="en-AU" smtClean="0"/>
              <a:t>16</a:t>
            </a:fld>
            <a:endParaRPr lang="en-AU"/>
          </a:p>
        </p:txBody>
      </p:sp>
    </p:spTree>
    <p:extLst>
      <p:ext uri="{BB962C8B-B14F-4D97-AF65-F5344CB8AC3E}">
        <p14:creationId xmlns:p14="http://schemas.microsoft.com/office/powerpoint/2010/main" val="1423105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t>A non-pecuniary conflict of interest will not be significant where you have a relationship or an affiliation with someone affected by the matter you are dealing with that is not particularly close or strong (</a:t>
            </a:r>
            <a:r>
              <a:rPr lang="en-AU" sz="1200" dirty="0" err="1"/>
              <a:t>eg</a:t>
            </a:r>
            <a:r>
              <a:rPr lang="en-AU" sz="1200" dirty="0"/>
              <a:t> you are </a:t>
            </a:r>
            <a:r>
              <a:rPr lang="en-AU" sz="1200" kern="1200" baseline="0" dirty="0">
                <a:solidFill>
                  <a:schemeClr val="tx1"/>
                </a:solidFill>
                <a:effectLst/>
                <a:latin typeface="+mn-lt"/>
                <a:ea typeface="+mn-ea"/>
                <a:cs typeface="+mn-cs"/>
              </a:rPr>
              <a:t>a social member of a club who utilise it’s facilities, but have no other involvement in </a:t>
            </a:r>
            <a:r>
              <a:rPr lang="en-AU" dirty="0"/>
              <a:t>the management or administration of the</a:t>
            </a:r>
            <a:r>
              <a:rPr lang="en-AU" baseline="0" dirty="0"/>
              <a:t> club).</a:t>
            </a:r>
            <a:endParaRPr lang="en-AU" sz="1200" kern="1200" baseline="0" dirty="0">
              <a:solidFill>
                <a:schemeClr val="tx1"/>
              </a:solidFill>
              <a:effectLst/>
              <a:latin typeface="+mn-lt"/>
              <a:ea typeface="+mn-ea"/>
              <a:cs typeface="+mn-cs"/>
            </a:endParaRPr>
          </a:p>
          <a:p>
            <a:endParaRPr lang="en-AU" sz="1200" kern="1200" baseline="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If you believe that you have a non-pecuniary conflict of interest in a matter you are dealing with that is not significant and that does not require further action, you must still disclose your interest in writing to the general manager as soon as possible and explain why you believe it is not significant. The general manager will help you decide how to manage your interest.</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If you are a member of a committee, you must also disclose your interest at each committee meeting the matter arises and explain why you believe it is not significant and no further action is necessary to manage it.</a:t>
            </a:r>
          </a:p>
          <a:p>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i="1" kern="1200" dirty="0">
                <a:solidFill>
                  <a:schemeClr val="tx1"/>
                </a:solidFill>
                <a:effectLst/>
                <a:latin typeface="+mn-lt"/>
                <a:ea typeface="+mn-ea"/>
                <a:cs typeface="+mn-cs"/>
              </a:rPr>
              <a:t>(NB.</a:t>
            </a:r>
            <a:r>
              <a:rPr lang="en-AU" sz="1200" i="1" kern="1200" baseline="0" dirty="0">
                <a:solidFill>
                  <a:schemeClr val="tx1"/>
                </a:solidFill>
                <a:effectLst/>
                <a:latin typeface="+mn-lt"/>
                <a:ea typeface="+mn-ea"/>
                <a:cs typeface="+mn-cs"/>
              </a:rPr>
              <a:t> See clause 5.9 of Model Code for further information of how ‘close’ and ‘strong’ are determined)</a:t>
            </a:r>
            <a:endParaRPr lang="en-AU" sz="1200" i="1" kern="1200" dirty="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C42E2CF0-1D98-4B2A-938B-BC7179DF0F7C}" type="slidenum">
              <a:rPr lang="en-AU" smtClean="0"/>
              <a:t>17</a:t>
            </a:fld>
            <a:endParaRPr lang="en-AU"/>
          </a:p>
        </p:txBody>
      </p:sp>
    </p:spTree>
    <p:extLst>
      <p:ext uri="{BB962C8B-B14F-4D97-AF65-F5344CB8AC3E}">
        <p14:creationId xmlns:p14="http://schemas.microsoft.com/office/powerpoint/2010/main" val="7882490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Remember, no one knows your personal circumstances better than you and for that reason, the onus is on you to identify and disclose any potential conflict of interest you may have in a matter you are dealing with and to manage it appropriately.</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If you are not sure whether you have a conflict of interest in a matter you are dealing with or what type of conflict of interest it is, always err on the side of caution. Disclose the interest in writing to the general manager and discuss with them whether you should continue to deal with the matter.</a:t>
            </a:r>
          </a:p>
          <a:p>
            <a:endParaRPr lang="en-AU" dirty="0"/>
          </a:p>
        </p:txBody>
      </p:sp>
      <p:sp>
        <p:nvSpPr>
          <p:cNvPr id="4" name="Slide Number Placeholder 3"/>
          <p:cNvSpPr>
            <a:spLocks noGrp="1"/>
          </p:cNvSpPr>
          <p:nvPr>
            <p:ph type="sldNum" sz="quarter" idx="10"/>
          </p:nvPr>
        </p:nvSpPr>
        <p:spPr/>
        <p:txBody>
          <a:bodyPr/>
          <a:lstStyle/>
          <a:p>
            <a:fld id="{C42E2CF0-1D98-4B2A-938B-BC7179DF0F7C}" type="slidenum">
              <a:rPr lang="en-AU" smtClean="0"/>
              <a:t>18</a:t>
            </a:fld>
            <a:endParaRPr lang="en-AU"/>
          </a:p>
        </p:txBody>
      </p:sp>
    </p:spTree>
    <p:extLst>
      <p:ext uri="{BB962C8B-B14F-4D97-AF65-F5344CB8AC3E}">
        <p14:creationId xmlns:p14="http://schemas.microsoft.com/office/powerpoint/2010/main" val="6904863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As a member of the community, it is inevitable that you will need to deal with your council in your private capacity. </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Where this occurs, you should deal with the council in the same way as other members of the public. </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You should not expect or seek any preferential treatment.</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You must not use your position to obtain a private benefit for yourself or for someone else or to influence others in the performance of their functions to obtain a private benefit for yourself or for someone else.</a:t>
            </a:r>
          </a:p>
          <a:p>
            <a:endParaRPr lang="en-AU" dirty="0"/>
          </a:p>
          <a:p>
            <a:endParaRPr lang="en-AU" dirty="0"/>
          </a:p>
          <a:p>
            <a:r>
              <a:rPr lang="en-AU" dirty="0"/>
              <a:t>END OF SECTION</a:t>
            </a:r>
          </a:p>
          <a:p>
            <a:endParaRPr lang="en-AU" dirty="0"/>
          </a:p>
        </p:txBody>
      </p:sp>
      <p:sp>
        <p:nvSpPr>
          <p:cNvPr id="4" name="Slide Number Placeholder 3"/>
          <p:cNvSpPr>
            <a:spLocks noGrp="1"/>
          </p:cNvSpPr>
          <p:nvPr>
            <p:ph type="sldNum" sz="quarter" idx="10"/>
          </p:nvPr>
        </p:nvSpPr>
        <p:spPr/>
        <p:txBody>
          <a:bodyPr/>
          <a:lstStyle/>
          <a:p>
            <a:fld id="{C42E2CF0-1D98-4B2A-938B-BC7179DF0F7C}" type="slidenum">
              <a:rPr lang="en-AU" smtClean="0"/>
              <a:t>19</a:t>
            </a:fld>
            <a:endParaRPr lang="en-AU"/>
          </a:p>
        </p:txBody>
      </p:sp>
    </p:spTree>
    <p:extLst>
      <p:ext uri="{BB962C8B-B14F-4D97-AF65-F5344CB8AC3E}">
        <p14:creationId xmlns:p14="http://schemas.microsoft.com/office/powerpoint/2010/main" val="37380182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In the course of performing your duties you</a:t>
            </a:r>
            <a:r>
              <a:rPr lang="en-AU" sz="1200" kern="1200" baseline="0" dirty="0">
                <a:solidFill>
                  <a:schemeClr val="tx1"/>
                </a:solidFill>
                <a:effectLst/>
                <a:latin typeface="+mn-lt"/>
                <a:ea typeface="+mn-ea"/>
                <a:cs typeface="+mn-cs"/>
              </a:rPr>
              <a:t> </a:t>
            </a:r>
            <a:r>
              <a:rPr lang="en-AU" sz="1200" kern="1200" dirty="0">
                <a:solidFill>
                  <a:schemeClr val="tx1"/>
                </a:solidFill>
                <a:effectLst/>
                <a:latin typeface="+mn-lt"/>
                <a:ea typeface="+mn-ea"/>
                <a:cs typeface="+mn-cs"/>
              </a:rPr>
              <a:t>may be offered a gift or a personal benefit.  A gift or benefit</a:t>
            </a:r>
            <a:r>
              <a:rPr lang="en-AU" sz="1200" kern="1200" baseline="0" dirty="0">
                <a:solidFill>
                  <a:schemeClr val="tx1"/>
                </a:solidFill>
                <a:effectLst/>
                <a:latin typeface="+mn-lt"/>
                <a:ea typeface="+mn-ea"/>
                <a:cs typeface="+mn-cs"/>
              </a:rPr>
              <a:t> is </a:t>
            </a:r>
            <a:r>
              <a:rPr lang="en-AU" sz="1200" dirty="0"/>
              <a:t>something offered to or received by you, or someone closely associated with you, for personal use or enjoyment.</a:t>
            </a:r>
          </a:p>
          <a:p>
            <a:endParaRPr lang="en-AU" sz="12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mn-ea"/>
                <a:cs typeface="+mn-cs"/>
              </a:rPr>
              <a:t>There are strict rules that govern what gifts or benefits you may accept and those that you must refuse. These rules are informed by the following principles:</a:t>
            </a:r>
          </a:p>
          <a:p>
            <a:pPr marL="457200" lvl="0" indent="-457200">
              <a:buFont typeface="Arial" panose="020B0604020202020204" pitchFamily="34" charset="0"/>
              <a:buChar char="•"/>
            </a:pPr>
            <a:r>
              <a:rPr lang="en-AU" sz="1200" dirty="0"/>
              <a:t>You must not benefit personally from performing your duties other than through the remuneration and any other benefits you receive as a delegate or committee member</a:t>
            </a:r>
          </a:p>
          <a:p>
            <a:pPr marL="457200" lvl="0" indent="-457200">
              <a:buFont typeface="Arial" panose="020B0604020202020204" pitchFamily="34" charset="0"/>
              <a:buChar char="•"/>
            </a:pPr>
            <a:r>
              <a:rPr lang="en-AU" sz="1200" dirty="0"/>
              <a:t>You must not be influenced or be seen to be influenced in performing</a:t>
            </a:r>
            <a:r>
              <a:rPr lang="en-AU" sz="1200" baseline="0" dirty="0"/>
              <a:t> your duties </a:t>
            </a:r>
            <a:r>
              <a:rPr lang="en-AU" sz="1200" dirty="0"/>
              <a:t>as a result of the receipt of a gift or personal benefit. </a:t>
            </a:r>
          </a:p>
          <a:p>
            <a:endParaRPr lang="en-AU" dirty="0"/>
          </a:p>
        </p:txBody>
      </p:sp>
      <p:sp>
        <p:nvSpPr>
          <p:cNvPr id="4" name="Slide Number Placeholder 3"/>
          <p:cNvSpPr>
            <a:spLocks noGrp="1"/>
          </p:cNvSpPr>
          <p:nvPr>
            <p:ph type="sldNum" sz="quarter" idx="10"/>
          </p:nvPr>
        </p:nvSpPr>
        <p:spPr/>
        <p:txBody>
          <a:bodyPr/>
          <a:lstStyle/>
          <a:p>
            <a:fld id="{C42E2CF0-1D98-4B2A-938B-BC7179DF0F7C}" type="slidenum">
              <a:rPr lang="en-AU" smtClean="0"/>
              <a:t>21</a:t>
            </a:fld>
            <a:endParaRPr lang="en-AU"/>
          </a:p>
        </p:txBody>
      </p:sp>
    </p:spTree>
    <p:extLst>
      <p:ext uri="{BB962C8B-B14F-4D97-AF65-F5344CB8AC3E}">
        <p14:creationId xmlns:p14="http://schemas.microsoft.com/office/powerpoint/2010/main" val="17126225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In this presentation we’re going to look at the key elements of the </a:t>
            </a:r>
            <a:r>
              <a:rPr lang="en-AU" i="1" dirty="0"/>
              <a:t>Model Code of Conduct for Local Councils in NSW</a:t>
            </a:r>
            <a:r>
              <a:rPr lang="en-AU" dirty="0"/>
              <a:t> that apply to committee members and</a:t>
            </a:r>
            <a:r>
              <a:rPr lang="en-AU" baseline="0" dirty="0"/>
              <a:t> delegates</a:t>
            </a:r>
            <a:r>
              <a:rPr lang="en-AU" dirty="0"/>
              <a:t> of councils. </a:t>
            </a:r>
          </a:p>
          <a:p>
            <a:endParaRPr lang="en-AU" dirty="0"/>
          </a:p>
          <a:p>
            <a:r>
              <a:rPr lang="en-AU" dirty="0"/>
              <a:t>We will</a:t>
            </a:r>
            <a:r>
              <a:rPr lang="en-AU" baseline="0" dirty="0"/>
              <a:t> cover the following topics</a:t>
            </a:r>
            <a:endParaRPr lang="en-AU" dirty="0"/>
          </a:p>
          <a:p>
            <a:pPr marL="171450" indent="-171450">
              <a:buFont typeface="Arial" panose="020B0604020202020204" pitchFamily="34" charset="0"/>
              <a:buChar char="•"/>
            </a:pPr>
            <a:r>
              <a:rPr lang="en-AU" dirty="0"/>
              <a:t>Your general conduct obligations</a:t>
            </a:r>
          </a:p>
          <a:p>
            <a:pPr marL="171450" indent="-171450">
              <a:buFont typeface="Arial" panose="020B0604020202020204" pitchFamily="34" charset="0"/>
              <a:buChar char="•"/>
            </a:pPr>
            <a:r>
              <a:rPr lang="en-AU" dirty="0"/>
              <a:t>When</a:t>
            </a:r>
            <a:r>
              <a:rPr lang="en-AU" baseline="0" dirty="0"/>
              <a:t> and how to submit your r</a:t>
            </a:r>
            <a:r>
              <a:rPr lang="en-AU" dirty="0"/>
              <a:t>eturns of interests</a:t>
            </a:r>
          </a:p>
          <a:p>
            <a:pPr marL="171450" indent="-171450">
              <a:buFont typeface="Arial" panose="020B0604020202020204" pitchFamily="34" charset="0"/>
              <a:buChar char="•"/>
            </a:pPr>
            <a:r>
              <a:rPr lang="en-AU" dirty="0"/>
              <a:t>How to identify, disclose and appropriately manage conflicts of interest</a:t>
            </a:r>
          </a:p>
          <a:p>
            <a:pPr marL="171450" indent="-171450">
              <a:buFont typeface="Arial" panose="020B0604020202020204" pitchFamily="34" charset="0"/>
              <a:buChar char="•"/>
            </a:pPr>
            <a:r>
              <a:rPr lang="en-AU" dirty="0"/>
              <a:t>Your obligations</a:t>
            </a:r>
            <a:r>
              <a:rPr lang="en-AU" baseline="0" dirty="0"/>
              <a:t> in relation to the acceptance of g</a:t>
            </a:r>
            <a:r>
              <a:rPr lang="en-AU" dirty="0"/>
              <a:t>ifts</a:t>
            </a:r>
            <a:r>
              <a:rPr lang="en-AU" baseline="0" dirty="0"/>
              <a:t> and benefits</a:t>
            </a:r>
          </a:p>
          <a:p>
            <a:pPr marL="171450" indent="-171450">
              <a:buFont typeface="Arial" panose="020B0604020202020204" pitchFamily="34" charset="0"/>
              <a:buChar char="•"/>
            </a:pPr>
            <a:r>
              <a:rPr lang="en-AU" baseline="0" dirty="0"/>
              <a:t>Your obligations when using council information and resources, and </a:t>
            </a:r>
          </a:p>
          <a:p>
            <a:pPr marL="171450" indent="-171450">
              <a:buFont typeface="Arial" panose="020B0604020202020204" pitchFamily="34" charset="0"/>
              <a:buChar char="•"/>
            </a:pPr>
            <a:r>
              <a:rPr lang="en-AU" baseline="0" dirty="0"/>
              <a:t>How complaints about breaches are made and managed</a:t>
            </a:r>
            <a:endParaRPr lang="en-AU" dirty="0"/>
          </a:p>
          <a:p>
            <a:pPr marL="0" indent="0">
              <a:buFont typeface="Arial" panose="020B0604020202020204" pitchFamily="34" charset="0"/>
              <a:buNone/>
            </a:pPr>
            <a:endParaRPr lang="en-AU" dirty="0"/>
          </a:p>
          <a:p>
            <a:endParaRPr lang="en-AU" dirty="0"/>
          </a:p>
        </p:txBody>
      </p:sp>
      <p:sp>
        <p:nvSpPr>
          <p:cNvPr id="4" name="Slide Number Placeholder 3"/>
          <p:cNvSpPr>
            <a:spLocks noGrp="1"/>
          </p:cNvSpPr>
          <p:nvPr>
            <p:ph type="sldNum" sz="quarter" idx="10"/>
          </p:nvPr>
        </p:nvSpPr>
        <p:spPr/>
        <p:txBody>
          <a:bodyPr/>
          <a:lstStyle/>
          <a:p>
            <a:fld id="{C42E2CF0-1D98-4B2A-938B-BC7179DF0F7C}" type="slidenum">
              <a:rPr lang="en-AU" smtClean="0"/>
              <a:t>2</a:t>
            </a:fld>
            <a:endParaRPr lang="en-AU"/>
          </a:p>
        </p:txBody>
      </p:sp>
    </p:spTree>
    <p:extLst>
      <p:ext uri="{BB962C8B-B14F-4D97-AF65-F5344CB8AC3E}">
        <p14:creationId xmlns:p14="http://schemas.microsoft.com/office/powerpoint/2010/main" val="21227625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Gifts and benefits do not include:</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items with a value of $10 or less</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a gift or benefit provided to the council as part of a cultural exchange or sister city relationship (provided it is not used for your personal use and enjoyment)</a:t>
            </a:r>
            <a:endParaRPr lang="en-AU" dirty="0">
              <a:effectLst/>
            </a:endParaRP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attendance at a work-related event or function for the purpose of undertaking your council duties, or</a:t>
            </a:r>
            <a:endParaRPr lang="en-AU" dirty="0">
              <a:effectLst/>
            </a:endParaRP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meals, beverages or refreshments that are provided to you while you are carrying out your council duties.</a:t>
            </a:r>
            <a:endParaRPr lang="en-AU" dirty="0">
              <a:effectLst/>
            </a:endParaRPr>
          </a:p>
          <a:p>
            <a:endParaRPr lang="en-AU" dirty="0"/>
          </a:p>
        </p:txBody>
      </p:sp>
      <p:sp>
        <p:nvSpPr>
          <p:cNvPr id="4" name="Slide Number Placeholder 3"/>
          <p:cNvSpPr>
            <a:spLocks noGrp="1"/>
          </p:cNvSpPr>
          <p:nvPr>
            <p:ph type="sldNum" sz="quarter" idx="10"/>
          </p:nvPr>
        </p:nvSpPr>
        <p:spPr/>
        <p:txBody>
          <a:bodyPr/>
          <a:lstStyle/>
          <a:p>
            <a:fld id="{C42E2CF0-1D98-4B2A-938B-BC7179DF0F7C}" type="slidenum">
              <a:rPr lang="en-AU" smtClean="0"/>
              <a:t>22</a:t>
            </a:fld>
            <a:endParaRPr lang="en-AU"/>
          </a:p>
        </p:txBody>
      </p:sp>
    </p:spTree>
    <p:extLst>
      <p:ext uri="{BB962C8B-B14F-4D97-AF65-F5344CB8AC3E}">
        <p14:creationId xmlns:p14="http://schemas.microsoft.com/office/powerpoint/2010/main" val="1090015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You </a:t>
            </a:r>
            <a:r>
              <a:rPr lang="en-AU" b="1" dirty="0"/>
              <a:t>must not</a:t>
            </a:r>
            <a:r>
              <a:rPr lang="en-AU" dirty="0"/>
              <a:t>:</a:t>
            </a:r>
          </a:p>
          <a:p>
            <a:pPr marL="457200" lvl="0" indent="-457200">
              <a:buFont typeface="Arial" panose="020B0604020202020204" pitchFamily="34" charset="0"/>
              <a:buChar char="•"/>
            </a:pPr>
            <a:r>
              <a:rPr lang="en-AU" dirty="0"/>
              <a:t>seek or accept bribes</a:t>
            </a:r>
          </a:p>
          <a:p>
            <a:pPr marL="457200" lvl="0" indent="-457200">
              <a:buFont typeface="Arial" panose="020B0604020202020204" pitchFamily="34" charset="0"/>
              <a:buChar char="•"/>
            </a:pPr>
            <a:r>
              <a:rPr lang="en-AU" dirty="0"/>
              <a:t>seek gifts or benefits of any kind</a:t>
            </a:r>
          </a:p>
          <a:p>
            <a:pPr marL="457200" lvl="0" indent="-457200">
              <a:buFont typeface="Arial" panose="020B0604020202020204" pitchFamily="34" charset="0"/>
              <a:buChar char="•"/>
            </a:pPr>
            <a:r>
              <a:rPr lang="en-AU" dirty="0"/>
              <a:t>accept any gift or benefit that may create a sense of obligation, or that may be perceived as intended or likely to influence you in undertaking your duties</a:t>
            </a:r>
          </a:p>
          <a:p>
            <a:pPr marL="457200" lvl="0" indent="-457200">
              <a:buFont typeface="Arial" panose="020B0604020202020204" pitchFamily="34" charset="0"/>
              <a:buChar char="•"/>
            </a:pPr>
            <a:r>
              <a:rPr lang="en-AU" dirty="0"/>
              <a:t>accept any gift or benefit that is worth more than $100</a:t>
            </a:r>
          </a:p>
          <a:p>
            <a:pPr marL="457200" lvl="0" indent="-457200">
              <a:buFont typeface="Arial" panose="020B0604020202020204" pitchFamily="34" charset="0"/>
              <a:buChar char="•"/>
            </a:pPr>
            <a:r>
              <a:rPr lang="en-AU" dirty="0"/>
              <a:t>accept tickets to major sporting or cultural events with a ticket value of over $100 or corporate hospitality at such events</a:t>
            </a:r>
          </a:p>
          <a:p>
            <a:pPr marL="457200" lvl="0" indent="-457200">
              <a:buFont typeface="Arial" panose="020B0604020202020204" pitchFamily="34" charset="0"/>
              <a:buChar char="•"/>
            </a:pPr>
            <a:r>
              <a:rPr lang="en-AU" dirty="0"/>
              <a:t>accept cash or cash-like gifts</a:t>
            </a:r>
            <a:r>
              <a:rPr lang="en-AU" baseline="0" dirty="0"/>
              <a:t>, (such as </a:t>
            </a:r>
            <a:r>
              <a:rPr lang="en-AU" dirty="0"/>
              <a:t>gift vouchers, credit cards, phone credit, lottery tickets) </a:t>
            </a:r>
            <a:r>
              <a:rPr lang="en-AU" baseline="0" dirty="0"/>
              <a:t>of any amount</a:t>
            </a:r>
            <a:endParaRPr lang="en-AU" dirty="0"/>
          </a:p>
          <a:p>
            <a:pPr marL="457200" lvl="0" indent="-457200">
              <a:buFont typeface="Arial" panose="020B0604020202020204" pitchFamily="34" charset="0"/>
              <a:buChar char="•"/>
            </a:pPr>
            <a:r>
              <a:rPr lang="en-AU" dirty="0"/>
              <a:t>participate in competitions for prizes where eligibility is based on the council being a customer of the competition organiser</a:t>
            </a:r>
          </a:p>
          <a:p>
            <a:pPr marL="457200" lvl="0" indent="-457200">
              <a:buFont typeface="Arial" panose="020B0604020202020204" pitchFamily="34" charset="0"/>
              <a:buChar char="•"/>
            </a:pPr>
            <a:r>
              <a:rPr lang="en-AU" dirty="0"/>
              <a:t>personally benefit from reward points programs when purchasing on behalf of council.</a:t>
            </a:r>
          </a:p>
        </p:txBody>
      </p:sp>
      <p:sp>
        <p:nvSpPr>
          <p:cNvPr id="4" name="Slide Number Placeholder 3"/>
          <p:cNvSpPr>
            <a:spLocks noGrp="1"/>
          </p:cNvSpPr>
          <p:nvPr>
            <p:ph type="sldNum" sz="quarter" idx="10"/>
          </p:nvPr>
        </p:nvSpPr>
        <p:spPr/>
        <p:txBody>
          <a:bodyPr/>
          <a:lstStyle/>
          <a:p>
            <a:fld id="{C42E2CF0-1D98-4B2A-938B-BC7179DF0F7C}" type="slidenum">
              <a:rPr lang="en-AU" smtClean="0"/>
              <a:t>23</a:t>
            </a:fld>
            <a:endParaRPr lang="en-AU"/>
          </a:p>
        </p:txBody>
      </p:sp>
    </p:spTree>
    <p:extLst>
      <p:ext uri="{BB962C8B-B14F-4D97-AF65-F5344CB8AC3E}">
        <p14:creationId xmlns:p14="http://schemas.microsoft.com/office/powerpoint/2010/main" val="39689760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mn-ea"/>
                <a:cs typeface="+mn-cs"/>
              </a:rPr>
              <a:t>If you are offered a gift or benefit that is worth more than $100 that cannot be reasonably refused, you must surrender it to the council.</a:t>
            </a:r>
          </a:p>
          <a:p>
            <a:endParaRPr lang="en-AU" dirty="0"/>
          </a:p>
        </p:txBody>
      </p:sp>
      <p:sp>
        <p:nvSpPr>
          <p:cNvPr id="4" name="Slide Number Placeholder 3"/>
          <p:cNvSpPr>
            <a:spLocks noGrp="1"/>
          </p:cNvSpPr>
          <p:nvPr>
            <p:ph type="sldNum" sz="quarter" idx="10"/>
          </p:nvPr>
        </p:nvSpPr>
        <p:spPr/>
        <p:txBody>
          <a:bodyPr/>
          <a:lstStyle/>
          <a:p>
            <a:fld id="{C42E2CF0-1D98-4B2A-938B-BC7179DF0F7C}" type="slidenum">
              <a:rPr lang="en-AU" smtClean="0"/>
              <a:t>24</a:t>
            </a:fld>
            <a:endParaRPr lang="en-AU"/>
          </a:p>
        </p:txBody>
      </p:sp>
    </p:spTree>
    <p:extLst>
      <p:ext uri="{BB962C8B-B14F-4D97-AF65-F5344CB8AC3E}">
        <p14:creationId xmlns:p14="http://schemas.microsoft.com/office/powerpoint/2010/main" val="42099260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You may accept gifts with a value of under $100. However, if you receive further gifts from the same person or another person associated with them in the next 12 months with a value which, when combined with the value of the first gift exceeds $100, you must refuse to accept the additional gifts.</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If you accept a gift of any value over $10, you must disclose this promptly to the general manager in writing. </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You will need to provide the following details</a:t>
            </a:r>
            <a:r>
              <a:rPr lang="en-AU" sz="1200" kern="1200" baseline="0" dirty="0">
                <a:solidFill>
                  <a:schemeClr val="tx1"/>
                </a:solidFill>
                <a:effectLst/>
                <a:latin typeface="+mn-lt"/>
                <a:ea typeface="+mn-ea"/>
                <a:cs typeface="+mn-cs"/>
              </a:rPr>
              <a:t> which will be </a:t>
            </a:r>
            <a:r>
              <a:rPr lang="en-AU" sz="1200" kern="1200" dirty="0">
                <a:solidFill>
                  <a:schemeClr val="tx1"/>
                </a:solidFill>
                <a:effectLst/>
                <a:latin typeface="+mn-lt"/>
                <a:ea typeface="+mn-ea"/>
                <a:cs typeface="+mn-cs"/>
              </a:rPr>
              <a:t>recorded in the council’s gift register:</a:t>
            </a:r>
          </a:p>
          <a:p>
            <a:pPr marL="171450" lvl="0" indent="-171450">
              <a:buFont typeface="Arial" panose="020B0604020202020204" pitchFamily="34" charset="0"/>
              <a:buChar char="•"/>
            </a:pPr>
            <a:r>
              <a:rPr lang="en-AU" dirty="0">
                <a:effectLst/>
              </a:rPr>
              <a:t>the nature of the gift or benefit</a:t>
            </a:r>
          </a:p>
          <a:p>
            <a:pPr marL="171450" lvl="0" indent="-171450">
              <a:buFont typeface="Arial" panose="020B0604020202020204" pitchFamily="34" charset="0"/>
              <a:buChar char="•"/>
            </a:pPr>
            <a:r>
              <a:rPr lang="en-AU" dirty="0">
                <a:effectLst/>
              </a:rPr>
              <a:t>the estimated monetary value of the gift or benefit</a:t>
            </a:r>
          </a:p>
          <a:p>
            <a:pPr marL="171450" lvl="0" indent="-171450">
              <a:buFont typeface="Arial" panose="020B0604020202020204" pitchFamily="34" charset="0"/>
              <a:buChar char="•"/>
            </a:pPr>
            <a:r>
              <a:rPr lang="en-AU" dirty="0">
                <a:effectLst/>
              </a:rPr>
              <a:t>the name of the person who provided the gift or benefit, and</a:t>
            </a:r>
          </a:p>
          <a:p>
            <a:pPr marL="171450" lvl="0" indent="-171450">
              <a:buFont typeface="Arial" panose="020B0604020202020204" pitchFamily="34" charset="0"/>
              <a:buChar char="•"/>
            </a:pPr>
            <a:r>
              <a:rPr lang="en-AU" dirty="0">
                <a:effectLst/>
              </a:rPr>
              <a:t>the date on which the gift or benefit was received.</a:t>
            </a:r>
          </a:p>
          <a:p>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END OF SECTION</a:t>
            </a:r>
          </a:p>
          <a:p>
            <a:endParaRPr lang="en-AU" dirty="0"/>
          </a:p>
        </p:txBody>
      </p:sp>
      <p:sp>
        <p:nvSpPr>
          <p:cNvPr id="4" name="Slide Number Placeholder 3"/>
          <p:cNvSpPr>
            <a:spLocks noGrp="1"/>
          </p:cNvSpPr>
          <p:nvPr>
            <p:ph type="sldNum" sz="quarter" idx="10"/>
          </p:nvPr>
        </p:nvSpPr>
        <p:spPr/>
        <p:txBody>
          <a:bodyPr/>
          <a:lstStyle/>
          <a:p>
            <a:fld id="{C42E2CF0-1D98-4B2A-938B-BC7179DF0F7C}" type="slidenum">
              <a:rPr lang="en-AU" smtClean="0"/>
              <a:t>25</a:t>
            </a:fld>
            <a:endParaRPr lang="en-AU"/>
          </a:p>
        </p:txBody>
      </p:sp>
    </p:spTree>
    <p:extLst>
      <p:ext uri="{BB962C8B-B14F-4D97-AF65-F5344CB8AC3E}">
        <p14:creationId xmlns:p14="http://schemas.microsoft.com/office/powerpoint/2010/main" val="8817811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Council resources (including council information) are public resources. </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You must use council resources ethically, effectively, efficiently and carefully when performing your duties. </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You must not use council resources for private purposes, or convert council property for your own use unless you are authorised to do so.</a:t>
            </a:r>
          </a:p>
          <a:p>
            <a:endParaRPr lang="en-AU" dirty="0"/>
          </a:p>
        </p:txBody>
      </p:sp>
      <p:sp>
        <p:nvSpPr>
          <p:cNvPr id="4" name="Slide Number Placeholder 3"/>
          <p:cNvSpPr>
            <a:spLocks noGrp="1"/>
          </p:cNvSpPr>
          <p:nvPr>
            <p:ph type="sldNum" sz="quarter" idx="10"/>
          </p:nvPr>
        </p:nvSpPr>
        <p:spPr/>
        <p:txBody>
          <a:bodyPr/>
          <a:lstStyle/>
          <a:p>
            <a:fld id="{C42E2CF0-1D98-4B2A-938B-BC7179DF0F7C}" type="slidenum">
              <a:rPr lang="en-AU" smtClean="0"/>
              <a:t>27</a:t>
            </a:fld>
            <a:endParaRPr lang="en-AU"/>
          </a:p>
        </p:txBody>
      </p:sp>
    </p:spTree>
    <p:extLst>
      <p:ext uri="{BB962C8B-B14F-4D97-AF65-F5344CB8AC3E}">
        <p14:creationId xmlns:p14="http://schemas.microsoft.com/office/powerpoint/2010/main" val="247774676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dirty="0"/>
              <a:t>All information created, sent or received in your official capacity (whether or not stored on a council device or a council email account) and any information stored in either soft or hard copy on council resources is considered to be a council record and must be kept in accordance with the </a:t>
            </a:r>
            <a:r>
              <a:rPr lang="en-AU" sz="1200" i="1" dirty="0"/>
              <a:t>State Records Act 1998</a:t>
            </a:r>
            <a:r>
              <a:rPr lang="en-AU" sz="1200" dirty="0"/>
              <a:t> and the council’s records management policy.</a:t>
            </a:r>
          </a:p>
          <a:p>
            <a:endParaRPr lang="en-AU" sz="1200" dirty="0"/>
          </a:p>
          <a:p>
            <a:r>
              <a:rPr lang="en-AU" sz="1200" dirty="0"/>
              <a:t>Do not destroy, alter or dispose of records unless authorised to do so.</a:t>
            </a:r>
          </a:p>
          <a:p>
            <a:endParaRPr lang="en-AU" dirty="0"/>
          </a:p>
        </p:txBody>
      </p:sp>
      <p:sp>
        <p:nvSpPr>
          <p:cNvPr id="4" name="Slide Number Placeholder 3"/>
          <p:cNvSpPr>
            <a:spLocks noGrp="1"/>
          </p:cNvSpPr>
          <p:nvPr>
            <p:ph type="sldNum" sz="quarter" idx="10"/>
          </p:nvPr>
        </p:nvSpPr>
        <p:spPr/>
        <p:txBody>
          <a:bodyPr/>
          <a:lstStyle/>
          <a:p>
            <a:fld id="{C42E2CF0-1D98-4B2A-938B-BC7179DF0F7C}" type="slidenum">
              <a:rPr lang="en-AU" smtClean="0"/>
              <a:t>28</a:t>
            </a:fld>
            <a:endParaRPr lang="en-AU"/>
          </a:p>
        </p:txBody>
      </p:sp>
    </p:spTree>
    <p:extLst>
      <p:ext uri="{BB962C8B-B14F-4D97-AF65-F5344CB8AC3E}">
        <p14:creationId xmlns:p14="http://schemas.microsoft.com/office/powerpoint/2010/main" val="201146992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You can only access and use council information for council business. </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You must not use council information for private purposes and you must not seek to privately benefit from any council information you have obtained in your role as a delegate or committee member.</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You must only release council information in accordance with established council policies and procedures and in compliance with relevant legislation (including privacy legislation).</a:t>
            </a:r>
            <a:endParaRPr lang="en-AU" dirty="0"/>
          </a:p>
        </p:txBody>
      </p:sp>
      <p:sp>
        <p:nvSpPr>
          <p:cNvPr id="4" name="Slide Number Placeholder 3"/>
          <p:cNvSpPr>
            <a:spLocks noGrp="1"/>
          </p:cNvSpPr>
          <p:nvPr>
            <p:ph type="sldNum" sz="quarter" idx="10"/>
          </p:nvPr>
        </p:nvSpPr>
        <p:spPr/>
        <p:txBody>
          <a:bodyPr/>
          <a:lstStyle/>
          <a:p>
            <a:fld id="{C42E2CF0-1D98-4B2A-938B-BC7179DF0F7C}" type="slidenum">
              <a:rPr lang="en-AU" smtClean="0"/>
              <a:t>29</a:t>
            </a:fld>
            <a:endParaRPr lang="en-AU"/>
          </a:p>
        </p:txBody>
      </p:sp>
    </p:spTree>
    <p:extLst>
      <p:ext uri="{BB962C8B-B14F-4D97-AF65-F5344CB8AC3E}">
        <p14:creationId xmlns:p14="http://schemas.microsoft.com/office/powerpoint/2010/main" val="138664911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You must maintain the integrity and security of any confidential or personal information you have access to. In particular, you must: </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only access confidential or personal information that you have been authorised to access and only for the purposes of performing your duties</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protect confidential and personal information</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only use confidential or personal information for the purpose for which it is intended to be used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kern="1200" dirty="0">
                <a:solidFill>
                  <a:schemeClr val="tx1"/>
                </a:solidFill>
                <a:effectLst/>
                <a:latin typeface="+mn-lt"/>
                <a:ea typeface="+mn-ea"/>
                <a:cs typeface="+mn-cs"/>
              </a:rPr>
              <a:t>only release confidential or personal information if authorised to do so</a:t>
            </a:r>
          </a:p>
          <a:p>
            <a:endParaRPr lang="en-AU" dirty="0"/>
          </a:p>
        </p:txBody>
      </p:sp>
      <p:sp>
        <p:nvSpPr>
          <p:cNvPr id="4" name="Slide Number Placeholder 3"/>
          <p:cNvSpPr>
            <a:spLocks noGrp="1"/>
          </p:cNvSpPr>
          <p:nvPr>
            <p:ph type="sldNum" sz="quarter" idx="10"/>
          </p:nvPr>
        </p:nvSpPr>
        <p:spPr/>
        <p:txBody>
          <a:bodyPr/>
          <a:lstStyle/>
          <a:p>
            <a:fld id="{C42E2CF0-1D98-4B2A-938B-BC7179DF0F7C}" type="slidenum">
              <a:rPr lang="en-AU" smtClean="0"/>
              <a:t>30</a:t>
            </a:fld>
            <a:endParaRPr lang="en-AU"/>
          </a:p>
        </p:txBody>
      </p:sp>
    </p:spTree>
    <p:extLst>
      <p:ext uri="{BB962C8B-B14F-4D97-AF65-F5344CB8AC3E}">
        <p14:creationId xmlns:p14="http://schemas.microsoft.com/office/powerpoint/2010/main" val="292287806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You must not:</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use confidential or personal information to obtain a private benefit for you or for someone else</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use confidential or personal information to cause harm to the council or anyone else,</a:t>
            </a:r>
            <a:r>
              <a:rPr lang="en-AU" sz="1200" kern="1200" baseline="0" dirty="0">
                <a:solidFill>
                  <a:schemeClr val="tx1"/>
                </a:solidFill>
                <a:effectLst/>
                <a:latin typeface="+mn-lt"/>
                <a:ea typeface="+mn-ea"/>
                <a:cs typeface="+mn-cs"/>
              </a:rPr>
              <a:t> or</a:t>
            </a:r>
            <a:endParaRPr lang="en-AU"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disclose confidential information discussed during a closed session of a council or committee meeting or any other confidential forum (such as councillor workshops or briefing sessions).</a:t>
            </a:r>
          </a:p>
        </p:txBody>
      </p:sp>
      <p:sp>
        <p:nvSpPr>
          <p:cNvPr id="4" name="Slide Number Placeholder 3"/>
          <p:cNvSpPr>
            <a:spLocks noGrp="1"/>
          </p:cNvSpPr>
          <p:nvPr>
            <p:ph type="sldNum" sz="quarter" idx="10"/>
          </p:nvPr>
        </p:nvSpPr>
        <p:spPr/>
        <p:txBody>
          <a:bodyPr/>
          <a:lstStyle/>
          <a:p>
            <a:fld id="{C42E2CF0-1D98-4B2A-938B-BC7179DF0F7C}" type="slidenum">
              <a:rPr lang="en-AU" smtClean="0"/>
              <a:t>31</a:t>
            </a:fld>
            <a:endParaRPr lang="en-AU"/>
          </a:p>
        </p:txBody>
      </p:sp>
    </p:spTree>
    <p:extLst>
      <p:ext uri="{BB962C8B-B14F-4D97-AF65-F5344CB8AC3E}">
        <p14:creationId xmlns:p14="http://schemas.microsoft.com/office/powerpoint/2010/main" val="350310959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You must not use council’s computer or mobile devices to access, download or communicate any material that is offensive, obscene, pornographic, threatening, abusive or defamatory or could lead to civil or criminal liability and/or damage council’s reputation. </a:t>
            </a:r>
          </a:p>
          <a:p>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END OF SECTION</a:t>
            </a:r>
          </a:p>
          <a:p>
            <a:endParaRPr lang="en-AU" dirty="0"/>
          </a:p>
        </p:txBody>
      </p:sp>
      <p:sp>
        <p:nvSpPr>
          <p:cNvPr id="4" name="Slide Number Placeholder 3"/>
          <p:cNvSpPr>
            <a:spLocks noGrp="1"/>
          </p:cNvSpPr>
          <p:nvPr>
            <p:ph type="sldNum" sz="quarter" idx="10"/>
          </p:nvPr>
        </p:nvSpPr>
        <p:spPr/>
        <p:txBody>
          <a:bodyPr/>
          <a:lstStyle/>
          <a:p>
            <a:fld id="{C42E2CF0-1D98-4B2A-938B-BC7179DF0F7C}" type="slidenum">
              <a:rPr lang="en-AU" smtClean="0"/>
              <a:t>32</a:t>
            </a:fld>
            <a:endParaRPr lang="en-AU"/>
          </a:p>
        </p:txBody>
      </p:sp>
    </p:spTree>
    <p:extLst>
      <p:ext uri="{BB962C8B-B14F-4D97-AF65-F5344CB8AC3E}">
        <p14:creationId xmlns:p14="http://schemas.microsoft.com/office/powerpoint/2010/main" val="4157355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All councils, (including county councils and joint organisations), are required to adopt a code of conduct, based on the Model Code of Conduct for Local Councils in NSW,</a:t>
            </a:r>
            <a:r>
              <a:rPr lang="en-AU" baseline="0" dirty="0"/>
              <a:t> which </a:t>
            </a:r>
            <a:r>
              <a:rPr lang="en-AU" sz="1200" kern="1200" dirty="0">
                <a:solidFill>
                  <a:schemeClr val="tx1"/>
                </a:solidFill>
                <a:effectLst/>
                <a:latin typeface="+mn-lt"/>
                <a:ea typeface="+mn-ea"/>
                <a:cs typeface="+mn-cs"/>
              </a:rPr>
              <a:t>is prescribed under the </a:t>
            </a:r>
            <a:r>
              <a:rPr lang="en-AU" sz="1200" i="1" kern="1200" dirty="0">
                <a:solidFill>
                  <a:schemeClr val="tx1"/>
                </a:solidFill>
                <a:effectLst/>
                <a:latin typeface="+mn-lt"/>
                <a:ea typeface="+mn-ea"/>
                <a:cs typeface="+mn-cs"/>
              </a:rPr>
              <a:t>Local Government Act 1993 </a:t>
            </a:r>
            <a:r>
              <a:rPr lang="en-AU" sz="1200" i="0" kern="1200" dirty="0">
                <a:solidFill>
                  <a:schemeClr val="tx1"/>
                </a:solidFill>
                <a:effectLst/>
                <a:latin typeface="+mn-lt"/>
                <a:ea typeface="+mn-ea"/>
                <a:cs typeface="+mn-cs"/>
              </a:rPr>
              <a:t>and the </a:t>
            </a:r>
            <a:r>
              <a:rPr lang="en-AU" sz="1200" i="1" kern="1200" dirty="0">
                <a:solidFill>
                  <a:schemeClr val="tx1"/>
                </a:solidFill>
                <a:effectLst/>
                <a:latin typeface="+mn-lt"/>
                <a:ea typeface="+mn-ea"/>
                <a:cs typeface="+mn-cs"/>
              </a:rPr>
              <a:t>Local Government (General) Regulation 2005</a:t>
            </a:r>
            <a:r>
              <a:rPr lang="en-AU" sz="1200" i="0" kern="1200" dirty="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i="0" kern="1200" dirty="0">
                <a:solidFill>
                  <a:schemeClr val="tx1"/>
                </a:solidFill>
                <a:effectLst/>
                <a:latin typeface="+mn-lt"/>
                <a:ea typeface="+mn-ea"/>
                <a:cs typeface="+mn-cs"/>
              </a:rPr>
              <a:t>The code of conduct applies to:</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i="0" kern="1200" dirty="0">
                <a:solidFill>
                  <a:schemeClr val="tx1"/>
                </a:solidFill>
                <a:effectLst/>
                <a:latin typeface="+mn-lt"/>
                <a:ea typeface="+mn-ea"/>
                <a:cs typeface="+mn-cs"/>
              </a:rPr>
              <a:t>Councillors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i="0" kern="1200" dirty="0">
                <a:solidFill>
                  <a:schemeClr val="tx1"/>
                </a:solidFill>
                <a:effectLst/>
                <a:latin typeface="+mn-lt"/>
                <a:ea typeface="+mn-ea"/>
                <a:cs typeface="+mn-cs"/>
              </a:rPr>
              <a:t>Council staff</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i="0" kern="1200" dirty="0">
                <a:solidFill>
                  <a:schemeClr val="tx1"/>
                </a:solidFill>
                <a:effectLst/>
                <a:latin typeface="+mn-lt"/>
                <a:ea typeface="+mn-ea"/>
                <a:cs typeface="+mn-cs"/>
              </a:rPr>
              <a:t>Individuals and members of committees that exercise functions of the council under delegation, and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i="0" kern="1200" dirty="0">
                <a:solidFill>
                  <a:schemeClr val="tx1"/>
                </a:solidFill>
                <a:effectLst/>
                <a:latin typeface="+mn-lt"/>
                <a:ea typeface="+mn-ea"/>
                <a:cs typeface="+mn-cs"/>
              </a:rPr>
              <a:t>Any other person who is subject to the council’s code of conduct (</a:t>
            </a:r>
            <a:r>
              <a:rPr lang="en-AU" sz="1200" i="0" kern="1200" dirty="0" err="1">
                <a:solidFill>
                  <a:schemeClr val="tx1"/>
                </a:solidFill>
                <a:effectLst/>
                <a:latin typeface="+mn-lt"/>
                <a:ea typeface="+mn-ea"/>
                <a:cs typeface="+mn-cs"/>
              </a:rPr>
              <a:t>eg</a:t>
            </a:r>
            <a:r>
              <a:rPr lang="en-AU" sz="1200" i="0" kern="1200" dirty="0">
                <a:solidFill>
                  <a:schemeClr val="tx1"/>
                </a:solidFill>
                <a:effectLst/>
                <a:latin typeface="+mn-lt"/>
                <a:ea typeface="+mn-ea"/>
                <a:cs typeface="+mn-cs"/>
              </a:rPr>
              <a:t> volunteers, advisory committee members and contractors)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i="0" kern="1200" dirty="0">
              <a:solidFill>
                <a:schemeClr val="tx1"/>
              </a:solidFill>
              <a:effectLst/>
              <a:latin typeface="+mn-lt"/>
              <a:ea typeface="+mn-ea"/>
              <a:cs typeface="+mn-cs"/>
            </a:endParaRPr>
          </a:p>
          <a:p>
            <a:r>
              <a:rPr lang="en-AU" dirty="0"/>
              <a:t>The Model Code of Conduct prescribes the minimum ethical and behavioural standards all council officials in NSW are required to comply with. In doing so it seeks to:</a:t>
            </a:r>
          </a:p>
          <a:p>
            <a:pPr marL="171450" indent="-171450">
              <a:buFont typeface="Arial" panose="020B0604020202020204" pitchFamily="34" charset="0"/>
              <a:buChar char="•"/>
            </a:pPr>
            <a:r>
              <a:rPr lang="en-AU" dirty="0"/>
              <a:t>prescribe uniform minimum ethical and behavioural standards for all councils in NSW</a:t>
            </a:r>
          </a:p>
          <a:p>
            <a:pPr marL="171450" indent="-171450">
              <a:buFont typeface="Arial" panose="020B0604020202020204" pitchFamily="34" charset="0"/>
              <a:buChar char="•"/>
            </a:pPr>
            <a:r>
              <a:rPr lang="en-AU" dirty="0"/>
              <a:t>provide clear guidance to council officials on the minimum ethical and behavioural standards expected of them as council officials</a:t>
            </a:r>
          </a:p>
          <a:p>
            <a:pPr marL="171450" indent="-171450">
              <a:buFont typeface="Arial" panose="020B0604020202020204" pitchFamily="34" charset="0"/>
              <a:buChar char="•"/>
            </a:pPr>
            <a:r>
              <a:rPr lang="en-AU" dirty="0"/>
              <a:t>provide clear guidance to local communities on the minimum ethical and behavioural standards they can expect of the council officials who serve them</a:t>
            </a:r>
          </a:p>
          <a:p>
            <a:pPr marL="171450" indent="-171450">
              <a:buFont typeface="Arial" panose="020B0604020202020204" pitchFamily="34" charset="0"/>
              <a:buChar char="•"/>
            </a:pPr>
            <a:r>
              <a:rPr lang="en-AU" dirty="0"/>
              <a:t>promote transparency and accountability</a:t>
            </a:r>
          </a:p>
          <a:p>
            <a:pPr marL="171450" indent="-171450">
              <a:buFont typeface="Arial" panose="020B0604020202020204" pitchFamily="34" charset="0"/>
              <a:buChar char="•"/>
            </a:pPr>
            <a:r>
              <a:rPr lang="en-AU" dirty="0"/>
              <a:t>promote community confidence in the integrity of the decisions councils make and the functions they exercise on behalf of their local communities, and</a:t>
            </a:r>
          </a:p>
          <a:p>
            <a:pPr marL="171450" indent="-171450">
              <a:buFont typeface="Arial" panose="020B0604020202020204" pitchFamily="34" charset="0"/>
              <a:buChar char="•"/>
            </a:pPr>
            <a:r>
              <a:rPr lang="en-AU" dirty="0"/>
              <a:t>promote community confidence in the institution of local government.</a:t>
            </a:r>
          </a:p>
          <a:p>
            <a:endParaRPr lang="en-AU" dirty="0"/>
          </a:p>
          <a:p>
            <a:r>
              <a:rPr lang="en-AU" dirty="0"/>
              <a:t>It is important that the local community has confidence in the council and those that serve it, whether as elected representatives, members of staff or as delegates or committee members.</a:t>
            </a:r>
          </a:p>
          <a:p>
            <a:endParaRPr lang="en-AU" dirty="0"/>
          </a:p>
          <a:p>
            <a:r>
              <a:rPr lang="en-AU" dirty="0"/>
              <a:t>In exercising your functions on behalf of the council, you must ensure that your conduct and behaviour towards others meets the high standards that the community is entitled to expect of all council officials.</a:t>
            </a:r>
          </a:p>
          <a:p>
            <a:endParaRPr lang="en-AU" sz="1200" kern="1200" dirty="0">
              <a:solidFill>
                <a:schemeClr val="tx1"/>
              </a:solidFill>
              <a:effectLst/>
              <a:latin typeface="+mn-lt"/>
              <a:ea typeface="+mn-ea"/>
              <a:cs typeface="+mn-cs"/>
            </a:endParaRP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END OF</a:t>
            </a:r>
            <a:r>
              <a:rPr lang="en-AU" sz="1200" kern="1200" baseline="0" dirty="0">
                <a:solidFill>
                  <a:schemeClr val="tx1"/>
                </a:solidFill>
                <a:effectLst/>
                <a:latin typeface="+mn-lt"/>
                <a:ea typeface="+mn-ea"/>
                <a:cs typeface="+mn-cs"/>
              </a:rPr>
              <a:t> SECTION</a:t>
            </a:r>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42E2CF0-1D98-4B2A-938B-BC7179DF0F7C}" type="slidenum">
              <a:rPr lang="en-AU" smtClean="0"/>
              <a:t>3</a:t>
            </a:fld>
            <a:endParaRPr lang="en-AU"/>
          </a:p>
        </p:txBody>
      </p:sp>
    </p:spTree>
    <p:extLst>
      <p:ext uri="{BB962C8B-B14F-4D97-AF65-F5344CB8AC3E}">
        <p14:creationId xmlns:p14="http://schemas.microsoft.com/office/powerpoint/2010/main" val="391424465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The council’s code of conduct is the key mechanism for promoting and enforcing the ethical and behavioural standards the community rightly expects of those who serve the council.</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For this reason, it is important that the council’s code of conduct is correctly used and that code of conduct processes are respected and complied with.</a:t>
            </a:r>
          </a:p>
          <a:p>
            <a:endParaRPr lang="en-AU" dirty="0"/>
          </a:p>
        </p:txBody>
      </p:sp>
      <p:sp>
        <p:nvSpPr>
          <p:cNvPr id="4" name="Slide Number Placeholder 3"/>
          <p:cNvSpPr>
            <a:spLocks noGrp="1"/>
          </p:cNvSpPr>
          <p:nvPr>
            <p:ph type="sldNum" sz="quarter" idx="10"/>
          </p:nvPr>
        </p:nvSpPr>
        <p:spPr/>
        <p:txBody>
          <a:bodyPr/>
          <a:lstStyle/>
          <a:p>
            <a:fld id="{C42E2CF0-1D98-4B2A-938B-BC7179DF0F7C}" type="slidenum">
              <a:rPr lang="en-AU" smtClean="0"/>
              <a:t>34</a:t>
            </a:fld>
            <a:endParaRPr lang="en-AU"/>
          </a:p>
        </p:txBody>
      </p:sp>
    </p:spTree>
    <p:extLst>
      <p:ext uri="{BB962C8B-B14F-4D97-AF65-F5344CB8AC3E}">
        <p14:creationId xmlns:p14="http://schemas.microsoft.com/office/powerpoint/2010/main" val="349730866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Complaints alleging breaches of the code of conduct must be made in writing to the general manager. Complaints about the general manager must be made in writing to the mayor. Complaints must be made within 3 months of the conduct occurring or you becoming aware of the conduct.</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To be dealt with under the council’s code of conduct, a complaint must show or tend to show conduct by a member of staff, a councillor or a person exercising council functions under delegation or who is otherwise subject to the council’s code of conduct, in connection with their official role or the exercise of their official functions, that would constitute a breach of the council’s code of conduct if proven.</a:t>
            </a:r>
          </a:p>
          <a:p>
            <a:endParaRPr lang="en-AU" dirty="0"/>
          </a:p>
        </p:txBody>
      </p:sp>
      <p:sp>
        <p:nvSpPr>
          <p:cNvPr id="4" name="Slide Number Placeholder 3"/>
          <p:cNvSpPr>
            <a:spLocks noGrp="1"/>
          </p:cNvSpPr>
          <p:nvPr>
            <p:ph type="sldNum" sz="quarter" idx="10"/>
          </p:nvPr>
        </p:nvSpPr>
        <p:spPr/>
        <p:txBody>
          <a:bodyPr/>
          <a:lstStyle/>
          <a:p>
            <a:fld id="{C42E2CF0-1D98-4B2A-938B-BC7179DF0F7C}" type="slidenum">
              <a:rPr lang="en-AU" smtClean="0"/>
              <a:t>35</a:t>
            </a:fld>
            <a:endParaRPr lang="en-AU"/>
          </a:p>
        </p:txBody>
      </p:sp>
    </p:spTree>
    <p:extLst>
      <p:ext uri="{BB962C8B-B14F-4D97-AF65-F5344CB8AC3E}">
        <p14:creationId xmlns:p14="http://schemas.microsoft.com/office/powerpoint/2010/main" val="142052954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The following types of complaints must not be dealt with under the council’s code of conduct and should instead be dealt with under the council’s routine complaints management processes:</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complaints about the standard or level of service provided by the council or a council official</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complaints that relate solely to the merits of a decision made by the council or a council official or the exercise of a discretion by the council or a council official</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complaints about the policies or procedures of the council</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complaints about the conduct of a council official arising from the exercise of their functions in good faith, whether or not involving error, that would not otherwise constitute a breach of the council’s code of conduct.</a:t>
            </a:r>
          </a:p>
          <a:p>
            <a:endParaRPr lang="en-AU" dirty="0"/>
          </a:p>
          <a:p>
            <a:endParaRPr lang="en-AU" sz="1200" kern="1200" dirty="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C42E2CF0-1D98-4B2A-938B-BC7179DF0F7C}" type="slidenum">
              <a:rPr lang="en-AU" smtClean="0"/>
              <a:t>36</a:t>
            </a:fld>
            <a:endParaRPr lang="en-AU"/>
          </a:p>
        </p:txBody>
      </p:sp>
    </p:spTree>
    <p:extLst>
      <p:ext uri="{BB962C8B-B14F-4D97-AF65-F5344CB8AC3E}">
        <p14:creationId xmlns:p14="http://schemas.microsoft.com/office/powerpoint/2010/main" val="185965301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The general manager (or another member of staff authorised by the general manager) is responsible for dealing with code of conduct complaints about committee members and delegates.</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In dealing with a complaint, the general manager may determine to take no action, to resolve it informally or to take disciplinary action. </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Prior to taking disciplinary action, the general manager must comply with certain procedural fairness requirements.</a:t>
            </a:r>
          </a:p>
          <a:p>
            <a:endParaRPr lang="en-AU" dirty="0"/>
          </a:p>
        </p:txBody>
      </p:sp>
      <p:sp>
        <p:nvSpPr>
          <p:cNvPr id="4" name="Slide Number Placeholder 3"/>
          <p:cNvSpPr>
            <a:spLocks noGrp="1"/>
          </p:cNvSpPr>
          <p:nvPr>
            <p:ph type="sldNum" sz="quarter" idx="10"/>
          </p:nvPr>
        </p:nvSpPr>
        <p:spPr/>
        <p:txBody>
          <a:bodyPr/>
          <a:lstStyle/>
          <a:p>
            <a:fld id="{C42E2CF0-1D98-4B2A-938B-BC7179DF0F7C}" type="slidenum">
              <a:rPr lang="en-AU" smtClean="0"/>
              <a:t>37</a:t>
            </a:fld>
            <a:endParaRPr lang="en-AU"/>
          </a:p>
        </p:txBody>
      </p:sp>
    </p:spTree>
    <p:extLst>
      <p:ext uri="{BB962C8B-B14F-4D97-AF65-F5344CB8AC3E}">
        <p14:creationId xmlns:p14="http://schemas.microsoft.com/office/powerpoint/2010/main" val="86670281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Where proven, code of conduct complaints </a:t>
            </a:r>
            <a:r>
              <a:rPr lang="en-AU" sz="1200" dirty="0"/>
              <a:t>about delegates and members of committees </a:t>
            </a:r>
            <a:r>
              <a:rPr lang="en-AU" sz="1200" kern="1200" dirty="0">
                <a:solidFill>
                  <a:schemeClr val="tx1"/>
                </a:solidFill>
                <a:effectLst/>
                <a:latin typeface="+mn-lt"/>
                <a:ea typeface="+mn-ea"/>
                <a:cs typeface="+mn-cs"/>
              </a:rPr>
              <a:t>may result in:</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censure</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requirement for an apology</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prosecution for any breach of the law</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removal or restriction of a delegation</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removal from membership of a committee</a:t>
            </a:r>
          </a:p>
          <a:p>
            <a:endParaRPr lang="en-AU" dirty="0"/>
          </a:p>
        </p:txBody>
      </p:sp>
      <p:sp>
        <p:nvSpPr>
          <p:cNvPr id="4" name="Slide Number Placeholder 3"/>
          <p:cNvSpPr>
            <a:spLocks noGrp="1"/>
          </p:cNvSpPr>
          <p:nvPr>
            <p:ph type="sldNum" sz="quarter" idx="10"/>
          </p:nvPr>
        </p:nvSpPr>
        <p:spPr/>
        <p:txBody>
          <a:bodyPr/>
          <a:lstStyle/>
          <a:p>
            <a:fld id="{C42E2CF0-1D98-4B2A-938B-BC7179DF0F7C}" type="slidenum">
              <a:rPr lang="en-AU" smtClean="0"/>
              <a:t>38</a:t>
            </a:fld>
            <a:endParaRPr lang="en-AU"/>
          </a:p>
        </p:txBody>
      </p:sp>
    </p:spTree>
    <p:extLst>
      <p:ext uri="{BB962C8B-B14F-4D97-AF65-F5344CB8AC3E}">
        <p14:creationId xmlns:p14="http://schemas.microsoft.com/office/powerpoint/2010/main" val="94405987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You have certain obligations in relation to any code of conduct complaints that you make or that are made about you. These obligations are designed to safeguard the integrity of the council’s code of conduct and the processes for investigating and dealing with alleged breaches by ensuring code of conduct matters are dealt with in a manner that is robust, fair and confidential. Breaches of these obligations may themselves constitute a breach of your council’s code of conduct.</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In particular you must not:</a:t>
            </a:r>
          </a:p>
          <a:p>
            <a:pPr marL="171450" lvl="0" indent="-171450">
              <a:buFont typeface="Arial" panose="020B0604020202020204" pitchFamily="34" charset="0"/>
              <a:buChar char="•"/>
            </a:pPr>
            <a:r>
              <a:rPr lang="en-AU" dirty="0">
                <a:effectLst/>
              </a:rPr>
              <a:t>make code of conduct complaints for an improper purpose</a:t>
            </a:r>
          </a:p>
          <a:p>
            <a:pPr marL="171450" lvl="0" indent="-171450">
              <a:buFont typeface="Arial" panose="020B0604020202020204" pitchFamily="34" charset="0"/>
              <a:buChar char="•"/>
            </a:pPr>
            <a:r>
              <a:rPr lang="en-AU" dirty="0">
                <a:effectLst/>
              </a:rPr>
              <a:t>take or cause reprisal action to be taken against someone for making or dealing with a code of conduct complaint</a:t>
            </a:r>
          </a:p>
          <a:p>
            <a:pPr marL="171450" lvl="0" indent="-171450">
              <a:buFont typeface="Arial" panose="020B0604020202020204" pitchFamily="34" charset="0"/>
              <a:buChar char="•"/>
            </a:pPr>
            <a:r>
              <a:rPr lang="en-AU" dirty="0">
                <a:effectLst/>
              </a:rPr>
              <a:t>disclose any information about a code of conduct complaint you have made or that has been made about you except for the purpose of seeking legal advice</a:t>
            </a:r>
          </a:p>
          <a:p>
            <a:pPr marL="171450" lvl="0" indent="-171450">
              <a:buFont typeface="Arial" panose="020B0604020202020204" pitchFamily="34" charset="0"/>
              <a:buChar char="•"/>
            </a:pPr>
            <a:r>
              <a:rPr lang="en-AU" dirty="0">
                <a:effectLst/>
              </a:rPr>
              <a:t>impede or disrupt the consideration of a code of conduct complaint and you must comply with any reasonable and lawful requests.</a:t>
            </a:r>
          </a:p>
          <a:p>
            <a:pPr marL="171450" lvl="0" indent="-171450">
              <a:buFont typeface="Arial" panose="020B0604020202020204" pitchFamily="34" charset="0"/>
              <a:buChar char="•"/>
            </a:pPr>
            <a:endParaRPr lang="en-AU" dirty="0">
              <a:effectLs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200" kern="1200" dirty="0">
                <a:solidFill>
                  <a:schemeClr val="tx1"/>
                </a:solidFill>
                <a:effectLst/>
                <a:latin typeface="+mn-lt"/>
                <a:ea typeface="+mn-ea"/>
                <a:cs typeface="+mn-cs"/>
              </a:rPr>
              <a:t>END</a:t>
            </a:r>
            <a:endParaRPr lang="en-AU" dirty="0">
              <a:effectLst/>
            </a:endParaRPr>
          </a:p>
          <a:p>
            <a:pPr marL="0" lvl="0" indent="0">
              <a:buFont typeface="Arial" panose="020B0604020202020204" pitchFamily="34" charset="0"/>
              <a:buNone/>
            </a:pPr>
            <a:endParaRPr lang="en-AU" dirty="0">
              <a:effectLst/>
            </a:endParaRPr>
          </a:p>
          <a:p>
            <a:endParaRPr lang="en-AU" dirty="0"/>
          </a:p>
        </p:txBody>
      </p:sp>
      <p:sp>
        <p:nvSpPr>
          <p:cNvPr id="4" name="Slide Number Placeholder 3"/>
          <p:cNvSpPr>
            <a:spLocks noGrp="1"/>
          </p:cNvSpPr>
          <p:nvPr>
            <p:ph type="sldNum" sz="quarter" idx="10"/>
          </p:nvPr>
        </p:nvSpPr>
        <p:spPr/>
        <p:txBody>
          <a:bodyPr/>
          <a:lstStyle/>
          <a:p>
            <a:fld id="{C42E2CF0-1D98-4B2A-938B-BC7179DF0F7C}" type="slidenum">
              <a:rPr lang="en-AU" smtClean="0"/>
              <a:t>39</a:t>
            </a:fld>
            <a:endParaRPr lang="en-AU"/>
          </a:p>
        </p:txBody>
      </p:sp>
    </p:spTree>
    <p:extLst>
      <p:ext uri="{BB962C8B-B14F-4D97-AF65-F5344CB8AC3E}">
        <p14:creationId xmlns:p14="http://schemas.microsoft.com/office/powerpoint/2010/main" val="344953935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1725" y="1241425"/>
            <a:ext cx="4465638" cy="3349625"/>
          </a:xfrm>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EFF11FC-721C-4831-A626-4E468A4215F7}" type="slidenum">
              <a:rPr lang="en-AU" smtClean="0"/>
              <a:t>40</a:t>
            </a:fld>
            <a:endParaRPr lang="en-AU" dirty="0"/>
          </a:p>
        </p:txBody>
      </p:sp>
    </p:spTree>
    <p:extLst>
      <p:ext uri="{BB962C8B-B14F-4D97-AF65-F5344CB8AC3E}">
        <p14:creationId xmlns:p14="http://schemas.microsoft.com/office/powerpoint/2010/main" val="23612102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AU" sz="1200" kern="1200" dirty="0">
                <a:solidFill>
                  <a:schemeClr val="tx1"/>
                </a:solidFill>
                <a:effectLst/>
                <a:latin typeface="+mn-lt"/>
                <a:ea typeface="+mn-ea"/>
                <a:cs typeface="+mn-cs"/>
              </a:rPr>
              <a:t>You must:</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act lawfully and honestly and exercise care and diligence in undertaking your functions</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consider matters consistently, promptly and fairly and in accordance with established procedures</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ensure land use planning, development assessment and other regulatory decisions are properly made and that all parties are dealt with fairly, and</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comply with your duties under the </a:t>
            </a:r>
            <a:r>
              <a:rPr lang="en-AU" sz="1200" i="1" kern="1200" dirty="0">
                <a:solidFill>
                  <a:schemeClr val="tx1"/>
                </a:solidFill>
                <a:effectLst/>
                <a:latin typeface="+mn-lt"/>
                <a:ea typeface="+mn-ea"/>
                <a:cs typeface="+mn-cs"/>
              </a:rPr>
              <a:t>Work Health and Safety Act 2011</a:t>
            </a:r>
            <a:r>
              <a:rPr lang="en-AU" sz="1200" kern="1200" dirty="0">
                <a:solidFill>
                  <a:schemeClr val="tx1"/>
                </a:solidFill>
                <a:effectLst/>
                <a:latin typeface="+mn-lt"/>
                <a:ea typeface="+mn-ea"/>
                <a:cs typeface="+mn-cs"/>
              </a:rPr>
              <a:t> and take care or your own and others’ health and safety.</a:t>
            </a:r>
          </a:p>
          <a:p>
            <a:endParaRPr lang="en-AU" dirty="0"/>
          </a:p>
        </p:txBody>
      </p:sp>
      <p:sp>
        <p:nvSpPr>
          <p:cNvPr id="4" name="Slide Number Placeholder 3"/>
          <p:cNvSpPr>
            <a:spLocks noGrp="1"/>
          </p:cNvSpPr>
          <p:nvPr>
            <p:ph type="sldNum" sz="quarter" idx="10"/>
          </p:nvPr>
        </p:nvSpPr>
        <p:spPr/>
        <p:txBody>
          <a:bodyPr/>
          <a:lstStyle/>
          <a:p>
            <a:fld id="{C42E2CF0-1D98-4B2A-938B-BC7179DF0F7C}" type="slidenum">
              <a:rPr lang="en-AU" smtClean="0"/>
              <a:t>5</a:t>
            </a:fld>
            <a:endParaRPr lang="en-AU"/>
          </a:p>
        </p:txBody>
      </p:sp>
    </p:spTree>
    <p:extLst>
      <p:ext uri="{BB962C8B-B14F-4D97-AF65-F5344CB8AC3E}">
        <p14:creationId xmlns:p14="http://schemas.microsoft.com/office/powerpoint/2010/main" val="5812483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You </a:t>
            </a:r>
            <a:r>
              <a:rPr lang="en-AU" sz="1200" b="1" kern="1200" dirty="0">
                <a:solidFill>
                  <a:schemeClr val="tx1"/>
                </a:solidFill>
                <a:effectLst/>
                <a:latin typeface="+mn-lt"/>
                <a:ea typeface="+mn-ea"/>
                <a:cs typeface="+mn-cs"/>
              </a:rPr>
              <a:t>must not</a:t>
            </a:r>
            <a:r>
              <a:rPr lang="en-AU" sz="1200" kern="1200" dirty="0">
                <a:solidFill>
                  <a:schemeClr val="tx1"/>
                </a:solidFill>
                <a:effectLst/>
                <a:latin typeface="+mn-lt"/>
                <a:ea typeface="+mn-ea"/>
                <a:cs typeface="+mn-cs"/>
              </a:rPr>
              <a:t> conduct yourself in a way that:</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will bring the council into disrepute</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is contrary to law and council policies</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is improper, unethical or an abuse of power</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involves misuse of your position for personal benefit</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constitutes harassment or bullying or is unlawfully discriminatory</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is intimidating or verbally abusive.</a:t>
            </a:r>
          </a:p>
          <a:p>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END OF SECTION</a:t>
            </a:r>
          </a:p>
        </p:txBody>
      </p:sp>
      <p:sp>
        <p:nvSpPr>
          <p:cNvPr id="4" name="Slide Number Placeholder 3"/>
          <p:cNvSpPr>
            <a:spLocks noGrp="1"/>
          </p:cNvSpPr>
          <p:nvPr>
            <p:ph type="sldNum" sz="quarter" idx="10"/>
          </p:nvPr>
        </p:nvSpPr>
        <p:spPr/>
        <p:txBody>
          <a:bodyPr/>
          <a:lstStyle/>
          <a:p>
            <a:fld id="{C42E2CF0-1D98-4B2A-938B-BC7179DF0F7C}" type="slidenum">
              <a:rPr lang="en-AU" smtClean="0"/>
              <a:t>6</a:t>
            </a:fld>
            <a:endParaRPr lang="en-AU"/>
          </a:p>
        </p:txBody>
      </p:sp>
    </p:spTree>
    <p:extLst>
      <p:ext uri="{BB962C8B-B14F-4D97-AF65-F5344CB8AC3E}">
        <p14:creationId xmlns:p14="http://schemas.microsoft.com/office/powerpoint/2010/main" val="2589417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C42E2CF0-1D98-4B2A-938B-BC7179DF0F7C}" type="slidenum">
              <a:rPr lang="en-AU" smtClean="0"/>
              <a:t>7</a:t>
            </a:fld>
            <a:endParaRPr lang="en-AU"/>
          </a:p>
        </p:txBody>
      </p:sp>
    </p:spTree>
    <p:extLst>
      <p:ext uri="{BB962C8B-B14F-4D97-AF65-F5344CB8AC3E}">
        <p14:creationId xmlns:p14="http://schemas.microsoft.com/office/powerpoint/2010/main" val="37558599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Delegates of councils or members of committees that exercise functions of the council that may give rise to conflicts of interest are required to disclose their personal interests in publicly available returns of interests. </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These operate as a key transparency mechanism for promoting community confidence in council decision making, whether by councillors or by staff or others under delegation. </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Delegates or committee members who are “designated persons” must complete and submit returns of their interests to the general manager. </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If you are a designated person, you must submit a return of interests within three months of your appointment and submit a new return annually (within three months of the start of each financial year). </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If you become aware of any new interest that needs to be disclosed in the return, you must submit a new return within three months of becoming aware of the interest. </a:t>
            </a:r>
          </a:p>
          <a:p>
            <a:endParaRPr lang="en-AU" dirty="0"/>
          </a:p>
        </p:txBody>
      </p:sp>
      <p:sp>
        <p:nvSpPr>
          <p:cNvPr id="4" name="Slide Number Placeholder 3"/>
          <p:cNvSpPr>
            <a:spLocks noGrp="1"/>
          </p:cNvSpPr>
          <p:nvPr>
            <p:ph type="sldNum" sz="quarter" idx="10"/>
          </p:nvPr>
        </p:nvSpPr>
        <p:spPr/>
        <p:txBody>
          <a:bodyPr/>
          <a:lstStyle/>
          <a:p>
            <a:fld id="{C42E2CF0-1D98-4B2A-938B-BC7179DF0F7C}" type="slidenum">
              <a:rPr lang="en-AU" smtClean="0"/>
              <a:t>8</a:t>
            </a:fld>
            <a:endParaRPr lang="en-AU"/>
          </a:p>
        </p:txBody>
      </p:sp>
    </p:spTree>
    <p:extLst>
      <p:ext uri="{BB962C8B-B14F-4D97-AF65-F5344CB8AC3E}">
        <p14:creationId xmlns:p14="http://schemas.microsoft.com/office/powerpoint/2010/main" val="35236524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If you are a designated person you will be required to disclose, among other things, the following types of interests in your return:</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interests in real property</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gifts</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contributions to travel</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interests and positions in corporations</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whether you are a property developer or a close associate of a property developer </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positions in trade unions and professional or business associations</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dispositions of real property</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sources of income</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debts</a:t>
            </a:r>
          </a:p>
          <a:p>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END OF SECTION</a:t>
            </a:r>
          </a:p>
        </p:txBody>
      </p:sp>
      <p:sp>
        <p:nvSpPr>
          <p:cNvPr id="4" name="Slide Number Placeholder 3"/>
          <p:cNvSpPr>
            <a:spLocks noGrp="1"/>
          </p:cNvSpPr>
          <p:nvPr>
            <p:ph type="sldNum" sz="quarter" idx="10"/>
          </p:nvPr>
        </p:nvSpPr>
        <p:spPr/>
        <p:txBody>
          <a:bodyPr/>
          <a:lstStyle/>
          <a:p>
            <a:fld id="{C42E2CF0-1D98-4B2A-938B-BC7179DF0F7C}" type="slidenum">
              <a:rPr lang="en-AU" smtClean="0"/>
              <a:t>9</a:t>
            </a:fld>
            <a:endParaRPr lang="en-AU"/>
          </a:p>
        </p:txBody>
      </p:sp>
    </p:spTree>
    <p:extLst>
      <p:ext uri="{BB962C8B-B14F-4D97-AF65-F5344CB8AC3E}">
        <p14:creationId xmlns:p14="http://schemas.microsoft.com/office/powerpoint/2010/main" val="11030446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C42E2CF0-1D98-4B2A-938B-BC7179DF0F7C}" type="slidenum">
              <a:rPr lang="en-AU" smtClean="0"/>
              <a:t>10</a:t>
            </a:fld>
            <a:endParaRPr lang="en-AU"/>
          </a:p>
        </p:txBody>
      </p:sp>
    </p:spTree>
    <p:extLst>
      <p:ext uri="{BB962C8B-B14F-4D97-AF65-F5344CB8AC3E}">
        <p14:creationId xmlns:p14="http://schemas.microsoft.com/office/powerpoint/2010/main" val="10273317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
        <p:nvSpPr>
          <p:cNvPr id="4" name="Date Placeholder 3"/>
          <p:cNvSpPr>
            <a:spLocks noGrp="1"/>
          </p:cNvSpPr>
          <p:nvPr>
            <p:ph type="dt" sz="half" idx="10"/>
          </p:nvPr>
        </p:nvSpPr>
        <p:spPr/>
        <p:txBody>
          <a:bodyPr/>
          <a:lstStyle>
            <a:lvl1pPr>
              <a:defRPr/>
            </a:lvl1pPr>
          </a:lstStyle>
          <a:p>
            <a:pPr>
              <a:defRPr/>
            </a:pPr>
            <a:fld id="{5A124CD3-DFA6-4927-8B02-8E324F1D6870}" type="datetimeFigureOut">
              <a:rPr lang="en-AU"/>
              <a:pPr>
                <a:defRPr/>
              </a:pPr>
              <a:t>6/08/2020</a:t>
            </a:fld>
            <a:endParaRPr lang="en-AU"/>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fld id="{742C7E97-BCBE-4E35-B5A4-0D94CCEC5829}" type="slidenum">
              <a:rPr lang="en-AU" altLang="en-US"/>
              <a:pPr/>
              <a:t>‹#›</a:t>
            </a:fld>
            <a:endParaRPr lang="en-AU" altLang="en-US"/>
          </a:p>
        </p:txBody>
      </p:sp>
    </p:spTree>
    <p:extLst>
      <p:ext uri="{BB962C8B-B14F-4D97-AF65-F5344CB8AC3E}">
        <p14:creationId xmlns:p14="http://schemas.microsoft.com/office/powerpoint/2010/main" val="1521609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lvl1pPr>
              <a:defRPr/>
            </a:lvl1pPr>
          </a:lstStyle>
          <a:p>
            <a:pPr>
              <a:defRPr/>
            </a:pPr>
            <a:fld id="{B97A0EDC-FF5E-4978-8F4C-4E0ED6EC1828}" type="datetimeFigureOut">
              <a:rPr lang="en-AU"/>
              <a:pPr>
                <a:defRPr/>
              </a:pPr>
              <a:t>6/08/2020</a:t>
            </a:fld>
            <a:endParaRPr lang="en-AU"/>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fld id="{AF638C59-79F0-4769-B5DD-4F841BA67FFF}" type="slidenum">
              <a:rPr lang="en-AU" altLang="en-US"/>
              <a:pPr/>
              <a:t>‹#›</a:t>
            </a:fld>
            <a:endParaRPr lang="en-AU" altLang="en-US"/>
          </a:p>
        </p:txBody>
      </p:sp>
    </p:spTree>
    <p:extLst>
      <p:ext uri="{BB962C8B-B14F-4D97-AF65-F5344CB8AC3E}">
        <p14:creationId xmlns:p14="http://schemas.microsoft.com/office/powerpoint/2010/main" val="1554299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lvl1pPr>
              <a:defRPr/>
            </a:lvl1pPr>
          </a:lstStyle>
          <a:p>
            <a:pPr>
              <a:defRPr/>
            </a:pPr>
            <a:fld id="{172F748B-2D6A-4FE0-B201-3E96063520DC}" type="datetimeFigureOut">
              <a:rPr lang="en-AU"/>
              <a:pPr>
                <a:defRPr/>
              </a:pPr>
              <a:t>6/08/2020</a:t>
            </a:fld>
            <a:endParaRPr lang="en-AU"/>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fld id="{BCD9A940-66A7-4058-BD94-6379CB45759F}" type="slidenum">
              <a:rPr lang="en-AU" altLang="en-US"/>
              <a:pPr/>
              <a:t>‹#›</a:t>
            </a:fld>
            <a:endParaRPr lang="en-AU" altLang="en-US"/>
          </a:p>
        </p:txBody>
      </p:sp>
    </p:spTree>
    <p:extLst>
      <p:ext uri="{BB962C8B-B14F-4D97-AF65-F5344CB8AC3E}">
        <p14:creationId xmlns:p14="http://schemas.microsoft.com/office/powerpoint/2010/main" val="233825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 name="Title 1"/>
          <p:cNvSpPr>
            <a:spLocks noGrp="1"/>
          </p:cNvSpPr>
          <p:nvPr>
            <p:ph type="title"/>
          </p:nvPr>
        </p:nvSpPr>
        <p:spPr>
          <a:xfrm>
            <a:off x="1907704" y="188640"/>
            <a:ext cx="6789440" cy="980728"/>
          </a:xfrm>
        </p:spPr>
        <p:txBody>
          <a:bodyPr/>
          <a:lstStyle>
            <a:lvl1pPr algn="l">
              <a:defRPr sz="4000">
                <a:solidFill>
                  <a:schemeClr val="bg1"/>
                </a:solidFill>
              </a:defRPr>
            </a:lvl1pPr>
          </a:lstStyle>
          <a:p>
            <a:r>
              <a:rPr lang="en-US" dirty="0"/>
              <a:t>Click to edit Master title style</a:t>
            </a:r>
            <a:endParaRPr lang="en-AU" dirty="0"/>
          </a:p>
        </p:txBody>
      </p:sp>
      <p:sp>
        <p:nvSpPr>
          <p:cNvPr id="8" name="Content Placeholder 2"/>
          <p:cNvSpPr>
            <a:spLocks noGrp="1"/>
          </p:cNvSpPr>
          <p:nvPr>
            <p:ph idx="1"/>
          </p:nvPr>
        </p:nvSpPr>
        <p:spPr>
          <a:xfrm>
            <a:off x="457200" y="1772816"/>
            <a:ext cx="8229600" cy="4525963"/>
          </a:xfrm>
        </p:spPr>
        <p:txBody>
          <a:bodyPr/>
          <a:lstStyle>
            <a:lvl1pPr marL="0" indent="0" algn="l">
              <a:buFont typeface="Arial" panose="020B0604020202020204" pitchFamily="34" charset="0"/>
              <a:buNone/>
              <a:defRPr sz="2800">
                <a:solidFill>
                  <a:schemeClr val="tx1"/>
                </a:solidFill>
              </a:defRPr>
            </a:lvl1pPr>
          </a:lstStyle>
          <a:p>
            <a:pPr lvl="0"/>
            <a:r>
              <a:rPr lang="en-US" dirty="0"/>
              <a:t>Edit Master text styles</a:t>
            </a:r>
          </a:p>
        </p:txBody>
      </p:sp>
    </p:spTree>
    <p:extLst>
      <p:ext uri="{BB962C8B-B14F-4D97-AF65-F5344CB8AC3E}">
        <p14:creationId xmlns:p14="http://schemas.microsoft.com/office/powerpoint/2010/main" val="3728260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pPr>
              <a:defRPr/>
            </a:pPr>
            <a:fld id="{7B1205F9-B2E6-418D-882F-65117B3F4ED7}" type="datetimeFigureOut">
              <a:rPr lang="en-AU"/>
              <a:pPr>
                <a:defRPr/>
              </a:pPr>
              <a:t>6/08/2020</a:t>
            </a:fld>
            <a:endParaRPr lang="en-AU"/>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fld id="{A1E56CB0-4114-4042-BD4C-01ED966D0390}" type="slidenum">
              <a:rPr lang="en-AU" altLang="en-US"/>
              <a:pPr/>
              <a:t>‹#›</a:t>
            </a:fld>
            <a:endParaRPr lang="en-AU" altLang="en-US"/>
          </a:p>
        </p:txBody>
      </p:sp>
    </p:spTree>
    <p:extLst>
      <p:ext uri="{BB962C8B-B14F-4D97-AF65-F5344CB8AC3E}">
        <p14:creationId xmlns:p14="http://schemas.microsoft.com/office/powerpoint/2010/main" val="1924644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3"/>
          <p:cNvSpPr>
            <a:spLocks noGrp="1"/>
          </p:cNvSpPr>
          <p:nvPr>
            <p:ph type="dt" sz="half" idx="10"/>
          </p:nvPr>
        </p:nvSpPr>
        <p:spPr/>
        <p:txBody>
          <a:bodyPr/>
          <a:lstStyle>
            <a:lvl1pPr>
              <a:defRPr/>
            </a:lvl1pPr>
          </a:lstStyle>
          <a:p>
            <a:pPr>
              <a:defRPr/>
            </a:pPr>
            <a:fld id="{63DF0008-FACC-4A28-AB8B-AD4AF5A1C4FD}" type="datetimeFigureOut">
              <a:rPr lang="en-AU"/>
              <a:pPr>
                <a:defRPr/>
              </a:pPr>
              <a:t>6/08/2020</a:t>
            </a:fld>
            <a:endParaRPr lang="en-AU"/>
          </a:p>
        </p:txBody>
      </p:sp>
      <p:sp>
        <p:nvSpPr>
          <p:cNvPr id="6" name="Footer Placeholder 4"/>
          <p:cNvSpPr>
            <a:spLocks noGrp="1"/>
          </p:cNvSpPr>
          <p:nvPr>
            <p:ph type="ftr" sz="quarter" idx="11"/>
          </p:nvPr>
        </p:nvSpPr>
        <p:spPr/>
        <p:txBody>
          <a:bodyPr/>
          <a:lstStyle>
            <a:lvl1pPr>
              <a:defRPr/>
            </a:lvl1pPr>
          </a:lstStyle>
          <a:p>
            <a:pPr>
              <a:defRPr/>
            </a:pPr>
            <a:endParaRPr lang="en-AU"/>
          </a:p>
        </p:txBody>
      </p:sp>
      <p:sp>
        <p:nvSpPr>
          <p:cNvPr id="7" name="Slide Number Placeholder 5"/>
          <p:cNvSpPr>
            <a:spLocks noGrp="1"/>
          </p:cNvSpPr>
          <p:nvPr>
            <p:ph type="sldNum" sz="quarter" idx="12"/>
          </p:nvPr>
        </p:nvSpPr>
        <p:spPr/>
        <p:txBody>
          <a:bodyPr/>
          <a:lstStyle>
            <a:lvl1pPr>
              <a:defRPr/>
            </a:lvl1pPr>
          </a:lstStyle>
          <a:p>
            <a:fld id="{6F7629BB-7654-4B0B-8984-A93076D7F4ED}" type="slidenum">
              <a:rPr lang="en-AU" altLang="en-US"/>
              <a:pPr/>
              <a:t>‹#›</a:t>
            </a:fld>
            <a:endParaRPr lang="en-AU" altLang="en-US"/>
          </a:p>
        </p:txBody>
      </p:sp>
    </p:spTree>
    <p:extLst>
      <p:ext uri="{BB962C8B-B14F-4D97-AF65-F5344CB8AC3E}">
        <p14:creationId xmlns:p14="http://schemas.microsoft.com/office/powerpoint/2010/main" val="765233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3"/>
          <p:cNvSpPr>
            <a:spLocks noGrp="1"/>
          </p:cNvSpPr>
          <p:nvPr>
            <p:ph type="dt" sz="half" idx="10"/>
          </p:nvPr>
        </p:nvSpPr>
        <p:spPr/>
        <p:txBody>
          <a:bodyPr/>
          <a:lstStyle>
            <a:lvl1pPr>
              <a:defRPr/>
            </a:lvl1pPr>
          </a:lstStyle>
          <a:p>
            <a:pPr>
              <a:defRPr/>
            </a:pPr>
            <a:fld id="{CFAF70BC-5FCF-4C49-90D0-EE39D2BBBE32}" type="datetimeFigureOut">
              <a:rPr lang="en-AU"/>
              <a:pPr>
                <a:defRPr/>
              </a:pPr>
              <a:t>6/08/2020</a:t>
            </a:fld>
            <a:endParaRPr lang="en-AU"/>
          </a:p>
        </p:txBody>
      </p:sp>
      <p:sp>
        <p:nvSpPr>
          <p:cNvPr id="8" name="Footer Placeholder 4"/>
          <p:cNvSpPr>
            <a:spLocks noGrp="1"/>
          </p:cNvSpPr>
          <p:nvPr>
            <p:ph type="ftr" sz="quarter" idx="11"/>
          </p:nvPr>
        </p:nvSpPr>
        <p:spPr/>
        <p:txBody>
          <a:bodyPr/>
          <a:lstStyle>
            <a:lvl1pPr>
              <a:defRPr/>
            </a:lvl1pPr>
          </a:lstStyle>
          <a:p>
            <a:pPr>
              <a:defRPr/>
            </a:pPr>
            <a:endParaRPr lang="en-AU"/>
          </a:p>
        </p:txBody>
      </p:sp>
      <p:sp>
        <p:nvSpPr>
          <p:cNvPr id="9" name="Slide Number Placeholder 5"/>
          <p:cNvSpPr>
            <a:spLocks noGrp="1"/>
          </p:cNvSpPr>
          <p:nvPr>
            <p:ph type="sldNum" sz="quarter" idx="12"/>
          </p:nvPr>
        </p:nvSpPr>
        <p:spPr/>
        <p:txBody>
          <a:bodyPr/>
          <a:lstStyle>
            <a:lvl1pPr>
              <a:defRPr/>
            </a:lvl1pPr>
          </a:lstStyle>
          <a:p>
            <a:fld id="{107DB1C7-00AB-4B7F-B502-23BCF69D00E5}" type="slidenum">
              <a:rPr lang="en-AU" altLang="en-US"/>
              <a:pPr/>
              <a:t>‹#›</a:t>
            </a:fld>
            <a:endParaRPr lang="en-AU" altLang="en-US"/>
          </a:p>
        </p:txBody>
      </p:sp>
    </p:spTree>
    <p:extLst>
      <p:ext uri="{BB962C8B-B14F-4D97-AF65-F5344CB8AC3E}">
        <p14:creationId xmlns:p14="http://schemas.microsoft.com/office/powerpoint/2010/main" val="1115039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3"/>
          <p:cNvSpPr>
            <a:spLocks noGrp="1"/>
          </p:cNvSpPr>
          <p:nvPr>
            <p:ph type="dt" sz="half" idx="10"/>
          </p:nvPr>
        </p:nvSpPr>
        <p:spPr/>
        <p:txBody>
          <a:bodyPr/>
          <a:lstStyle>
            <a:lvl1pPr>
              <a:defRPr/>
            </a:lvl1pPr>
          </a:lstStyle>
          <a:p>
            <a:pPr>
              <a:defRPr/>
            </a:pPr>
            <a:fld id="{4D5B5057-A281-424A-A9E7-5E38D5E3E871}" type="datetimeFigureOut">
              <a:rPr lang="en-AU"/>
              <a:pPr>
                <a:defRPr/>
              </a:pPr>
              <a:t>6/08/2020</a:t>
            </a:fld>
            <a:endParaRPr lang="en-AU"/>
          </a:p>
        </p:txBody>
      </p:sp>
      <p:sp>
        <p:nvSpPr>
          <p:cNvPr id="4" name="Footer Placeholder 4"/>
          <p:cNvSpPr>
            <a:spLocks noGrp="1"/>
          </p:cNvSpPr>
          <p:nvPr>
            <p:ph type="ftr" sz="quarter" idx="11"/>
          </p:nvPr>
        </p:nvSpPr>
        <p:spPr/>
        <p:txBody>
          <a:bodyPr/>
          <a:lstStyle>
            <a:lvl1pPr>
              <a:defRPr/>
            </a:lvl1pPr>
          </a:lstStyle>
          <a:p>
            <a:pPr>
              <a:defRPr/>
            </a:pPr>
            <a:endParaRPr lang="en-AU"/>
          </a:p>
        </p:txBody>
      </p:sp>
      <p:sp>
        <p:nvSpPr>
          <p:cNvPr id="5" name="Slide Number Placeholder 5"/>
          <p:cNvSpPr>
            <a:spLocks noGrp="1"/>
          </p:cNvSpPr>
          <p:nvPr>
            <p:ph type="sldNum" sz="quarter" idx="12"/>
          </p:nvPr>
        </p:nvSpPr>
        <p:spPr/>
        <p:txBody>
          <a:bodyPr/>
          <a:lstStyle>
            <a:lvl1pPr>
              <a:defRPr/>
            </a:lvl1pPr>
          </a:lstStyle>
          <a:p>
            <a:fld id="{D711050E-2BE8-4FE9-92BD-B105B3C67BAC}" type="slidenum">
              <a:rPr lang="en-AU" altLang="en-US"/>
              <a:pPr/>
              <a:t>‹#›</a:t>
            </a:fld>
            <a:endParaRPr lang="en-AU" altLang="en-US"/>
          </a:p>
        </p:txBody>
      </p:sp>
    </p:spTree>
    <p:extLst>
      <p:ext uri="{BB962C8B-B14F-4D97-AF65-F5344CB8AC3E}">
        <p14:creationId xmlns:p14="http://schemas.microsoft.com/office/powerpoint/2010/main" val="2180122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2B059D3-9099-4965-B612-9E5245E90E91}" type="datetimeFigureOut">
              <a:rPr lang="en-AU"/>
              <a:pPr>
                <a:defRPr/>
              </a:pPr>
              <a:t>6/08/2020</a:t>
            </a:fld>
            <a:endParaRPr lang="en-AU"/>
          </a:p>
        </p:txBody>
      </p:sp>
      <p:sp>
        <p:nvSpPr>
          <p:cNvPr id="3" name="Footer Placeholder 4"/>
          <p:cNvSpPr>
            <a:spLocks noGrp="1"/>
          </p:cNvSpPr>
          <p:nvPr>
            <p:ph type="ftr" sz="quarter" idx="11"/>
          </p:nvPr>
        </p:nvSpPr>
        <p:spPr/>
        <p:txBody>
          <a:bodyPr/>
          <a:lstStyle>
            <a:lvl1pPr>
              <a:defRPr/>
            </a:lvl1pPr>
          </a:lstStyle>
          <a:p>
            <a:pPr>
              <a:defRPr/>
            </a:pPr>
            <a:endParaRPr lang="en-AU"/>
          </a:p>
        </p:txBody>
      </p:sp>
      <p:sp>
        <p:nvSpPr>
          <p:cNvPr id="4" name="Slide Number Placeholder 5"/>
          <p:cNvSpPr>
            <a:spLocks noGrp="1"/>
          </p:cNvSpPr>
          <p:nvPr>
            <p:ph type="sldNum" sz="quarter" idx="12"/>
          </p:nvPr>
        </p:nvSpPr>
        <p:spPr/>
        <p:txBody>
          <a:bodyPr/>
          <a:lstStyle>
            <a:lvl1pPr>
              <a:defRPr/>
            </a:lvl1pPr>
          </a:lstStyle>
          <a:p>
            <a:fld id="{C37044C0-4D43-43CB-9BD8-EE0BE4FE6CC8}" type="slidenum">
              <a:rPr lang="en-AU" altLang="en-US"/>
              <a:pPr/>
              <a:t>‹#›</a:t>
            </a:fld>
            <a:endParaRPr lang="en-AU" altLang="en-US"/>
          </a:p>
        </p:txBody>
      </p:sp>
    </p:spTree>
    <p:extLst>
      <p:ext uri="{BB962C8B-B14F-4D97-AF65-F5344CB8AC3E}">
        <p14:creationId xmlns:p14="http://schemas.microsoft.com/office/powerpoint/2010/main" val="3225544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D7C9004A-7368-49A1-904E-DF8BEEFD35C9}" type="datetimeFigureOut">
              <a:rPr lang="en-AU"/>
              <a:pPr>
                <a:defRPr/>
              </a:pPr>
              <a:t>6/08/2020</a:t>
            </a:fld>
            <a:endParaRPr lang="en-AU"/>
          </a:p>
        </p:txBody>
      </p:sp>
      <p:sp>
        <p:nvSpPr>
          <p:cNvPr id="6" name="Footer Placeholder 4"/>
          <p:cNvSpPr>
            <a:spLocks noGrp="1"/>
          </p:cNvSpPr>
          <p:nvPr>
            <p:ph type="ftr" sz="quarter" idx="11"/>
          </p:nvPr>
        </p:nvSpPr>
        <p:spPr/>
        <p:txBody>
          <a:bodyPr/>
          <a:lstStyle>
            <a:lvl1pPr>
              <a:defRPr/>
            </a:lvl1pPr>
          </a:lstStyle>
          <a:p>
            <a:pPr>
              <a:defRPr/>
            </a:pPr>
            <a:endParaRPr lang="en-AU"/>
          </a:p>
        </p:txBody>
      </p:sp>
      <p:sp>
        <p:nvSpPr>
          <p:cNvPr id="7" name="Slide Number Placeholder 5"/>
          <p:cNvSpPr>
            <a:spLocks noGrp="1"/>
          </p:cNvSpPr>
          <p:nvPr>
            <p:ph type="sldNum" sz="quarter" idx="12"/>
          </p:nvPr>
        </p:nvSpPr>
        <p:spPr/>
        <p:txBody>
          <a:bodyPr/>
          <a:lstStyle>
            <a:lvl1pPr>
              <a:defRPr/>
            </a:lvl1pPr>
          </a:lstStyle>
          <a:p>
            <a:fld id="{F4D86EFF-5A84-4E10-9EAB-FB0E69AD3BE6}" type="slidenum">
              <a:rPr lang="en-AU" altLang="en-US"/>
              <a:pPr/>
              <a:t>‹#›</a:t>
            </a:fld>
            <a:endParaRPr lang="en-AU" altLang="en-US"/>
          </a:p>
        </p:txBody>
      </p:sp>
    </p:spTree>
    <p:extLst>
      <p:ext uri="{BB962C8B-B14F-4D97-AF65-F5344CB8AC3E}">
        <p14:creationId xmlns:p14="http://schemas.microsoft.com/office/powerpoint/2010/main" val="1705380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AU"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C2B5EE89-D515-4768-B1AB-60C757953EDD}" type="datetimeFigureOut">
              <a:rPr lang="en-AU"/>
              <a:pPr>
                <a:defRPr/>
              </a:pPr>
              <a:t>6/08/2020</a:t>
            </a:fld>
            <a:endParaRPr lang="en-AU"/>
          </a:p>
        </p:txBody>
      </p:sp>
      <p:sp>
        <p:nvSpPr>
          <p:cNvPr id="6" name="Footer Placeholder 4"/>
          <p:cNvSpPr>
            <a:spLocks noGrp="1"/>
          </p:cNvSpPr>
          <p:nvPr>
            <p:ph type="ftr" sz="quarter" idx="11"/>
          </p:nvPr>
        </p:nvSpPr>
        <p:spPr/>
        <p:txBody>
          <a:bodyPr/>
          <a:lstStyle>
            <a:lvl1pPr>
              <a:defRPr/>
            </a:lvl1pPr>
          </a:lstStyle>
          <a:p>
            <a:pPr>
              <a:defRPr/>
            </a:pPr>
            <a:endParaRPr lang="en-AU"/>
          </a:p>
        </p:txBody>
      </p:sp>
      <p:sp>
        <p:nvSpPr>
          <p:cNvPr id="7" name="Slide Number Placeholder 5"/>
          <p:cNvSpPr>
            <a:spLocks noGrp="1"/>
          </p:cNvSpPr>
          <p:nvPr>
            <p:ph type="sldNum" sz="quarter" idx="12"/>
          </p:nvPr>
        </p:nvSpPr>
        <p:spPr/>
        <p:txBody>
          <a:bodyPr/>
          <a:lstStyle>
            <a:lvl1pPr>
              <a:defRPr/>
            </a:lvl1pPr>
          </a:lstStyle>
          <a:p>
            <a:fld id="{6EBFC795-F3D5-4991-8934-B64CC80B117C}" type="slidenum">
              <a:rPr lang="en-AU" altLang="en-US"/>
              <a:pPr/>
              <a:t>‹#›</a:t>
            </a:fld>
            <a:endParaRPr lang="en-AU" altLang="en-US"/>
          </a:p>
        </p:txBody>
      </p:sp>
    </p:spTree>
    <p:extLst>
      <p:ext uri="{BB962C8B-B14F-4D97-AF65-F5344CB8AC3E}">
        <p14:creationId xmlns:p14="http://schemas.microsoft.com/office/powerpoint/2010/main" val="3484932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AU" altLang="en-US"/>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AU"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47B50E3D-9B00-45E6-A467-59BF8BBF618A}" type="datetimeFigureOut">
              <a:rPr lang="en-AU"/>
              <a:pPr>
                <a:defRPr/>
              </a:pPr>
              <a:t>6/08/2020</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D3DAA-ED52-46AD-8676-6D85ED48FC86}" type="slidenum">
              <a:rPr lang="en-AU" altLang="en-US"/>
              <a:pPr/>
              <a:t>‹#›</a:t>
            </a:fld>
            <a:endParaRPr lang="en-AU" altLang="en-US"/>
          </a:p>
        </p:txBody>
      </p:sp>
    </p:spTree>
  </p:cSld>
  <p:clrMap bg1="lt1" tx1="dk1" bg2="lt2" tx2="dk2" accent1="accent1" accent2="accent2" accent3="accent3" accent4="accent4" accent5="accent5" accent6="accent6" hlink="hlink" folHlink="folHlink"/>
  <p:sldLayoutIdLst>
    <p:sldLayoutId id="2147483661" r:id="rId1"/>
    <p:sldLayoutId id="214748367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anose="020F0502020204030204" pitchFamily="34" charset="0"/>
        </a:defRPr>
      </a:lvl2pPr>
      <a:lvl3pPr algn="ctr" rtl="0" eaLnBrk="1" fontAlgn="base" hangingPunct="1">
        <a:spcBef>
          <a:spcPct val="0"/>
        </a:spcBef>
        <a:spcAft>
          <a:spcPct val="0"/>
        </a:spcAft>
        <a:defRPr sz="4400">
          <a:solidFill>
            <a:schemeClr val="tx1"/>
          </a:solidFill>
          <a:latin typeface="Calibri" panose="020F0502020204030204" pitchFamily="34" charset="0"/>
        </a:defRPr>
      </a:lvl3pPr>
      <a:lvl4pPr algn="ctr" rtl="0" eaLnBrk="1" fontAlgn="base" hangingPunct="1">
        <a:spcBef>
          <a:spcPct val="0"/>
        </a:spcBef>
        <a:spcAft>
          <a:spcPct val="0"/>
        </a:spcAft>
        <a:defRPr sz="4400">
          <a:solidFill>
            <a:schemeClr val="tx1"/>
          </a:solidFill>
          <a:latin typeface="Calibri" panose="020F0502020204030204" pitchFamily="34" charset="0"/>
        </a:defRPr>
      </a:lvl4pPr>
      <a:lvl5pPr algn="ctr" rtl="0" eaLnBrk="1" fontAlgn="base" hangingPunct="1">
        <a:spcBef>
          <a:spcPct val="0"/>
        </a:spcBef>
        <a:spcAft>
          <a:spcPct val="0"/>
        </a:spcAft>
        <a:defRPr sz="4400">
          <a:solidFill>
            <a:schemeClr val="tx1"/>
          </a:solidFill>
          <a:latin typeface="Calibri" panose="020F0502020204030204" pitchFamily="34" charset="0"/>
        </a:defRPr>
      </a:lvl5pPr>
      <a:lvl6pPr marL="457200" algn="ctr" rtl="0" eaLnBrk="1" fontAlgn="base" hangingPunct="1">
        <a:spcBef>
          <a:spcPct val="0"/>
        </a:spcBef>
        <a:spcAft>
          <a:spcPct val="0"/>
        </a:spcAft>
        <a:defRPr sz="4400">
          <a:solidFill>
            <a:schemeClr val="tx1"/>
          </a:solidFill>
          <a:latin typeface="Calibri" panose="020F0502020204030204" pitchFamily="34" charset="0"/>
        </a:defRPr>
      </a:lvl6pPr>
      <a:lvl7pPr marL="914400" algn="ctr" rtl="0" eaLnBrk="1" fontAlgn="base" hangingPunct="1">
        <a:spcBef>
          <a:spcPct val="0"/>
        </a:spcBef>
        <a:spcAft>
          <a:spcPct val="0"/>
        </a:spcAft>
        <a:defRPr sz="4400">
          <a:solidFill>
            <a:schemeClr val="tx1"/>
          </a:solidFill>
          <a:latin typeface="Calibri" panose="020F0502020204030204" pitchFamily="34" charset="0"/>
        </a:defRPr>
      </a:lvl7pPr>
      <a:lvl8pPr marL="1371600" algn="ctr" rtl="0" eaLnBrk="1" fontAlgn="base" hangingPunct="1">
        <a:spcBef>
          <a:spcPct val="0"/>
        </a:spcBef>
        <a:spcAft>
          <a:spcPct val="0"/>
        </a:spcAft>
        <a:defRPr sz="4400">
          <a:solidFill>
            <a:schemeClr val="tx1"/>
          </a:solidFill>
          <a:latin typeface="Calibri" panose="020F0502020204030204" pitchFamily="34" charset="0"/>
        </a:defRPr>
      </a:lvl8pPr>
      <a:lvl9pPr marL="1828800" algn="ctr" rtl="0" eaLnBrk="1" fontAlgn="base" hangingPunct="1">
        <a:spcBef>
          <a:spcPct val="0"/>
        </a:spcBef>
        <a:spcAft>
          <a:spcPct val="0"/>
        </a:spcAft>
        <a:defRPr sz="4400">
          <a:solidFill>
            <a:schemeClr val="tx1"/>
          </a:solidFill>
          <a:latin typeface="Calibri" panose="020F0502020204030204"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95288" y="2205038"/>
            <a:ext cx="8353425" cy="1231106"/>
          </a:xfrm>
          <a:prstGeom prst="rect">
            <a:avLst/>
          </a:prstGeom>
          <a:noFill/>
        </p:spPr>
        <p:txBody>
          <a:bodyPr>
            <a:spAutoFit/>
          </a:bodyPr>
          <a:lstStyle/>
          <a:p>
            <a:pPr algn="ctr" fontAlgn="auto">
              <a:spcBef>
                <a:spcPts val="0"/>
              </a:spcBef>
              <a:spcAft>
                <a:spcPts val="0"/>
              </a:spcAft>
              <a:defRPr/>
            </a:pPr>
            <a:r>
              <a:rPr lang="en-AU" sz="4400" dirty="0">
                <a:solidFill>
                  <a:schemeClr val="tx2">
                    <a:lumMod val="60000"/>
                    <a:lumOff val="40000"/>
                  </a:schemeClr>
                </a:solidFill>
                <a:latin typeface="+mn-lt"/>
                <a:cs typeface="+mn-cs"/>
              </a:rPr>
              <a:t>Model Code of Conduct Training</a:t>
            </a:r>
          </a:p>
          <a:p>
            <a:pPr algn="ctr" fontAlgn="auto">
              <a:spcBef>
                <a:spcPts val="0"/>
              </a:spcBef>
              <a:spcAft>
                <a:spcPts val="0"/>
              </a:spcAft>
              <a:defRPr/>
            </a:pPr>
            <a:r>
              <a:rPr lang="en-AU" sz="3000" dirty="0">
                <a:solidFill>
                  <a:schemeClr val="tx2">
                    <a:lumMod val="60000"/>
                    <a:lumOff val="40000"/>
                  </a:schemeClr>
                </a:solidFill>
                <a:latin typeface="+mn-lt"/>
                <a:cs typeface="+mn-cs"/>
              </a:rPr>
              <a:t>Committee Members and Delegates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8435" name="Content Placeholder 2"/>
          <p:cNvSpPr>
            <a:spLocks noGrp="1"/>
          </p:cNvSpPr>
          <p:nvPr>
            <p:ph idx="4294967295"/>
          </p:nvPr>
        </p:nvSpPr>
        <p:spPr>
          <a:xfrm>
            <a:off x="457200" y="1927225"/>
            <a:ext cx="8229600" cy="4525963"/>
          </a:xfrm>
        </p:spPr>
        <p:txBody>
          <a:bodyPr/>
          <a:lstStyle/>
          <a:p>
            <a:pPr marL="0" indent="0" algn="ctr">
              <a:buNone/>
            </a:pPr>
            <a:endParaRPr lang="en-AU" altLang="en-US" i="1" dirty="0">
              <a:solidFill>
                <a:srgbClr val="0070C0"/>
              </a:solidFill>
            </a:endParaRPr>
          </a:p>
          <a:p>
            <a:pPr marL="0" indent="0" algn="ctr">
              <a:buNone/>
            </a:pPr>
            <a:endParaRPr lang="en-AU" altLang="en-US" i="1" dirty="0">
              <a:solidFill>
                <a:srgbClr val="0070C0"/>
              </a:solidFill>
            </a:endParaRPr>
          </a:p>
          <a:p>
            <a:pPr marL="0" indent="0" algn="ctr">
              <a:buNone/>
            </a:pPr>
            <a:r>
              <a:rPr lang="en-AU" altLang="en-US" sz="4000" dirty="0">
                <a:solidFill>
                  <a:srgbClr val="0070C0"/>
                </a:solidFill>
              </a:rPr>
              <a:t>Conflicts of Interest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9458" name="Title 1"/>
          <p:cNvSpPr>
            <a:spLocks noGrp="1"/>
          </p:cNvSpPr>
          <p:nvPr>
            <p:ph type="title"/>
          </p:nvPr>
        </p:nvSpPr>
        <p:spPr>
          <a:xfrm>
            <a:off x="1908175" y="188913"/>
            <a:ext cx="6789738" cy="981075"/>
          </a:xfrm>
        </p:spPr>
        <p:txBody>
          <a:bodyPr/>
          <a:lstStyle/>
          <a:p>
            <a:r>
              <a:rPr lang="en-AU" altLang="en-US" dirty="0">
                <a:solidFill>
                  <a:schemeClr val="bg1"/>
                </a:solidFill>
              </a:rPr>
              <a:t>Conflicts of Interest</a:t>
            </a:r>
          </a:p>
        </p:txBody>
      </p:sp>
      <p:sp>
        <p:nvSpPr>
          <p:cNvPr id="19459" name="Content Placeholder 2"/>
          <p:cNvSpPr>
            <a:spLocks noGrp="1"/>
          </p:cNvSpPr>
          <p:nvPr>
            <p:ph idx="4294967295"/>
          </p:nvPr>
        </p:nvSpPr>
        <p:spPr>
          <a:xfrm>
            <a:off x="457200" y="1927225"/>
            <a:ext cx="8229600" cy="4525963"/>
          </a:xfrm>
        </p:spPr>
        <p:txBody>
          <a:bodyPr/>
          <a:lstStyle/>
          <a:p>
            <a:pPr fontAlgn="auto">
              <a:spcAft>
                <a:spcPts val="0"/>
              </a:spcAft>
            </a:pPr>
            <a:r>
              <a:rPr lang="en-AU" sz="2800" dirty="0">
                <a:solidFill>
                  <a:prstClr val="black"/>
                </a:solidFill>
              </a:rPr>
              <a:t>There are two types of conflicts of interest:</a:t>
            </a:r>
          </a:p>
          <a:p>
            <a:pPr marL="857250" lvl="1" indent="-457200" fontAlgn="auto">
              <a:spcAft>
                <a:spcPts val="0"/>
              </a:spcAft>
            </a:pPr>
            <a:r>
              <a:rPr lang="en-AU" dirty="0">
                <a:solidFill>
                  <a:prstClr val="black"/>
                </a:solidFill>
              </a:rPr>
              <a:t>pecuniary and </a:t>
            </a:r>
          </a:p>
          <a:p>
            <a:pPr marL="857250" lvl="1" indent="-457200" fontAlgn="auto">
              <a:spcAft>
                <a:spcPts val="0"/>
              </a:spcAft>
            </a:pPr>
            <a:r>
              <a:rPr lang="en-AU" dirty="0">
                <a:solidFill>
                  <a:prstClr val="black"/>
                </a:solidFill>
              </a:rPr>
              <a:t>non-pecuniary.</a:t>
            </a:r>
            <a:r>
              <a:rPr lang="en-AU" sz="2400" dirty="0">
                <a:solidFill>
                  <a:prstClr val="black"/>
                </a:solidFill>
              </a:rPr>
              <a:t> </a:t>
            </a:r>
          </a:p>
          <a:p>
            <a:pPr fontAlgn="auto">
              <a:spcAft>
                <a:spcPts val="0"/>
              </a:spcAft>
            </a:pPr>
            <a:r>
              <a:rPr lang="en-AU" sz="2800" dirty="0">
                <a:solidFill>
                  <a:prstClr val="black"/>
                </a:solidFill>
              </a:rPr>
              <a:t>Your obligations to disclose and manage conflicts of interest will depend on what type of conflict of interest you have.</a:t>
            </a:r>
          </a:p>
          <a:p>
            <a:pPr marL="0" indent="0">
              <a:buNone/>
            </a:pPr>
            <a:endParaRPr lang="en-AU" dirty="0"/>
          </a:p>
          <a:p>
            <a:pPr marL="0" indent="0">
              <a:buNone/>
            </a:pPr>
            <a:endParaRPr lang="en-AU"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482" name="Title 1"/>
          <p:cNvSpPr>
            <a:spLocks noGrp="1"/>
          </p:cNvSpPr>
          <p:nvPr>
            <p:ph type="title"/>
          </p:nvPr>
        </p:nvSpPr>
        <p:spPr>
          <a:xfrm>
            <a:off x="1908175" y="188913"/>
            <a:ext cx="6789738" cy="981075"/>
          </a:xfrm>
        </p:spPr>
        <p:txBody>
          <a:bodyPr/>
          <a:lstStyle/>
          <a:p>
            <a:r>
              <a:rPr lang="en-AU" sz="4000" dirty="0">
                <a:solidFill>
                  <a:prstClr val="white"/>
                </a:solidFill>
              </a:rPr>
              <a:t>Conflicts of Interest</a:t>
            </a:r>
            <a:br>
              <a:rPr lang="en-AU" sz="4000" dirty="0">
                <a:solidFill>
                  <a:prstClr val="white"/>
                </a:solidFill>
              </a:rPr>
            </a:br>
            <a:r>
              <a:rPr lang="en-AU" sz="2800" dirty="0">
                <a:solidFill>
                  <a:prstClr val="white"/>
                </a:solidFill>
              </a:rPr>
              <a:t>What is a pecuniary interest?</a:t>
            </a:r>
            <a:endParaRPr lang="en-AU" altLang="en-US" sz="2800" dirty="0">
              <a:solidFill>
                <a:schemeClr val="bg1"/>
              </a:solidFill>
            </a:endParaRPr>
          </a:p>
        </p:txBody>
      </p:sp>
      <p:sp>
        <p:nvSpPr>
          <p:cNvPr id="20483" name="Content Placeholder 2"/>
          <p:cNvSpPr>
            <a:spLocks noGrp="1"/>
          </p:cNvSpPr>
          <p:nvPr>
            <p:ph idx="4294967295"/>
          </p:nvPr>
        </p:nvSpPr>
        <p:spPr>
          <a:xfrm>
            <a:off x="457200" y="1927225"/>
            <a:ext cx="8229600" cy="4525963"/>
          </a:xfrm>
        </p:spPr>
        <p:txBody>
          <a:bodyPr/>
          <a:lstStyle/>
          <a:p>
            <a:pPr marL="0" indent="0">
              <a:buNone/>
            </a:pPr>
            <a:endParaRPr lang="en-AU" altLang="en-US" dirty="0">
              <a:solidFill>
                <a:srgbClr val="0070C0"/>
              </a:solidFill>
            </a:endParaRPr>
          </a:p>
          <a:p>
            <a:pPr marL="0" indent="0">
              <a:buNone/>
            </a:pPr>
            <a:r>
              <a:rPr lang="en-AU" sz="2800" dirty="0"/>
              <a:t>You will have a </a:t>
            </a:r>
            <a:r>
              <a:rPr lang="en-AU" sz="2800" b="1" dirty="0"/>
              <a:t>pecuniary interest </a:t>
            </a:r>
            <a:r>
              <a:rPr lang="en-AU" sz="2800" dirty="0"/>
              <a:t>in a matter where there is a reasonable likelihood or expectation that you or a related person will gain or lose financially as a result of any decision made in relation to that matter.</a:t>
            </a:r>
          </a:p>
          <a:p>
            <a:pPr marL="0" indent="0">
              <a:buNone/>
            </a:pPr>
            <a:endParaRPr lang="en-AU" altLang="en-US" sz="2800" dirty="0">
              <a:solidFill>
                <a:srgbClr val="0070C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1506" name="Title 1"/>
          <p:cNvSpPr>
            <a:spLocks noGrp="1"/>
          </p:cNvSpPr>
          <p:nvPr>
            <p:ph type="title"/>
          </p:nvPr>
        </p:nvSpPr>
        <p:spPr>
          <a:xfrm>
            <a:off x="1908175" y="188913"/>
            <a:ext cx="6789738" cy="981075"/>
          </a:xfrm>
        </p:spPr>
        <p:txBody>
          <a:bodyPr/>
          <a:lstStyle/>
          <a:p>
            <a:r>
              <a:rPr lang="en-AU" sz="4000" dirty="0">
                <a:solidFill>
                  <a:prstClr val="white"/>
                </a:solidFill>
              </a:rPr>
              <a:t>Conflicts of interest</a:t>
            </a:r>
            <a:br>
              <a:rPr lang="en-AU" sz="3600" dirty="0">
                <a:solidFill>
                  <a:prstClr val="white"/>
                </a:solidFill>
              </a:rPr>
            </a:br>
            <a:r>
              <a:rPr lang="en-AU" sz="2800" dirty="0">
                <a:solidFill>
                  <a:prstClr val="white"/>
                </a:solidFill>
              </a:rPr>
              <a:t>managing pecuniary interests</a:t>
            </a:r>
            <a:endParaRPr lang="en-AU" altLang="en-US" sz="2800" dirty="0">
              <a:solidFill>
                <a:schemeClr val="bg1"/>
              </a:solidFill>
            </a:endParaRPr>
          </a:p>
        </p:txBody>
      </p:sp>
      <p:sp>
        <p:nvSpPr>
          <p:cNvPr id="21507" name="Content Placeholder 2"/>
          <p:cNvSpPr>
            <a:spLocks noGrp="1"/>
          </p:cNvSpPr>
          <p:nvPr>
            <p:ph idx="4294967295"/>
          </p:nvPr>
        </p:nvSpPr>
        <p:spPr>
          <a:xfrm>
            <a:off x="457200" y="1927225"/>
            <a:ext cx="8229600" cy="4525963"/>
          </a:xfrm>
        </p:spPr>
        <p:txBody>
          <a:bodyPr/>
          <a:lstStyle/>
          <a:p>
            <a:pPr marL="457200" indent="-457200">
              <a:spcAft>
                <a:spcPts val="600"/>
              </a:spcAft>
            </a:pPr>
            <a:r>
              <a:rPr lang="en-AU" sz="2400" dirty="0"/>
              <a:t>Where you have a pecuniary interest in a matter you are dealing with, you must disclose it as soon as you become aware of it in writing to the general manager. </a:t>
            </a:r>
          </a:p>
          <a:p>
            <a:pPr marL="457200" indent="-457200">
              <a:spcAft>
                <a:spcPts val="600"/>
              </a:spcAft>
            </a:pPr>
            <a:r>
              <a:rPr lang="en-AU" sz="2400" dirty="0"/>
              <a:t>The general manager will decide how the matter will be dealt with.</a:t>
            </a:r>
          </a:p>
          <a:p>
            <a:pPr marL="457200" indent="-457200"/>
            <a:r>
              <a:rPr lang="en-AU" sz="2400" dirty="0"/>
              <a:t>If you are a member of a committee, you must disclose any pecuniary interest you have in any matter being dealt with by the committee at each committee meeting that the matter arises and leave the meeting while it is being considered and voted on.</a:t>
            </a:r>
          </a:p>
          <a:p>
            <a:pPr marL="0" indent="0">
              <a:buNone/>
            </a:pPr>
            <a:endParaRPr lang="en-AU"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2530" name="Title 1"/>
          <p:cNvSpPr>
            <a:spLocks noGrp="1"/>
          </p:cNvSpPr>
          <p:nvPr>
            <p:ph type="title"/>
          </p:nvPr>
        </p:nvSpPr>
        <p:spPr>
          <a:xfrm>
            <a:off x="1908174" y="188913"/>
            <a:ext cx="6912297" cy="981075"/>
          </a:xfrm>
        </p:spPr>
        <p:txBody>
          <a:bodyPr/>
          <a:lstStyle/>
          <a:p>
            <a:r>
              <a:rPr lang="en-AU" sz="4000" dirty="0">
                <a:solidFill>
                  <a:prstClr val="white"/>
                </a:solidFill>
              </a:rPr>
              <a:t>Conflicts of Interest</a:t>
            </a:r>
            <a:br>
              <a:rPr lang="en-AU" sz="4000" dirty="0">
                <a:solidFill>
                  <a:prstClr val="white"/>
                </a:solidFill>
              </a:rPr>
            </a:br>
            <a:r>
              <a:rPr lang="en-AU" sz="2800" dirty="0">
                <a:solidFill>
                  <a:prstClr val="white"/>
                </a:solidFill>
              </a:rPr>
              <a:t>What is a non-pecuniary interest?</a:t>
            </a:r>
            <a:endParaRPr lang="en-AU" altLang="en-US" sz="2800" dirty="0">
              <a:solidFill>
                <a:schemeClr val="bg1"/>
              </a:solidFill>
            </a:endParaRPr>
          </a:p>
        </p:txBody>
      </p:sp>
      <p:sp>
        <p:nvSpPr>
          <p:cNvPr id="22531" name="Content Placeholder 2"/>
          <p:cNvSpPr>
            <a:spLocks noGrp="1"/>
          </p:cNvSpPr>
          <p:nvPr>
            <p:ph idx="4294967295"/>
          </p:nvPr>
        </p:nvSpPr>
        <p:spPr>
          <a:xfrm>
            <a:off x="457200" y="1927225"/>
            <a:ext cx="8229600" cy="4525963"/>
          </a:xfrm>
        </p:spPr>
        <p:txBody>
          <a:bodyPr/>
          <a:lstStyle/>
          <a:p>
            <a:pPr fontAlgn="auto">
              <a:spcAft>
                <a:spcPts val="600"/>
              </a:spcAft>
            </a:pPr>
            <a:r>
              <a:rPr lang="en-AU" sz="2800" b="1" dirty="0">
                <a:solidFill>
                  <a:prstClr val="black"/>
                </a:solidFill>
              </a:rPr>
              <a:t>Non-pecuniary interests </a:t>
            </a:r>
            <a:r>
              <a:rPr lang="en-AU" sz="2800" dirty="0">
                <a:solidFill>
                  <a:prstClr val="black"/>
                </a:solidFill>
              </a:rPr>
              <a:t>are private or personal interests that are not pecuniary interests.</a:t>
            </a:r>
          </a:p>
          <a:p>
            <a:pPr fontAlgn="auto">
              <a:spcAft>
                <a:spcPts val="600"/>
              </a:spcAft>
            </a:pPr>
            <a:r>
              <a:rPr lang="en-AU" sz="2800" dirty="0">
                <a:solidFill>
                  <a:prstClr val="black"/>
                </a:solidFill>
              </a:rPr>
              <a:t>You will have a non-pecuniary conflict of interest in a matter you are dealing with if a reasonable and informed person would perceive that you could be influenced by a private interest that you have in that matter. </a:t>
            </a:r>
          </a:p>
          <a:p>
            <a:pPr fontAlgn="auto">
              <a:spcAft>
                <a:spcPts val="600"/>
              </a:spcAft>
            </a:pPr>
            <a:r>
              <a:rPr lang="en-AU" sz="2800" dirty="0">
                <a:solidFill>
                  <a:prstClr val="black"/>
                </a:solidFill>
              </a:rPr>
              <a:t>How you deal with a non-pecuniary conflict of interest will depend on whether it is </a:t>
            </a:r>
            <a:r>
              <a:rPr lang="en-AU" sz="2800" b="1" dirty="0">
                <a:solidFill>
                  <a:prstClr val="black"/>
                </a:solidFill>
              </a:rPr>
              <a:t>significant</a:t>
            </a:r>
            <a:r>
              <a:rPr lang="en-AU" sz="2800" dirty="0">
                <a:solidFill>
                  <a:prstClr val="black"/>
                </a:solidFill>
              </a:rPr>
              <a:t>.</a:t>
            </a:r>
          </a:p>
          <a:p>
            <a:pPr marL="0" indent="0">
              <a:buNone/>
            </a:pPr>
            <a:endParaRPr lang="en-AU"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4000" dirty="0">
                <a:solidFill>
                  <a:prstClr val="white"/>
                </a:solidFill>
              </a:rPr>
              <a:t>Conflicts of Interest</a:t>
            </a:r>
            <a:br>
              <a:rPr lang="en-AU" sz="4000" dirty="0">
                <a:solidFill>
                  <a:prstClr val="white"/>
                </a:solidFill>
              </a:rPr>
            </a:br>
            <a:r>
              <a:rPr lang="en-AU" sz="2800" dirty="0">
                <a:solidFill>
                  <a:prstClr val="white"/>
                </a:solidFill>
              </a:rPr>
              <a:t>significant non-pecuniary conflicts of interest</a:t>
            </a:r>
            <a:endParaRPr lang="en-AU" sz="2800" dirty="0"/>
          </a:p>
        </p:txBody>
      </p:sp>
      <p:sp>
        <p:nvSpPr>
          <p:cNvPr id="3" name="Content Placeholder 2"/>
          <p:cNvSpPr>
            <a:spLocks noGrp="1"/>
          </p:cNvSpPr>
          <p:nvPr>
            <p:ph idx="1"/>
          </p:nvPr>
        </p:nvSpPr>
        <p:spPr/>
        <p:txBody>
          <a:bodyPr/>
          <a:lstStyle/>
          <a:p>
            <a:pPr lvl="0" fontAlgn="auto">
              <a:spcBef>
                <a:spcPts val="300"/>
              </a:spcBef>
              <a:spcAft>
                <a:spcPts val="300"/>
              </a:spcAft>
            </a:pPr>
            <a:r>
              <a:rPr lang="en-AU" dirty="0">
                <a:solidFill>
                  <a:prstClr val="black"/>
                </a:solidFill>
              </a:rPr>
              <a:t>You will have a s</a:t>
            </a:r>
            <a:r>
              <a:rPr lang="en-AU" b="1" dirty="0">
                <a:solidFill>
                  <a:prstClr val="black"/>
                </a:solidFill>
              </a:rPr>
              <a:t>ignificant non-pecuniary conflict of interest </a:t>
            </a:r>
            <a:r>
              <a:rPr lang="en-AU" dirty="0">
                <a:solidFill>
                  <a:prstClr val="black"/>
                </a:solidFill>
              </a:rPr>
              <a:t>in a matter where you have:</a:t>
            </a:r>
          </a:p>
          <a:p>
            <a:pPr marL="457200" lvl="0" indent="-457200" fontAlgn="auto">
              <a:spcBef>
                <a:spcPts val="300"/>
              </a:spcBef>
              <a:spcAft>
                <a:spcPts val="300"/>
              </a:spcAft>
              <a:buFont typeface="Arial" panose="020B0604020202020204" pitchFamily="34" charset="0"/>
              <a:buChar char="•"/>
            </a:pPr>
            <a:r>
              <a:rPr lang="en-AU" dirty="0">
                <a:solidFill>
                  <a:prstClr val="black"/>
                </a:solidFill>
              </a:rPr>
              <a:t>a close relationship (including a business relationship) with a person who will be affected by a decision</a:t>
            </a:r>
          </a:p>
          <a:p>
            <a:pPr marL="457200" lvl="0" indent="-457200" fontAlgn="auto">
              <a:spcBef>
                <a:spcPts val="300"/>
              </a:spcBef>
              <a:spcAft>
                <a:spcPts val="300"/>
              </a:spcAft>
              <a:buFont typeface="Arial" panose="020B0604020202020204" pitchFamily="34" charset="0"/>
              <a:buChar char="•"/>
            </a:pPr>
            <a:r>
              <a:rPr lang="en-AU" dirty="0">
                <a:solidFill>
                  <a:prstClr val="black"/>
                </a:solidFill>
              </a:rPr>
              <a:t>a strong affiliation with an organisation that will be affected by a decision</a:t>
            </a:r>
          </a:p>
          <a:p>
            <a:pPr marL="457200" lvl="0" indent="-457200" fontAlgn="auto">
              <a:spcBef>
                <a:spcPts val="300"/>
              </a:spcBef>
              <a:spcAft>
                <a:spcPts val="300"/>
              </a:spcAft>
              <a:buFont typeface="Arial" panose="020B0604020202020204" pitchFamily="34" charset="0"/>
              <a:buChar char="•"/>
            </a:pPr>
            <a:r>
              <a:rPr lang="en-AU" dirty="0">
                <a:solidFill>
                  <a:prstClr val="black"/>
                </a:solidFill>
              </a:rPr>
              <a:t>a financial interest in the matter that is not a pecuniary interest, or you otherwise stand to gain or lose a personal benefit as a result of a decision </a:t>
            </a:r>
          </a:p>
          <a:p>
            <a:endParaRPr lang="en-AU" sz="2600" dirty="0"/>
          </a:p>
        </p:txBody>
      </p:sp>
    </p:spTree>
    <p:extLst>
      <p:ext uri="{BB962C8B-B14F-4D97-AF65-F5344CB8AC3E}">
        <p14:creationId xmlns:p14="http://schemas.microsoft.com/office/powerpoint/2010/main" val="26599386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1680" y="260648"/>
            <a:ext cx="7200800" cy="980728"/>
          </a:xfrm>
        </p:spPr>
        <p:txBody>
          <a:bodyPr/>
          <a:lstStyle/>
          <a:p>
            <a:pPr>
              <a:lnSpc>
                <a:spcPts val="3200"/>
              </a:lnSpc>
            </a:pPr>
            <a:r>
              <a:rPr lang="en-AU" sz="4000" dirty="0">
                <a:solidFill>
                  <a:prstClr val="white"/>
                </a:solidFill>
              </a:rPr>
              <a:t>Conflicts of Interest</a:t>
            </a:r>
            <a:br>
              <a:rPr lang="en-AU" sz="4000" dirty="0">
                <a:solidFill>
                  <a:prstClr val="white"/>
                </a:solidFill>
              </a:rPr>
            </a:br>
            <a:r>
              <a:rPr lang="en-AU" sz="2800" dirty="0">
                <a:solidFill>
                  <a:prstClr val="white"/>
                </a:solidFill>
              </a:rPr>
              <a:t>managing significant non-pecuniary conflicts of interest</a:t>
            </a:r>
            <a:endParaRPr lang="en-AU" sz="2800" dirty="0"/>
          </a:p>
        </p:txBody>
      </p:sp>
      <p:sp>
        <p:nvSpPr>
          <p:cNvPr id="3" name="Content Placeholder 2"/>
          <p:cNvSpPr>
            <a:spLocks noGrp="1"/>
          </p:cNvSpPr>
          <p:nvPr>
            <p:ph idx="1"/>
          </p:nvPr>
        </p:nvSpPr>
        <p:spPr>
          <a:xfrm>
            <a:off x="457200" y="1772816"/>
            <a:ext cx="8435280" cy="4525963"/>
          </a:xfrm>
        </p:spPr>
        <p:txBody>
          <a:bodyPr/>
          <a:lstStyle/>
          <a:p>
            <a:pPr marL="457200" indent="-457200">
              <a:buFont typeface="Arial" panose="020B0604020202020204" pitchFamily="34" charset="0"/>
              <a:buChar char="•"/>
            </a:pPr>
            <a:r>
              <a:rPr lang="en-AU" dirty="0"/>
              <a:t>Disclose it in writing to the general manager as soon as possible,</a:t>
            </a:r>
          </a:p>
          <a:p>
            <a:pPr marL="457200" indent="-457200">
              <a:buFont typeface="Arial" panose="020B0604020202020204" pitchFamily="34" charset="0"/>
              <a:buChar char="•"/>
            </a:pPr>
            <a:r>
              <a:rPr lang="en-AU" dirty="0"/>
              <a:t>disclose it on each occasion the matter arises, and </a:t>
            </a:r>
          </a:p>
          <a:p>
            <a:pPr marL="457200" indent="-457200">
              <a:buFont typeface="Arial" panose="020B0604020202020204" pitchFamily="34" charset="0"/>
              <a:buChar char="•"/>
            </a:pPr>
            <a:r>
              <a:rPr lang="en-AU" dirty="0"/>
              <a:t>do not participate in any consideration of the matter. </a:t>
            </a:r>
          </a:p>
          <a:p>
            <a:pPr marL="457200" indent="-457200">
              <a:buFont typeface="Arial" panose="020B0604020202020204" pitchFamily="34" charset="0"/>
              <a:buChar char="•"/>
            </a:pPr>
            <a:r>
              <a:rPr lang="en-AU" dirty="0"/>
              <a:t>If you are a member of a council committee you must also disclose your interest at each committee meeting that the matter arises and leave the meeting while the matter is being considered and voted on.</a:t>
            </a:r>
          </a:p>
          <a:p>
            <a:endParaRPr lang="en-AU" sz="2600" dirty="0"/>
          </a:p>
        </p:txBody>
      </p:sp>
    </p:spTree>
    <p:extLst>
      <p:ext uri="{BB962C8B-B14F-4D97-AF65-F5344CB8AC3E}">
        <p14:creationId xmlns:p14="http://schemas.microsoft.com/office/powerpoint/2010/main" val="30174473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7704" y="260648"/>
            <a:ext cx="6984776" cy="980728"/>
          </a:xfrm>
        </p:spPr>
        <p:txBody>
          <a:bodyPr/>
          <a:lstStyle/>
          <a:p>
            <a:pPr>
              <a:lnSpc>
                <a:spcPts val="3200"/>
              </a:lnSpc>
            </a:pPr>
            <a:r>
              <a:rPr lang="en-AU" sz="4000" dirty="0">
                <a:solidFill>
                  <a:prstClr val="white"/>
                </a:solidFill>
              </a:rPr>
              <a:t>Conflicts of Interest</a:t>
            </a:r>
            <a:br>
              <a:rPr lang="en-AU" sz="4000" dirty="0">
                <a:solidFill>
                  <a:prstClr val="white"/>
                </a:solidFill>
              </a:rPr>
            </a:br>
            <a:r>
              <a:rPr lang="en-AU" sz="2800" dirty="0">
                <a:solidFill>
                  <a:prstClr val="white"/>
                </a:solidFill>
              </a:rPr>
              <a:t>managing non-pecuniary conflicts of interest that are not significant</a:t>
            </a:r>
            <a:endParaRPr lang="en-AU" sz="2800"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AU" sz="2400" dirty="0"/>
              <a:t>A </a:t>
            </a:r>
            <a:r>
              <a:rPr lang="en-AU" sz="2400" b="1" dirty="0"/>
              <a:t>non-pecuniary conflict of interest will not be significant </a:t>
            </a:r>
            <a:r>
              <a:rPr lang="en-AU" sz="2400" dirty="0"/>
              <a:t>where it arises from a relationship or affiliation that is not particularly strong.</a:t>
            </a:r>
          </a:p>
          <a:p>
            <a:pPr marL="342900" indent="-342900">
              <a:buFont typeface="Arial" panose="020B0604020202020204" pitchFamily="34" charset="0"/>
              <a:buChar char="•"/>
            </a:pPr>
            <a:r>
              <a:rPr lang="en-AU" sz="2400" dirty="0"/>
              <a:t>You must still disclose your interest in writing to the general manager as soon as possible and explain why you believe it is not significant. They will help you decide how to manage it.</a:t>
            </a:r>
          </a:p>
          <a:p>
            <a:pPr marL="342900" indent="-342900">
              <a:buFont typeface="Arial" panose="020B0604020202020204" pitchFamily="34" charset="0"/>
              <a:buChar char="•"/>
            </a:pPr>
            <a:r>
              <a:rPr lang="en-AU" sz="2400" dirty="0"/>
              <a:t>If you are a member of a committee, you must also disclose your interest at each committee meeting the matter arises and explain why you believe it is not significant and no further action is necessary to manage it.</a:t>
            </a:r>
          </a:p>
          <a:p>
            <a:endParaRPr lang="en-AU" sz="2400" dirty="0"/>
          </a:p>
        </p:txBody>
      </p:sp>
    </p:spTree>
    <p:extLst>
      <p:ext uri="{BB962C8B-B14F-4D97-AF65-F5344CB8AC3E}">
        <p14:creationId xmlns:p14="http://schemas.microsoft.com/office/powerpoint/2010/main" val="7336055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4000" dirty="0">
                <a:solidFill>
                  <a:prstClr val="white"/>
                </a:solidFill>
              </a:rPr>
              <a:t>Conflicts of Interest</a:t>
            </a:r>
            <a:br>
              <a:rPr lang="en-AU" sz="4000" dirty="0">
                <a:solidFill>
                  <a:prstClr val="white"/>
                </a:solidFill>
              </a:rPr>
            </a:br>
            <a:r>
              <a:rPr lang="en-AU" sz="2800" dirty="0">
                <a:solidFill>
                  <a:prstClr val="white"/>
                </a:solidFill>
              </a:rPr>
              <a:t>What if I am not sure?</a:t>
            </a:r>
            <a:endParaRPr lang="en-AU" sz="2800" dirty="0"/>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endParaRPr lang="en-AU" sz="2600" dirty="0"/>
          </a:p>
          <a:p>
            <a:pPr marL="457200" indent="-457200">
              <a:buFont typeface="Arial" panose="020B0604020202020204" pitchFamily="34" charset="0"/>
              <a:buChar char="•"/>
            </a:pPr>
            <a:r>
              <a:rPr lang="en-AU" dirty="0"/>
              <a:t>The onus is on you to identify and disclose any potential conflict of interest you may have in a matter you are dealing with and to manage it appropriately.</a:t>
            </a:r>
          </a:p>
          <a:p>
            <a:pPr marL="457200" indent="-457200">
              <a:buFont typeface="Arial" panose="020B0604020202020204" pitchFamily="34" charset="0"/>
              <a:buChar char="•"/>
            </a:pPr>
            <a:r>
              <a:rPr lang="en-AU" dirty="0"/>
              <a:t>If you are not sure, always err on the side of caution. Disclose the interest in writing to the general manager and discuss it with them.</a:t>
            </a:r>
          </a:p>
          <a:p>
            <a:endParaRPr lang="en-AU" sz="2800" dirty="0"/>
          </a:p>
        </p:txBody>
      </p:sp>
    </p:spTree>
    <p:extLst>
      <p:ext uri="{BB962C8B-B14F-4D97-AF65-F5344CB8AC3E}">
        <p14:creationId xmlns:p14="http://schemas.microsoft.com/office/powerpoint/2010/main" val="15227620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7704" y="188640"/>
            <a:ext cx="6912768" cy="980728"/>
          </a:xfrm>
        </p:spPr>
        <p:txBody>
          <a:bodyPr/>
          <a:lstStyle/>
          <a:p>
            <a:r>
              <a:rPr lang="en-AU" sz="4000" dirty="0">
                <a:solidFill>
                  <a:prstClr val="white"/>
                </a:solidFill>
              </a:rPr>
              <a:t>Conflicts of Interest</a:t>
            </a:r>
            <a:br>
              <a:rPr lang="en-AU" sz="4000" dirty="0">
                <a:solidFill>
                  <a:prstClr val="white"/>
                </a:solidFill>
              </a:rPr>
            </a:br>
            <a:r>
              <a:rPr lang="en-AU" sz="2800" dirty="0">
                <a:solidFill>
                  <a:prstClr val="white"/>
                </a:solidFill>
              </a:rPr>
              <a:t>dealing with council as a resident</a:t>
            </a:r>
            <a:endParaRPr lang="en-AU" sz="2800" dirty="0"/>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endParaRPr lang="en-AU" sz="2600" dirty="0"/>
          </a:p>
          <a:p>
            <a:pPr marL="457200" indent="-457200">
              <a:buFont typeface="Arial" panose="020B0604020202020204" pitchFamily="34" charset="0"/>
              <a:buChar char="•"/>
            </a:pPr>
            <a:r>
              <a:rPr lang="en-AU" dirty="0"/>
              <a:t>You should deal with the council in the same way as other members of the public. </a:t>
            </a:r>
          </a:p>
          <a:p>
            <a:pPr marL="457200" indent="-457200">
              <a:buFont typeface="Arial" panose="020B0604020202020204" pitchFamily="34" charset="0"/>
              <a:buChar char="•"/>
            </a:pPr>
            <a:r>
              <a:rPr lang="en-AU" dirty="0"/>
              <a:t>You should not expect or seek any preferential treatment.</a:t>
            </a:r>
          </a:p>
          <a:p>
            <a:pPr marL="457200" indent="-457200">
              <a:buFont typeface="Arial" panose="020B0604020202020204" pitchFamily="34" charset="0"/>
              <a:buChar char="•"/>
            </a:pPr>
            <a:r>
              <a:rPr lang="en-AU" dirty="0"/>
              <a:t>You must not use your position to obtain a private benefit for yourself or for someone else or to influence others to obtain a private benefit for yourself or for someone else.</a:t>
            </a:r>
          </a:p>
          <a:p>
            <a:endParaRPr lang="en-AU" sz="2600" dirty="0"/>
          </a:p>
        </p:txBody>
      </p:sp>
    </p:spTree>
    <p:extLst>
      <p:ext uri="{BB962C8B-B14F-4D97-AF65-F5344CB8AC3E}">
        <p14:creationId xmlns:p14="http://schemas.microsoft.com/office/powerpoint/2010/main" val="1756357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098" name="Title 1"/>
          <p:cNvSpPr>
            <a:spLocks noGrp="1"/>
          </p:cNvSpPr>
          <p:nvPr>
            <p:ph type="title"/>
          </p:nvPr>
        </p:nvSpPr>
        <p:spPr>
          <a:xfrm>
            <a:off x="1908175" y="188913"/>
            <a:ext cx="6789738" cy="981075"/>
          </a:xfrm>
        </p:spPr>
        <p:txBody>
          <a:bodyPr/>
          <a:lstStyle/>
          <a:p>
            <a:pPr algn="l"/>
            <a:r>
              <a:rPr lang="en-AU" altLang="en-US" sz="4000" dirty="0">
                <a:solidFill>
                  <a:schemeClr val="bg1"/>
                </a:solidFill>
              </a:rPr>
              <a:t>Overview</a:t>
            </a:r>
          </a:p>
        </p:txBody>
      </p:sp>
      <p:sp>
        <p:nvSpPr>
          <p:cNvPr id="4099" name="Content Placeholder 2"/>
          <p:cNvSpPr>
            <a:spLocks noGrp="1"/>
          </p:cNvSpPr>
          <p:nvPr>
            <p:ph idx="4294967295"/>
          </p:nvPr>
        </p:nvSpPr>
        <p:spPr>
          <a:xfrm>
            <a:off x="457200" y="1927225"/>
            <a:ext cx="8229600" cy="4525963"/>
          </a:xfrm>
        </p:spPr>
        <p:txBody>
          <a:bodyPr/>
          <a:lstStyle/>
          <a:p>
            <a:pPr fontAlgn="auto">
              <a:spcAft>
                <a:spcPts val="0"/>
              </a:spcAft>
            </a:pPr>
            <a:r>
              <a:rPr lang="en-AU" sz="2800" dirty="0">
                <a:solidFill>
                  <a:prstClr val="black"/>
                </a:solidFill>
              </a:rPr>
              <a:t>General conduct</a:t>
            </a:r>
          </a:p>
          <a:p>
            <a:pPr fontAlgn="auto">
              <a:spcAft>
                <a:spcPts val="0"/>
              </a:spcAft>
            </a:pPr>
            <a:r>
              <a:rPr lang="en-AU" sz="2800" dirty="0">
                <a:solidFill>
                  <a:prstClr val="black"/>
                </a:solidFill>
              </a:rPr>
              <a:t>Submitting returns of interest</a:t>
            </a:r>
          </a:p>
          <a:p>
            <a:pPr fontAlgn="auto">
              <a:spcAft>
                <a:spcPts val="0"/>
              </a:spcAft>
            </a:pPr>
            <a:r>
              <a:rPr lang="en-AU" sz="2800" dirty="0">
                <a:solidFill>
                  <a:prstClr val="black"/>
                </a:solidFill>
              </a:rPr>
              <a:t>Conflicts of interest</a:t>
            </a:r>
          </a:p>
          <a:p>
            <a:pPr fontAlgn="auto">
              <a:spcAft>
                <a:spcPts val="0"/>
              </a:spcAft>
            </a:pPr>
            <a:r>
              <a:rPr lang="en-AU" sz="2800" dirty="0">
                <a:solidFill>
                  <a:prstClr val="black"/>
                </a:solidFill>
              </a:rPr>
              <a:t>Gifts and benefits</a:t>
            </a:r>
          </a:p>
          <a:p>
            <a:pPr fontAlgn="auto">
              <a:spcAft>
                <a:spcPts val="0"/>
              </a:spcAft>
            </a:pPr>
            <a:r>
              <a:rPr lang="en-AU" sz="2800" dirty="0">
                <a:solidFill>
                  <a:prstClr val="black"/>
                </a:solidFill>
              </a:rPr>
              <a:t>Use of council information and resources</a:t>
            </a:r>
          </a:p>
          <a:p>
            <a:pPr fontAlgn="auto">
              <a:spcAft>
                <a:spcPts val="0"/>
              </a:spcAft>
            </a:pPr>
            <a:r>
              <a:rPr lang="en-AU" sz="2800" dirty="0">
                <a:solidFill>
                  <a:prstClr val="black"/>
                </a:solidFill>
              </a:rPr>
              <a:t>Code of conduct complaints</a:t>
            </a:r>
          </a:p>
          <a:p>
            <a:endParaRPr lang="en-AU" altLang="en-US" dirty="0">
              <a:solidFill>
                <a:srgbClr val="0070C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endParaRPr lang="en-AU" altLang="en-US" i="1" dirty="0">
              <a:solidFill>
                <a:srgbClr val="0070C0"/>
              </a:solidFill>
            </a:endParaRPr>
          </a:p>
          <a:p>
            <a:pPr algn="ctr"/>
            <a:endParaRPr lang="en-AU" altLang="en-US" i="1" dirty="0">
              <a:solidFill>
                <a:srgbClr val="0070C0"/>
              </a:solidFill>
            </a:endParaRPr>
          </a:p>
          <a:p>
            <a:pPr algn="ctr"/>
            <a:r>
              <a:rPr lang="en-AU" altLang="en-US" sz="4000" dirty="0">
                <a:solidFill>
                  <a:srgbClr val="0070C0"/>
                </a:solidFill>
              </a:rPr>
              <a:t>Gifts and Benefits</a:t>
            </a:r>
          </a:p>
          <a:p>
            <a:endParaRPr lang="en-AU" dirty="0"/>
          </a:p>
        </p:txBody>
      </p:sp>
    </p:spTree>
    <p:extLst>
      <p:ext uri="{BB962C8B-B14F-4D97-AF65-F5344CB8AC3E}">
        <p14:creationId xmlns:p14="http://schemas.microsoft.com/office/powerpoint/2010/main" val="38986171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chemeClr val="bg1"/>
                </a:solidFill>
              </a:rPr>
              <a:t>Gifts and Benefits</a:t>
            </a:r>
            <a:br>
              <a:rPr lang="en-AU" dirty="0">
                <a:solidFill>
                  <a:schemeClr val="bg1"/>
                </a:solidFill>
              </a:rPr>
            </a:br>
            <a:endParaRPr lang="en-AU" sz="2800" dirty="0">
              <a:solidFill>
                <a:schemeClr val="bg1"/>
              </a:solidFill>
            </a:endParaRPr>
          </a:p>
        </p:txBody>
      </p:sp>
      <p:sp>
        <p:nvSpPr>
          <p:cNvPr id="3" name="Content Placeholder 2"/>
          <p:cNvSpPr>
            <a:spLocks noGrp="1"/>
          </p:cNvSpPr>
          <p:nvPr>
            <p:ph idx="1"/>
          </p:nvPr>
        </p:nvSpPr>
        <p:spPr/>
        <p:txBody>
          <a:bodyPr/>
          <a:lstStyle/>
          <a:p>
            <a:pPr marL="457200" indent="-457200">
              <a:spcBef>
                <a:spcPts val="0"/>
              </a:spcBef>
              <a:spcAft>
                <a:spcPts val="0"/>
              </a:spcAft>
              <a:buFont typeface="Arial" panose="020B0604020202020204" pitchFamily="34" charset="0"/>
              <a:buChar char="•"/>
            </a:pPr>
            <a:r>
              <a:rPr lang="en-AU" b="1" dirty="0"/>
              <a:t>A gift or benefit is </a:t>
            </a:r>
            <a:r>
              <a:rPr lang="en-AU" dirty="0"/>
              <a:t>something offered to or received by you, or someone closely associated with you, for personal use or enjoyment.</a:t>
            </a:r>
          </a:p>
          <a:p>
            <a:pPr marL="457200" indent="-457200">
              <a:spcBef>
                <a:spcPts val="0"/>
              </a:spcBef>
              <a:spcAft>
                <a:spcPts val="0"/>
              </a:spcAft>
              <a:buFont typeface="Arial" panose="020B0604020202020204" pitchFamily="34" charset="0"/>
              <a:buChar char="•"/>
            </a:pPr>
            <a:r>
              <a:rPr lang="en-AU" dirty="0"/>
              <a:t>Key principles:</a:t>
            </a:r>
          </a:p>
          <a:p>
            <a:pPr marL="857250" lvl="1" indent="-457200" defTabSz="914377">
              <a:spcBef>
                <a:spcPts val="0"/>
              </a:spcBef>
              <a:spcAft>
                <a:spcPts val="0"/>
              </a:spcAft>
            </a:pPr>
            <a:r>
              <a:rPr lang="en-AU" sz="2500" dirty="0"/>
              <a:t>You must not benefit personally from your work other than through the remuneration and any other benefits you receive as a delegate or committee member.</a:t>
            </a:r>
          </a:p>
          <a:p>
            <a:pPr marL="857250" lvl="1" indent="-457200" defTabSz="914377">
              <a:spcBef>
                <a:spcPts val="0"/>
              </a:spcBef>
              <a:spcAft>
                <a:spcPts val="0"/>
              </a:spcAft>
            </a:pPr>
            <a:r>
              <a:rPr lang="en-AU" sz="2500" dirty="0"/>
              <a:t>You must not be influenced or be seen to be influenced as a result of the receipt of a gift or personal benefit. </a:t>
            </a:r>
          </a:p>
          <a:p>
            <a:endParaRPr lang="en-AU" sz="2600" dirty="0"/>
          </a:p>
        </p:txBody>
      </p:sp>
    </p:spTree>
    <p:extLst>
      <p:ext uri="{BB962C8B-B14F-4D97-AF65-F5344CB8AC3E}">
        <p14:creationId xmlns:p14="http://schemas.microsoft.com/office/powerpoint/2010/main" val="40366032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4000" dirty="0">
                <a:solidFill>
                  <a:schemeClr val="bg1"/>
                </a:solidFill>
              </a:rPr>
              <a:t>Gifts and Benefits</a:t>
            </a:r>
            <a:br>
              <a:rPr lang="en-AU" dirty="0">
                <a:solidFill>
                  <a:schemeClr val="bg1"/>
                </a:solidFill>
              </a:rPr>
            </a:br>
            <a:r>
              <a:rPr lang="en-AU" sz="2800" dirty="0">
                <a:solidFill>
                  <a:schemeClr val="bg1"/>
                </a:solidFill>
              </a:rPr>
              <a:t>What is not a gift or a benefit?</a:t>
            </a:r>
          </a:p>
        </p:txBody>
      </p:sp>
      <p:sp>
        <p:nvSpPr>
          <p:cNvPr id="3" name="Content Placeholder 2"/>
          <p:cNvSpPr>
            <a:spLocks noGrp="1"/>
          </p:cNvSpPr>
          <p:nvPr>
            <p:ph idx="1"/>
          </p:nvPr>
        </p:nvSpPr>
        <p:spPr/>
        <p:txBody>
          <a:bodyPr/>
          <a:lstStyle/>
          <a:p>
            <a:r>
              <a:rPr lang="en-AU" dirty="0"/>
              <a:t>Gifts and benefits </a:t>
            </a:r>
            <a:r>
              <a:rPr lang="en-AU" b="1" dirty="0"/>
              <a:t>do not </a:t>
            </a:r>
            <a:r>
              <a:rPr lang="en-AU" dirty="0"/>
              <a:t>include:</a:t>
            </a:r>
          </a:p>
          <a:p>
            <a:pPr marL="457200" lvl="0" indent="-457200">
              <a:buFont typeface="Arial" panose="020B0604020202020204" pitchFamily="34" charset="0"/>
              <a:buChar char="•"/>
            </a:pPr>
            <a:r>
              <a:rPr lang="en-AU" dirty="0"/>
              <a:t>items with a value of $10 or less</a:t>
            </a:r>
          </a:p>
          <a:p>
            <a:pPr marL="457200" lvl="0" indent="-457200">
              <a:buFont typeface="Arial" panose="020B0604020202020204" pitchFamily="34" charset="0"/>
              <a:buChar char="•"/>
            </a:pPr>
            <a:r>
              <a:rPr lang="en-AU" dirty="0"/>
              <a:t>a gift or benefit provided to the council as part of a cultural exchange or sister city relationship </a:t>
            </a:r>
          </a:p>
          <a:p>
            <a:pPr marL="457200" lvl="0" indent="-457200">
              <a:buFont typeface="Arial" panose="020B0604020202020204" pitchFamily="34" charset="0"/>
              <a:buChar char="•"/>
            </a:pPr>
            <a:r>
              <a:rPr lang="en-AU" dirty="0"/>
              <a:t>attendance at a work-related event for the purpose of undertaking your council duties</a:t>
            </a:r>
          </a:p>
          <a:p>
            <a:pPr marL="457200" lvl="0" indent="-457200">
              <a:buFont typeface="Arial" panose="020B0604020202020204" pitchFamily="34" charset="0"/>
              <a:buChar char="•"/>
            </a:pPr>
            <a:r>
              <a:rPr lang="en-AU" dirty="0"/>
              <a:t>meals, beverages or refreshments that are provided to you while you are carrying out your council duties.</a:t>
            </a:r>
          </a:p>
          <a:p>
            <a:endParaRPr lang="en-AU" sz="2600" dirty="0"/>
          </a:p>
        </p:txBody>
      </p:sp>
    </p:spTree>
    <p:extLst>
      <p:ext uri="{BB962C8B-B14F-4D97-AF65-F5344CB8AC3E}">
        <p14:creationId xmlns:p14="http://schemas.microsoft.com/office/powerpoint/2010/main" val="4870024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4000" dirty="0">
                <a:solidFill>
                  <a:schemeClr val="bg1"/>
                </a:solidFill>
              </a:rPr>
              <a:t>Gifts and Benefits</a:t>
            </a:r>
            <a:br>
              <a:rPr lang="en-AU" dirty="0">
                <a:solidFill>
                  <a:schemeClr val="bg1"/>
                </a:solidFill>
              </a:rPr>
            </a:br>
            <a:r>
              <a:rPr lang="en-AU" sz="2800" dirty="0">
                <a:solidFill>
                  <a:schemeClr val="bg1"/>
                </a:solidFill>
              </a:rPr>
              <a:t>you must not…</a:t>
            </a:r>
          </a:p>
        </p:txBody>
      </p:sp>
      <p:sp>
        <p:nvSpPr>
          <p:cNvPr id="3" name="Content Placeholder 2"/>
          <p:cNvSpPr>
            <a:spLocks noGrp="1"/>
          </p:cNvSpPr>
          <p:nvPr>
            <p:ph idx="1"/>
          </p:nvPr>
        </p:nvSpPr>
        <p:spPr>
          <a:xfrm>
            <a:off x="395536" y="1556792"/>
            <a:ext cx="8424936" cy="4741987"/>
          </a:xfrm>
        </p:spPr>
        <p:txBody>
          <a:bodyPr/>
          <a:lstStyle/>
          <a:p>
            <a:pPr>
              <a:spcBef>
                <a:spcPts val="0"/>
              </a:spcBef>
            </a:pPr>
            <a:r>
              <a:rPr lang="en-AU" sz="2400" dirty="0"/>
              <a:t>You </a:t>
            </a:r>
            <a:r>
              <a:rPr lang="en-AU" sz="2400" b="1" dirty="0"/>
              <a:t>must not:</a:t>
            </a:r>
            <a:endParaRPr lang="en-AU" sz="2400" dirty="0"/>
          </a:p>
          <a:p>
            <a:pPr marL="457200" lvl="0" indent="-457200">
              <a:spcBef>
                <a:spcPts val="0"/>
              </a:spcBef>
              <a:buFont typeface="Arial" panose="020B0604020202020204" pitchFamily="34" charset="0"/>
              <a:buChar char="•"/>
            </a:pPr>
            <a:r>
              <a:rPr lang="en-AU" sz="2200" dirty="0"/>
              <a:t>seek or accept bribes</a:t>
            </a:r>
          </a:p>
          <a:p>
            <a:pPr marL="457200" lvl="0" indent="-457200">
              <a:spcBef>
                <a:spcPts val="0"/>
              </a:spcBef>
              <a:buFont typeface="Arial" panose="020B0604020202020204" pitchFamily="34" charset="0"/>
              <a:buChar char="•"/>
            </a:pPr>
            <a:r>
              <a:rPr lang="en-AU" sz="2200" dirty="0"/>
              <a:t>seek gifts or benefits of any kind</a:t>
            </a:r>
          </a:p>
          <a:p>
            <a:pPr marL="457200" lvl="0" indent="-457200">
              <a:spcBef>
                <a:spcPts val="0"/>
              </a:spcBef>
              <a:buFont typeface="Arial" panose="020B0604020202020204" pitchFamily="34" charset="0"/>
              <a:buChar char="•"/>
            </a:pPr>
            <a:r>
              <a:rPr lang="en-AU" sz="2200" dirty="0"/>
              <a:t>accept any gift or benefit that may create a sense of obligation, or that may be perceived as intended or likely to influence you </a:t>
            </a:r>
          </a:p>
          <a:p>
            <a:pPr marL="457200" lvl="0" indent="-457200">
              <a:spcBef>
                <a:spcPts val="0"/>
              </a:spcBef>
              <a:buFont typeface="Arial" panose="020B0604020202020204" pitchFamily="34" charset="0"/>
              <a:buChar char="•"/>
            </a:pPr>
            <a:r>
              <a:rPr lang="en-AU" sz="2200" dirty="0"/>
              <a:t>accept any gift or benefit that is worth more than $100</a:t>
            </a:r>
          </a:p>
          <a:p>
            <a:pPr marL="457200" lvl="0" indent="-457200">
              <a:spcBef>
                <a:spcPts val="0"/>
              </a:spcBef>
              <a:buFont typeface="Arial" panose="020B0604020202020204" pitchFamily="34" charset="0"/>
              <a:buChar char="•"/>
            </a:pPr>
            <a:r>
              <a:rPr lang="en-AU" sz="2200" dirty="0"/>
              <a:t>accept tickets to major sporting or cultural events with a ticket value of over $100 or corporate hospitality at such events</a:t>
            </a:r>
          </a:p>
          <a:p>
            <a:pPr marL="457200" lvl="0" indent="-457200">
              <a:spcBef>
                <a:spcPts val="0"/>
              </a:spcBef>
              <a:buFont typeface="Arial" panose="020B0604020202020204" pitchFamily="34" charset="0"/>
              <a:buChar char="•"/>
            </a:pPr>
            <a:r>
              <a:rPr lang="en-AU" sz="2200" dirty="0"/>
              <a:t>accept cash or cash-like gifts of any amount </a:t>
            </a:r>
          </a:p>
          <a:p>
            <a:pPr marL="457200" lvl="0" indent="-457200">
              <a:spcBef>
                <a:spcPts val="0"/>
              </a:spcBef>
              <a:buFont typeface="Arial" panose="020B0604020202020204" pitchFamily="34" charset="0"/>
              <a:buChar char="•"/>
            </a:pPr>
            <a:r>
              <a:rPr lang="en-AU" sz="2200" dirty="0"/>
              <a:t>participate in competitions for prizes where eligibility is based on the council being a customer of the competition organiser</a:t>
            </a:r>
          </a:p>
          <a:p>
            <a:pPr marL="457200" lvl="0" indent="-457200">
              <a:spcBef>
                <a:spcPts val="0"/>
              </a:spcBef>
              <a:buFont typeface="Arial" panose="020B0604020202020204" pitchFamily="34" charset="0"/>
              <a:buChar char="•"/>
            </a:pPr>
            <a:r>
              <a:rPr lang="en-AU" sz="2200" dirty="0"/>
              <a:t>personally benefit from reward points programs when purchasing on behalf of council.</a:t>
            </a:r>
          </a:p>
          <a:p>
            <a:pPr>
              <a:spcBef>
                <a:spcPts val="0"/>
              </a:spcBef>
            </a:pPr>
            <a:endParaRPr lang="en-AU" sz="2200" dirty="0"/>
          </a:p>
        </p:txBody>
      </p:sp>
    </p:spTree>
    <p:extLst>
      <p:ext uri="{BB962C8B-B14F-4D97-AF65-F5344CB8AC3E}">
        <p14:creationId xmlns:p14="http://schemas.microsoft.com/office/powerpoint/2010/main" val="21514268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4000" dirty="0">
                <a:solidFill>
                  <a:schemeClr val="bg1"/>
                </a:solidFill>
              </a:rPr>
              <a:t>Gifts and Benefits</a:t>
            </a:r>
            <a:br>
              <a:rPr lang="en-AU" dirty="0">
                <a:solidFill>
                  <a:schemeClr val="bg1"/>
                </a:solidFill>
              </a:rPr>
            </a:br>
            <a:r>
              <a:rPr lang="en-AU" sz="2800" dirty="0">
                <a:solidFill>
                  <a:schemeClr val="bg1"/>
                </a:solidFill>
              </a:rPr>
              <a:t>What if you can’t refuse? </a:t>
            </a:r>
            <a:endParaRPr lang="en-AU" sz="2800" dirty="0"/>
          </a:p>
        </p:txBody>
      </p:sp>
      <p:sp>
        <p:nvSpPr>
          <p:cNvPr id="3" name="Content Placeholder 2"/>
          <p:cNvSpPr>
            <a:spLocks noGrp="1"/>
          </p:cNvSpPr>
          <p:nvPr>
            <p:ph idx="1"/>
          </p:nvPr>
        </p:nvSpPr>
        <p:spPr/>
        <p:txBody>
          <a:bodyPr/>
          <a:lstStyle/>
          <a:p>
            <a:endParaRPr lang="en-AU" sz="2800" dirty="0"/>
          </a:p>
          <a:p>
            <a:r>
              <a:rPr lang="en-AU" sz="2800" dirty="0"/>
              <a:t>If you are offered a gift or benefit that is worth more than $100 that cannot be reasonably refused, you must surrender it to the council.</a:t>
            </a:r>
          </a:p>
          <a:p>
            <a:endParaRPr lang="en-AU" dirty="0"/>
          </a:p>
        </p:txBody>
      </p:sp>
    </p:spTree>
    <p:extLst>
      <p:ext uri="{BB962C8B-B14F-4D97-AF65-F5344CB8AC3E}">
        <p14:creationId xmlns:p14="http://schemas.microsoft.com/office/powerpoint/2010/main" val="19341186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7704" y="188640"/>
            <a:ext cx="7056784" cy="980728"/>
          </a:xfrm>
        </p:spPr>
        <p:txBody>
          <a:bodyPr/>
          <a:lstStyle/>
          <a:p>
            <a:r>
              <a:rPr lang="en-AU" sz="4000" dirty="0">
                <a:solidFill>
                  <a:schemeClr val="bg1"/>
                </a:solidFill>
              </a:rPr>
              <a:t>Gifts and Benefits</a:t>
            </a:r>
            <a:br>
              <a:rPr lang="en-AU" dirty="0">
                <a:solidFill>
                  <a:schemeClr val="bg1"/>
                </a:solidFill>
              </a:rPr>
            </a:br>
            <a:r>
              <a:rPr lang="en-AU" sz="2800" dirty="0">
                <a:solidFill>
                  <a:schemeClr val="bg1"/>
                </a:solidFill>
              </a:rPr>
              <a:t>What you can accept?</a:t>
            </a:r>
          </a:p>
        </p:txBody>
      </p:sp>
      <p:sp>
        <p:nvSpPr>
          <p:cNvPr id="3" name="Content Placeholder 2"/>
          <p:cNvSpPr>
            <a:spLocks noGrp="1"/>
          </p:cNvSpPr>
          <p:nvPr>
            <p:ph idx="1"/>
          </p:nvPr>
        </p:nvSpPr>
        <p:spPr/>
        <p:txBody>
          <a:bodyPr/>
          <a:lstStyle/>
          <a:p>
            <a:pPr marL="457200" lvl="0" indent="-457200" fontAlgn="auto">
              <a:spcAft>
                <a:spcPts val="0"/>
              </a:spcAft>
              <a:buFont typeface="Arial" panose="020B0604020202020204" pitchFamily="34" charset="0"/>
              <a:buChar char="•"/>
            </a:pPr>
            <a:r>
              <a:rPr lang="en-AU" dirty="0">
                <a:solidFill>
                  <a:prstClr val="black"/>
                </a:solidFill>
              </a:rPr>
              <a:t>You can accept gifts valued under $100. </a:t>
            </a:r>
          </a:p>
          <a:p>
            <a:pPr marL="457200" lvl="0" indent="-457200" fontAlgn="auto">
              <a:spcAft>
                <a:spcPts val="0"/>
              </a:spcAft>
              <a:buFont typeface="Arial" panose="020B0604020202020204" pitchFamily="34" charset="0"/>
              <a:buChar char="•"/>
            </a:pPr>
            <a:r>
              <a:rPr lang="en-AU" b="1" dirty="0">
                <a:solidFill>
                  <a:prstClr val="black"/>
                </a:solidFill>
              </a:rPr>
              <a:t>But</a:t>
            </a:r>
            <a:r>
              <a:rPr lang="en-AU" dirty="0">
                <a:solidFill>
                  <a:prstClr val="black"/>
                </a:solidFill>
              </a:rPr>
              <a:t>, if the same person, or someone associated with them, offers you another gift in the next 12 months, which, if added to the value of the first gift, has a value that exceeds $100, you must refuse to accept the additional gift.</a:t>
            </a:r>
          </a:p>
          <a:p>
            <a:pPr marL="457200" lvl="0" indent="-457200" fontAlgn="auto">
              <a:spcAft>
                <a:spcPts val="0"/>
              </a:spcAft>
              <a:buFont typeface="Arial" panose="020B0604020202020204" pitchFamily="34" charset="0"/>
              <a:buChar char="•"/>
            </a:pPr>
            <a:r>
              <a:rPr lang="en-AU" dirty="0">
                <a:solidFill>
                  <a:prstClr val="black"/>
                </a:solidFill>
              </a:rPr>
              <a:t>You must promptly disclose any gift of any value over $10 to the general manager in writing for entry into council’s gift register.</a:t>
            </a:r>
          </a:p>
          <a:p>
            <a:endParaRPr lang="en-AU" dirty="0"/>
          </a:p>
        </p:txBody>
      </p:sp>
    </p:spTree>
    <p:extLst>
      <p:ext uri="{BB962C8B-B14F-4D97-AF65-F5344CB8AC3E}">
        <p14:creationId xmlns:p14="http://schemas.microsoft.com/office/powerpoint/2010/main" val="36081243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AU" altLang="en-US" i="1" dirty="0">
              <a:solidFill>
                <a:srgbClr val="0070C0"/>
              </a:solidFill>
            </a:endParaRPr>
          </a:p>
          <a:p>
            <a:endParaRPr lang="en-AU" altLang="en-US" i="1" dirty="0">
              <a:solidFill>
                <a:srgbClr val="0070C0"/>
              </a:solidFill>
            </a:endParaRPr>
          </a:p>
          <a:p>
            <a:pPr algn="ctr"/>
            <a:r>
              <a:rPr lang="en-AU" altLang="en-US" sz="4000" dirty="0">
                <a:solidFill>
                  <a:srgbClr val="0070C0"/>
                </a:solidFill>
              </a:rPr>
              <a:t>Use of Council Resources</a:t>
            </a:r>
          </a:p>
          <a:p>
            <a:endParaRPr lang="en-AU" dirty="0"/>
          </a:p>
        </p:txBody>
      </p:sp>
    </p:spTree>
    <p:extLst>
      <p:ext uri="{BB962C8B-B14F-4D97-AF65-F5344CB8AC3E}">
        <p14:creationId xmlns:p14="http://schemas.microsoft.com/office/powerpoint/2010/main" val="37846841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4000" dirty="0">
                <a:solidFill>
                  <a:schemeClr val="bg1"/>
                </a:solidFill>
              </a:rPr>
              <a:t>Use of Council Resources</a:t>
            </a:r>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AU" sz="2800" dirty="0"/>
              <a:t>Council resources are public resources. </a:t>
            </a:r>
          </a:p>
          <a:p>
            <a:pPr marL="457200" indent="-457200">
              <a:buFont typeface="Arial" panose="020B0604020202020204" pitchFamily="34" charset="0"/>
              <a:buChar char="•"/>
            </a:pPr>
            <a:r>
              <a:rPr lang="en-AU" sz="2800" dirty="0"/>
              <a:t>You must use council resources ethically, effectively, efficiently and carefully when performing your duties. </a:t>
            </a:r>
          </a:p>
          <a:p>
            <a:pPr marL="457200" indent="-457200">
              <a:buFont typeface="Arial" panose="020B0604020202020204" pitchFamily="34" charset="0"/>
              <a:buChar char="•"/>
            </a:pPr>
            <a:r>
              <a:rPr lang="en-AU" sz="2800" dirty="0"/>
              <a:t>You must not use council resources for private purposes, or convert council property for your own use unless you are authorised to do so.</a:t>
            </a:r>
          </a:p>
          <a:p>
            <a:endParaRPr lang="en-AU" dirty="0"/>
          </a:p>
        </p:txBody>
      </p:sp>
    </p:spTree>
    <p:extLst>
      <p:ext uri="{BB962C8B-B14F-4D97-AF65-F5344CB8AC3E}">
        <p14:creationId xmlns:p14="http://schemas.microsoft.com/office/powerpoint/2010/main" val="12257336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7704" y="188640"/>
            <a:ext cx="7056784" cy="980728"/>
          </a:xfrm>
        </p:spPr>
        <p:txBody>
          <a:bodyPr/>
          <a:lstStyle/>
          <a:p>
            <a:r>
              <a:rPr lang="en-AU" sz="4000" dirty="0">
                <a:solidFill>
                  <a:schemeClr val="bg1"/>
                </a:solidFill>
              </a:rPr>
              <a:t>Use of Council Resources</a:t>
            </a:r>
            <a:br>
              <a:rPr lang="en-AU" sz="4000" dirty="0">
                <a:solidFill>
                  <a:schemeClr val="bg1"/>
                </a:solidFill>
              </a:rPr>
            </a:br>
            <a:r>
              <a:rPr lang="en-AU" sz="2800" dirty="0">
                <a:solidFill>
                  <a:schemeClr val="bg1"/>
                </a:solidFill>
              </a:rPr>
              <a:t>What records should be kept?</a:t>
            </a:r>
            <a:endParaRPr lang="en-AU" sz="2800" dirty="0"/>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AU" sz="2800" dirty="0"/>
              <a:t>All information created, sent or received in your official capacity and any information stored on council resources is considered to be a council record and must be kept in accordance with the </a:t>
            </a:r>
            <a:r>
              <a:rPr lang="en-AU" sz="2800" i="1" dirty="0"/>
              <a:t>State Records Act 1998</a:t>
            </a:r>
            <a:r>
              <a:rPr lang="en-AU" sz="2800" dirty="0"/>
              <a:t> and the council’s records management policy.</a:t>
            </a:r>
          </a:p>
          <a:p>
            <a:pPr marL="457200" indent="-457200">
              <a:buFont typeface="Arial" panose="020B0604020202020204" pitchFamily="34" charset="0"/>
              <a:buChar char="•"/>
            </a:pPr>
            <a:r>
              <a:rPr lang="en-AU" sz="2800" dirty="0"/>
              <a:t>Do not destroy, alter or dispose of records unless authorised to do so.</a:t>
            </a:r>
          </a:p>
          <a:p>
            <a:endParaRPr lang="en-AU" sz="2800" dirty="0"/>
          </a:p>
        </p:txBody>
      </p:sp>
    </p:spTree>
    <p:extLst>
      <p:ext uri="{BB962C8B-B14F-4D97-AF65-F5344CB8AC3E}">
        <p14:creationId xmlns:p14="http://schemas.microsoft.com/office/powerpoint/2010/main" val="39688854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1680" y="188640"/>
            <a:ext cx="7272808" cy="980728"/>
          </a:xfrm>
        </p:spPr>
        <p:txBody>
          <a:bodyPr/>
          <a:lstStyle/>
          <a:p>
            <a:r>
              <a:rPr lang="en-AU" sz="4000" dirty="0">
                <a:solidFill>
                  <a:schemeClr val="bg1"/>
                </a:solidFill>
              </a:rPr>
              <a:t>Use of Council Resources</a:t>
            </a:r>
            <a:br>
              <a:rPr lang="en-AU" dirty="0">
                <a:solidFill>
                  <a:schemeClr val="bg1"/>
                </a:solidFill>
              </a:rPr>
            </a:br>
            <a:r>
              <a:rPr lang="en-AU" sz="2800" dirty="0">
                <a:solidFill>
                  <a:schemeClr val="bg1"/>
                </a:solidFill>
              </a:rPr>
              <a:t>using council information </a:t>
            </a:r>
            <a:endParaRPr lang="en-AU" sz="2800" dirty="0"/>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AU" sz="2800" dirty="0"/>
              <a:t>You can only access and use council information for council business.</a:t>
            </a:r>
          </a:p>
          <a:p>
            <a:pPr marL="457200" indent="-457200">
              <a:buFont typeface="Arial" panose="020B0604020202020204" pitchFamily="34" charset="0"/>
              <a:buChar char="•"/>
            </a:pPr>
            <a:r>
              <a:rPr lang="en-AU" sz="2800" dirty="0"/>
              <a:t>You must not use council information for private purposes. </a:t>
            </a:r>
          </a:p>
          <a:p>
            <a:pPr marL="457200" indent="-457200">
              <a:buFont typeface="Arial" panose="020B0604020202020204" pitchFamily="34" charset="0"/>
              <a:buChar char="•"/>
            </a:pPr>
            <a:r>
              <a:rPr lang="en-AU" sz="2800" dirty="0"/>
              <a:t>You must not seek to privately benefit from any council information you have obtained in your role.</a:t>
            </a:r>
          </a:p>
          <a:p>
            <a:pPr marL="457200" indent="-457200">
              <a:buFont typeface="Arial" panose="020B0604020202020204" pitchFamily="34" charset="0"/>
              <a:buChar char="•"/>
            </a:pPr>
            <a:r>
              <a:rPr lang="en-AU" sz="2800" dirty="0"/>
              <a:t>You must only release council information in accordance with council policies and procedures and in compliance with relevant legislation.</a:t>
            </a:r>
          </a:p>
          <a:p>
            <a:endParaRPr lang="en-AU" sz="2800" dirty="0"/>
          </a:p>
        </p:txBody>
      </p:sp>
    </p:spTree>
    <p:extLst>
      <p:ext uri="{BB962C8B-B14F-4D97-AF65-F5344CB8AC3E}">
        <p14:creationId xmlns:p14="http://schemas.microsoft.com/office/powerpoint/2010/main" val="219765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146" name="Title 1"/>
          <p:cNvSpPr>
            <a:spLocks noGrp="1"/>
          </p:cNvSpPr>
          <p:nvPr>
            <p:ph type="title"/>
          </p:nvPr>
        </p:nvSpPr>
        <p:spPr>
          <a:xfrm>
            <a:off x="1908175" y="188913"/>
            <a:ext cx="6789738" cy="981075"/>
          </a:xfrm>
        </p:spPr>
        <p:txBody>
          <a:bodyPr/>
          <a:lstStyle/>
          <a:p>
            <a:pPr algn="l"/>
            <a:r>
              <a:rPr lang="en-AU" altLang="en-US" dirty="0">
                <a:solidFill>
                  <a:schemeClr val="bg1"/>
                </a:solidFill>
              </a:rPr>
              <a:t>What is the code of conduct?</a:t>
            </a:r>
          </a:p>
        </p:txBody>
      </p:sp>
      <p:sp>
        <p:nvSpPr>
          <p:cNvPr id="6147" name="Content Placeholder 2"/>
          <p:cNvSpPr>
            <a:spLocks noGrp="1"/>
          </p:cNvSpPr>
          <p:nvPr>
            <p:ph idx="4294967295"/>
          </p:nvPr>
        </p:nvSpPr>
        <p:spPr>
          <a:xfrm>
            <a:off x="457200" y="1927225"/>
            <a:ext cx="8229600" cy="4525963"/>
          </a:xfrm>
        </p:spPr>
        <p:txBody>
          <a:bodyPr/>
          <a:lstStyle/>
          <a:p>
            <a:pPr fontAlgn="auto">
              <a:spcAft>
                <a:spcPts val="0"/>
              </a:spcAft>
            </a:pPr>
            <a:r>
              <a:rPr lang="en-AU" sz="2800" dirty="0">
                <a:solidFill>
                  <a:prstClr val="black"/>
                </a:solidFill>
              </a:rPr>
              <a:t>A council’s code of conduct sets the minimum standards of conduct for all council officials. </a:t>
            </a:r>
          </a:p>
          <a:p>
            <a:pPr fontAlgn="auto">
              <a:spcAft>
                <a:spcPts val="0"/>
              </a:spcAft>
            </a:pPr>
            <a:r>
              <a:rPr lang="en-AU" sz="2800" dirty="0">
                <a:solidFill>
                  <a:prstClr val="black"/>
                </a:solidFill>
              </a:rPr>
              <a:t>Every council and joint organisation must adopt a code of conduct that incorporates the provisions of the Model Code of Conduct.</a:t>
            </a:r>
          </a:p>
          <a:p>
            <a:pPr fontAlgn="auto">
              <a:spcAft>
                <a:spcPts val="0"/>
              </a:spcAft>
            </a:pPr>
            <a:r>
              <a:rPr lang="en-AU" sz="2800" dirty="0">
                <a:solidFill>
                  <a:prstClr val="black"/>
                </a:solidFill>
              </a:rPr>
              <a:t>It is important that the local community has confidence in the council and you.</a:t>
            </a:r>
          </a:p>
          <a:p>
            <a:pPr marL="0" indent="0">
              <a:buNone/>
            </a:pPr>
            <a:endParaRPr lang="en-AU" altLang="en-US" dirty="0">
              <a:solidFill>
                <a:srgbClr val="0070C0"/>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3688" y="188640"/>
            <a:ext cx="7200800" cy="980728"/>
          </a:xfrm>
        </p:spPr>
        <p:txBody>
          <a:bodyPr/>
          <a:lstStyle/>
          <a:p>
            <a:r>
              <a:rPr lang="en-AU" sz="4000" dirty="0">
                <a:solidFill>
                  <a:schemeClr val="bg1"/>
                </a:solidFill>
              </a:rPr>
              <a:t>Use of Council Resources</a:t>
            </a:r>
            <a:br>
              <a:rPr lang="en-AU" dirty="0">
                <a:solidFill>
                  <a:schemeClr val="bg1"/>
                </a:solidFill>
              </a:rPr>
            </a:br>
            <a:r>
              <a:rPr lang="en-AU" sz="2800" dirty="0">
                <a:solidFill>
                  <a:schemeClr val="bg1"/>
                </a:solidFill>
              </a:rPr>
              <a:t>protecting council information</a:t>
            </a:r>
            <a:endParaRPr lang="en-AU" sz="2800" dirty="0"/>
          </a:p>
        </p:txBody>
      </p:sp>
      <p:sp>
        <p:nvSpPr>
          <p:cNvPr id="3" name="Content Placeholder 2"/>
          <p:cNvSpPr>
            <a:spLocks noGrp="1"/>
          </p:cNvSpPr>
          <p:nvPr>
            <p:ph idx="1"/>
          </p:nvPr>
        </p:nvSpPr>
        <p:spPr>
          <a:xfrm>
            <a:off x="457200" y="1772816"/>
            <a:ext cx="8363272" cy="4525963"/>
          </a:xfrm>
        </p:spPr>
        <p:txBody>
          <a:bodyPr/>
          <a:lstStyle/>
          <a:p>
            <a:pPr lvl="0">
              <a:spcBef>
                <a:spcPts val="0"/>
              </a:spcBef>
            </a:pPr>
            <a:r>
              <a:rPr lang="en-AU" dirty="0">
                <a:solidFill>
                  <a:prstClr val="black"/>
                </a:solidFill>
              </a:rPr>
              <a:t>You must maintain the integrity and security of any confidential or personal information you have access to. In particular, </a:t>
            </a:r>
            <a:r>
              <a:rPr lang="en-AU" b="1" dirty="0">
                <a:solidFill>
                  <a:prstClr val="black"/>
                </a:solidFill>
              </a:rPr>
              <a:t>you must</a:t>
            </a:r>
            <a:r>
              <a:rPr lang="en-AU" dirty="0">
                <a:solidFill>
                  <a:prstClr val="black"/>
                </a:solidFill>
              </a:rPr>
              <a:t>: </a:t>
            </a:r>
          </a:p>
          <a:p>
            <a:pPr marL="457200" indent="-457200" fontAlgn="auto">
              <a:spcBef>
                <a:spcPts val="0"/>
              </a:spcBef>
              <a:spcAft>
                <a:spcPts val="0"/>
              </a:spcAft>
              <a:buFont typeface="Arial" panose="020B0604020202020204" pitchFamily="34" charset="0"/>
              <a:buChar char="•"/>
            </a:pPr>
            <a:r>
              <a:rPr lang="en-AU" dirty="0">
                <a:solidFill>
                  <a:prstClr val="black"/>
                </a:solidFill>
              </a:rPr>
              <a:t>only access confidential or personal information that you have been authorised to access and only for the purposes of performing your functions</a:t>
            </a:r>
          </a:p>
          <a:p>
            <a:pPr marL="457200" indent="-457200" fontAlgn="auto">
              <a:spcBef>
                <a:spcPts val="0"/>
              </a:spcBef>
              <a:spcAft>
                <a:spcPts val="0"/>
              </a:spcAft>
              <a:buFont typeface="Arial" panose="020B0604020202020204" pitchFamily="34" charset="0"/>
              <a:buChar char="•"/>
            </a:pPr>
            <a:r>
              <a:rPr lang="en-AU" dirty="0">
                <a:solidFill>
                  <a:prstClr val="black"/>
                </a:solidFill>
              </a:rPr>
              <a:t>protect confidential and personal information</a:t>
            </a:r>
          </a:p>
          <a:p>
            <a:pPr marL="457200" indent="-457200" fontAlgn="auto">
              <a:spcBef>
                <a:spcPts val="0"/>
              </a:spcBef>
              <a:spcAft>
                <a:spcPts val="0"/>
              </a:spcAft>
              <a:buFont typeface="Arial" panose="020B0604020202020204" pitchFamily="34" charset="0"/>
              <a:buChar char="•"/>
            </a:pPr>
            <a:r>
              <a:rPr lang="en-AU" dirty="0">
                <a:solidFill>
                  <a:prstClr val="black"/>
                </a:solidFill>
              </a:rPr>
              <a:t>only use confidential or personal information for the purpose for which it is intended to be used</a:t>
            </a:r>
          </a:p>
          <a:p>
            <a:pPr marL="457200" indent="-457200">
              <a:spcBef>
                <a:spcPts val="0"/>
              </a:spcBef>
              <a:buFont typeface="Arial" panose="020B0604020202020204" pitchFamily="34" charset="0"/>
              <a:buChar char="•"/>
            </a:pPr>
            <a:r>
              <a:rPr lang="en-AU" dirty="0">
                <a:solidFill>
                  <a:prstClr val="black"/>
                </a:solidFill>
              </a:rPr>
              <a:t>only release confidential or personal information if authorised</a:t>
            </a:r>
          </a:p>
        </p:txBody>
      </p:sp>
    </p:spTree>
    <p:extLst>
      <p:ext uri="{BB962C8B-B14F-4D97-AF65-F5344CB8AC3E}">
        <p14:creationId xmlns:p14="http://schemas.microsoft.com/office/powerpoint/2010/main" val="38722983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3688" y="188640"/>
            <a:ext cx="7200800" cy="980728"/>
          </a:xfrm>
        </p:spPr>
        <p:txBody>
          <a:bodyPr/>
          <a:lstStyle/>
          <a:p>
            <a:r>
              <a:rPr lang="en-AU" sz="4000" dirty="0">
                <a:solidFill>
                  <a:schemeClr val="bg1"/>
                </a:solidFill>
              </a:rPr>
              <a:t>Use of Council Resources</a:t>
            </a:r>
            <a:br>
              <a:rPr lang="en-AU" dirty="0">
                <a:solidFill>
                  <a:schemeClr val="bg1"/>
                </a:solidFill>
              </a:rPr>
            </a:br>
            <a:r>
              <a:rPr lang="en-AU" sz="2800" dirty="0">
                <a:solidFill>
                  <a:schemeClr val="bg1"/>
                </a:solidFill>
              </a:rPr>
              <a:t>protecting council information</a:t>
            </a:r>
            <a:endParaRPr lang="en-AU" sz="2800" dirty="0"/>
          </a:p>
        </p:txBody>
      </p:sp>
      <p:sp>
        <p:nvSpPr>
          <p:cNvPr id="3" name="Content Placeholder 2"/>
          <p:cNvSpPr>
            <a:spLocks noGrp="1"/>
          </p:cNvSpPr>
          <p:nvPr>
            <p:ph idx="1"/>
          </p:nvPr>
        </p:nvSpPr>
        <p:spPr>
          <a:xfrm>
            <a:off x="457200" y="1772816"/>
            <a:ext cx="8363272" cy="4525963"/>
          </a:xfrm>
        </p:spPr>
        <p:txBody>
          <a:bodyPr/>
          <a:lstStyle/>
          <a:p>
            <a:pPr lvl="0">
              <a:spcBef>
                <a:spcPts val="0"/>
              </a:spcBef>
            </a:pPr>
            <a:r>
              <a:rPr lang="en-AU" b="1" dirty="0">
                <a:solidFill>
                  <a:prstClr val="black"/>
                </a:solidFill>
              </a:rPr>
              <a:t>You must not</a:t>
            </a:r>
            <a:r>
              <a:rPr lang="en-AU" dirty="0">
                <a:solidFill>
                  <a:prstClr val="black"/>
                </a:solidFill>
              </a:rPr>
              <a:t>: </a:t>
            </a:r>
          </a:p>
          <a:p>
            <a:pPr marL="457200" indent="-457200" fontAlgn="auto">
              <a:spcBef>
                <a:spcPts val="0"/>
              </a:spcBef>
              <a:spcAft>
                <a:spcPts val="0"/>
              </a:spcAft>
              <a:buFont typeface="Arial" panose="020B0604020202020204" pitchFamily="34" charset="0"/>
              <a:buChar char="•"/>
            </a:pPr>
            <a:r>
              <a:rPr lang="en-AU" dirty="0">
                <a:solidFill>
                  <a:prstClr val="black"/>
                </a:solidFill>
              </a:rPr>
              <a:t>use confidential or personal information to obtain a private benefit for you or for someone else</a:t>
            </a:r>
          </a:p>
          <a:p>
            <a:pPr marL="457200" indent="-457200" fontAlgn="auto">
              <a:spcBef>
                <a:spcPts val="0"/>
              </a:spcBef>
              <a:spcAft>
                <a:spcPts val="0"/>
              </a:spcAft>
              <a:buFont typeface="Arial" panose="020B0604020202020204" pitchFamily="34" charset="0"/>
              <a:buChar char="•"/>
            </a:pPr>
            <a:r>
              <a:rPr lang="en-AU" dirty="0">
                <a:solidFill>
                  <a:prstClr val="black"/>
                </a:solidFill>
              </a:rPr>
              <a:t>use confidential or personal information to cause harm to the council or anyone else</a:t>
            </a:r>
          </a:p>
          <a:p>
            <a:pPr marL="457200" indent="-457200" fontAlgn="auto">
              <a:spcBef>
                <a:spcPts val="0"/>
              </a:spcBef>
              <a:spcAft>
                <a:spcPts val="0"/>
              </a:spcAft>
              <a:buFont typeface="Arial" panose="020B0604020202020204" pitchFamily="34" charset="0"/>
              <a:buChar char="•"/>
            </a:pPr>
            <a:r>
              <a:rPr lang="en-AU" dirty="0">
                <a:solidFill>
                  <a:prstClr val="black"/>
                </a:solidFill>
              </a:rPr>
              <a:t>disclose confidential information discussed during a closed session of a council or committee meeting or any other confidential forum.</a:t>
            </a:r>
          </a:p>
        </p:txBody>
      </p:sp>
    </p:spTree>
    <p:extLst>
      <p:ext uri="{BB962C8B-B14F-4D97-AF65-F5344CB8AC3E}">
        <p14:creationId xmlns:p14="http://schemas.microsoft.com/office/powerpoint/2010/main" val="23152061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7704" y="188640"/>
            <a:ext cx="7056784" cy="980728"/>
          </a:xfrm>
        </p:spPr>
        <p:txBody>
          <a:bodyPr/>
          <a:lstStyle/>
          <a:p>
            <a:r>
              <a:rPr lang="en-AU" sz="4000" dirty="0">
                <a:solidFill>
                  <a:schemeClr val="bg1"/>
                </a:solidFill>
              </a:rPr>
              <a:t>Use of Council Resources</a:t>
            </a:r>
            <a:br>
              <a:rPr lang="en-AU" dirty="0">
                <a:solidFill>
                  <a:schemeClr val="bg1"/>
                </a:solidFill>
              </a:rPr>
            </a:br>
            <a:r>
              <a:rPr lang="en-AU" sz="2800" dirty="0">
                <a:solidFill>
                  <a:schemeClr val="bg1"/>
                </a:solidFill>
              </a:rPr>
              <a:t>using council devices</a:t>
            </a:r>
            <a:endParaRPr lang="en-AU" sz="2800" dirty="0"/>
          </a:p>
        </p:txBody>
      </p:sp>
      <p:sp>
        <p:nvSpPr>
          <p:cNvPr id="3" name="Content Placeholder 2"/>
          <p:cNvSpPr>
            <a:spLocks noGrp="1"/>
          </p:cNvSpPr>
          <p:nvPr>
            <p:ph idx="1"/>
          </p:nvPr>
        </p:nvSpPr>
        <p:spPr>
          <a:xfrm>
            <a:off x="426205" y="1772816"/>
            <a:ext cx="8507288" cy="4525963"/>
          </a:xfrm>
        </p:spPr>
        <p:txBody>
          <a:bodyPr/>
          <a:lstStyle/>
          <a:p>
            <a:pPr>
              <a:spcBef>
                <a:spcPts val="0"/>
              </a:spcBef>
            </a:pPr>
            <a:r>
              <a:rPr lang="en-AU" sz="2800" dirty="0"/>
              <a:t>You </a:t>
            </a:r>
            <a:r>
              <a:rPr lang="en-AU" sz="2800" b="1" dirty="0"/>
              <a:t>must not </a:t>
            </a:r>
            <a:r>
              <a:rPr lang="en-AU" sz="2800" dirty="0"/>
              <a:t>use council’s computer or mobile devices to access, download or communicate any material that is: </a:t>
            </a:r>
          </a:p>
          <a:p>
            <a:pPr marL="457200" indent="-457200">
              <a:spcBef>
                <a:spcPts val="0"/>
              </a:spcBef>
              <a:buFont typeface="Arial" panose="020B0604020202020204" pitchFamily="34" charset="0"/>
              <a:buChar char="•"/>
            </a:pPr>
            <a:r>
              <a:rPr lang="en-AU" sz="2800" dirty="0"/>
              <a:t>offensive</a:t>
            </a:r>
          </a:p>
          <a:p>
            <a:pPr marL="457200" indent="-457200">
              <a:spcBef>
                <a:spcPts val="0"/>
              </a:spcBef>
              <a:buFont typeface="Arial" panose="020B0604020202020204" pitchFamily="34" charset="0"/>
              <a:buChar char="•"/>
            </a:pPr>
            <a:r>
              <a:rPr lang="en-AU" sz="2800" dirty="0"/>
              <a:t>obscene</a:t>
            </a:r>
          </a:p>
          <a:p>
            <a:pPr marL="457200" indent="-457200">
              <a:spcBef>
                <a:spcPts val="0"/>
              </a:spcBef>
              <a:buFont typeface="Arial" panose="020B0604020202020204" pitchFamily="34" charset="0"/>
              <a:buChar char="•"/>
            </a:pPr>
            <a:r>
              <a:rPr lang="en-AU" sz="2800" dirty="0"/>
              <a:t>pornographic</a:t>
            </a:r>
          </a:p>
          <a:p>
            <a:pPr marL="457200" indent="-457200">
              <a:spcBef>
                <a:spcPts val="0"/>
              </a:spcBef>
              <a:buFont typeface="Arial" panose="020B0604020202020204" pitchFamily="34" charset="0"/>
              <a:buChar char="•"/>
            </a:pPr>
            <a:r>
              <a:rPr lang="en-AU" sz="2800" dirty="0"/>
              <a:t>threatening</a:t>
            </a:r>
          </a:p>
          <a:p>
            <a:pPr marL="457200" indent="-457200">
              <a:spcBef>
                <a:spcPts val="0"/>
              </a:spcBef>
              <a:buFont typeface="Arial" panose="020B0604020202020204" pitchFamily="34" charset="0"/>
              <a:buChar char="•"/>
            </a:pPr>
            <a:r>
              <a:rPr lang="en-AU" sz="2800" dirty="0"/>
              <a:t>abusive or defamatory  </a:t>
            </a:r>
          </a:p>
          <a:p>
            <a:pPr marL="457200" indent="-457200">
              <a:spcBef>
                <a:spcPts val="0"/>
              </a:spcBef>
              <a:buFont typeface="Arial" panose="020B0604020202020204" pitchFamily="34" charset="0"/>
              <a:buChar char="•"/>
            </a:pPr>
            <a:r>
              <a:rPr lang="en-AU" sz="2800" dirty="0"/>
              <a:t>could lead to civil or criminal liability and/or damage council’s reputation. </a:t>
            </a:r>
          </a:p>
        </p:txBody>
      </p:sp>
    </p:spTree>
    <p:extLst>
      <p:ext uri="{BB962C8B-B14F-4D97-AF65-F5344CB8AC3E}">
        <p14:creationId xmlns:p14="http://schemas.microsoft.com/office/powerpoint/2010/main" val="6113198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AU" altLang="en-US" i="1" dirty="0">
              <a:solidFill>
                <a:srgbClr val="0070C0"/>
              </a:solidFill>
            </a:endParaRPr>
          </a:p>
          <a:p>
            <a:endParaRPr lang="en-AU" altLang="en-US" i="1" dirty="0">
              <a:solidFill>
                <a:srgbClr val="0070C0"/>
              </a:solidFill>
            </a:endParaRPr>
          </a:p>
          <a:p>
            <a:pPr algn="ctr"/>
            <a:r>
              <a:rPr lang="en-AU" altLang="en-US" sz="4000" dirty="0">
                <a:solidFill>
                  <a:srgbClr val="0070C0"/>
                </a:solidFill>
              </a:rPr>
              <a:t>Code of Conduct Complaints</a:t>
            </a:r>
          </a:p>
          <a:p>
            <a:endParaRPr lang="en-AU" dirty="0"/>
          </a:p>
        </p:txBody>
      </p:sp>
    </p:spTree>
    <p:extLst>
      <p:ext uri="{BB962C8B-B14F-4D97-AF65-F5344CB8AC3E}">
        <p14:creationId xmlns:p14="http://schemas.microsoft.com/office/powerpoint/2010/main" val="26372773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7704" y="188640"/>
            <a:ext cx="7056784" cy="980728"/>
          </a:xfrm>
        </p:spPr>
        <p:txBody>
          <a:bodyPr/>
          <a:lstStyle/>
          <a:p>
            <a:r>
              <a:rPr lang="en-AU" sz="4000" dirty="0">
                <a:solidFill>
                  <a:schemeClr val="bg1"/>
                </a:solidFill>
              </a:rPr>
              <a:t>Code of Conduct	Complaints</a:t>
            </a:r>
            <a:endParaRPr lang="en-AU" sz="3200" dirty="0"/>
          </a:p>
        </p:txBody>
      </p:sp>
      <p:sp>
        <p:nvSpPr>
          <p:cNvPr id="3" name="Content Placeholder 2"/>
          <p:cNvSpPr>
            <a:spLocks noGrp="1"/>
          </p:cNvSpPr>
          <p:nvPr>
            <p:ph idx="1"/>
          </p:nvPr>
        </p:nvSpPr>
        <p:spPr>
          <a:xfrm>
            <a:off x="426205" y="1772816"/>
            <a:ext cx="8507288" cy="4525963"/>
          </a:xfrm>
        </p:spPr>
        <p:txBody>
          <a:bodyPr/>
          <a:lstStyle/>
          <a:p>
            <a:pPr marL="457200" indent="-457200">
              <a:buFont typeface="Arial" panose="020B0604020202020204" pitchFamily="34" charset="0"/>
              <a:buChar char="•"/>
            </a:pPr>
            <a:r>
              <a:rPr lang="en-AU" sz="2800" dirty="0"/>
              <a:t>The council’s code of conduct is the key mechanism for promoting and enforcing ethical and behavioural standards.</a:t>
            </a:r>
          </a:p>
          <a:p>
            <a:pPr marL="457200" indent="-457200">
              <a:buFont typeface="Arial" panose="020B0604020202020204" pitchFamily="34" charset="0"/>
              <a:buChar char="•"/>
            </a:pPr>
            <a:r>
              <a:rPr lang="en-AU" sz="2800" dirty="0"/>
              <a:t>It is important that the council’s code of conduct is correctly used and that code of conduct processes are respected and complied with.</a:t>
            </a:r>
          </a:p>
          <a:p>
            <a:pPr>
              <a:spcBef>
                <a:spcPts val="0"/>
              </a:spcBef>
            </a:pPr>
            <a:endParaRPr lang="en-AU" sz="2800" dirty="0"/>
          </a:p>
        </p:txBody>
      </p:sp>
    </p:spTree>
    <p:extLst>
      <p:ext uri="{BB962C8B-B14F-4D97-AF65-F5344CB8AC3E}">
        <p14:creationId xmlns:p14="http://schemas.microsoft.com/office/powerpoint/2010/main" val="10076120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3688" y="188640"/>
            <a:ext cx="7200800" cy="1152128"/>
          </a:xfrm>
        </p:spPr>
        <p:txBody>
          <a:bodyPr/>
          <a:lstStyle/>
          <a:p>
            <a:pPr>
              <a:lnSpc>
                <a:spcPts val="3200"/>
              </a:lnSpc>
            </a:pPr>
            <a:r>
              <a:rPr lang="en-AU" dirty="0">
                <a:solidFill>
                  <a:schemeClr val="bg1"/>
                </a:solidFill>
              </a:rPr>
              <a:t>Code of Conduct Complaints</a:t>
            </a:r>
            <a:br>
              <a:rPr lang="en-AU" sz="4000" dirty="0">
                <a:solidFill>
                  <a:schemeClr val="bg1"/>
                </a:solidFill>
              </a:rPr>
            </a:br>
            <a:r>
              <a:rPr lang="en-AU" sz="2800" dirty="0">
                <a:solidFill>
                  <a:schemeClr val="bg1"/>
                </a:solidFill>
              </a:rPr>
              <a:t>How are code of conduct complaints made?</a:t>
            </a:r>
            <a:endParaRPr lang="en-AU" sz="2800" dirty="0"/>
          </a:p>
        </p:txBody>
      </p:sp>
      <p:sp>
        <p:nvSpPr>
          <p:cNvPr id="3" name="Content Placeholder 2"/>
          <p:cNvSpPr>
            <a:spLocks noGrp="1"/>
          </p:cNvSpPr>
          <p:nvPr>
            <p:ph idx="1"/>
          </p:nvPr>
        </p:nvSpPr>
        <p:spPr>
          <a:xfrm>
            <a:off x="426205" y="1988840"/>
            <a:ext cx="8507288" cy="4309939"/>
          </a:xfrm>
        </p:spPr>
        <p:txBody>
          <a:bodyPr/>
          <a:lstStyle/>
          <a:p>
            <a:pPr>
              <a:spcBef>
                <a:spcPts val="0"/>
              </a:spcBef>
            </a:pPr>
            <a:r>
              <a:rPr lang="en-AU" dirty="0"/>
              <a:t>To be dealt with under the code of conduct, complaints must:</a:t>
            </a:r>
          </a:p>
          <a:p>
            <a:pPr marL="457200" indent="-457200">
              <a:spcBef>
                <a:spcPts val="0"/>
              </a:spcBef>
              <a:buFont typeface="Arial" panose="020B0604020202020204" pitchFamily="34" charset="0"/>
              <a:buChar char="•"/>
            </a:pPr>
            <a:r>
              <a:rPr lang="en-AU" dirty="0"/>
              <a:t>be made in writing to the general manager, or if about the general manager, to the mayor</a:t>
            </a:r>
          </a:p>
          <a:p>
            <a:pPr marL="457200" indent="-457200">
              <a:spcBef>
                <a:spcPts val="0"/>
              </a:spcBef>
              <a:buFont typeface="Arial" panose="020B0604020202020204" pitchFamily="34" charset="0"/>
              <a:buChar char="•"/>
            </a:pPr>
            <a:r>
              <a:rPr lang="en-AU" dirty="0"/>
              <a:t>be made within 3 months</a:t>
            </a:r>
          </a:p>
          <a:p>
            <a:pPr marL="457200" indent="-457200">
              <a:spcBef>
                <a:spcPts val="0"/>
              </a:spcBef>
              <a:buFont typeface="Arial" panose="020B0604020202020204" pitchFamily="34" charset="0"/>
              <a:buChar char="•"/>
            </a:pPr>
            <a:r>
              <a:rPr lang="en-AU" dirty="0"/>
              <a:t>show conduct that would constitute a breach of the council’s code of conduct if proven</a:t>
            </a:r>
          </a:p>
          <a:p>
            <a:pPr>
              <a:spcBef>
                <a:spcPts val="0"/>
              </a:spcBef>
            </a:pPr>
            <a:endParaRPr lang="en-AU" sz="2800" dirty="0"/>
          </a:p>
        </p:txBody>
      </p:sp>
    </p:spTree>
    <p:extLst>
      <p:ext uri="{BB962C8B-B14F-4D97-AF65-F5344CB8AC3E}">
        <p14:creationId xmlns:p14="http://schemas.microsoft.com/office/powerpoint/2010/main" val="32227640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3688" y="188640"/>
            <a:ext cx="7200800" cy="1152128"/>
          </a:xfrm>
        </p:spPr>
        <p:txBody>
          <a:bodyPr/>
          <a:lstStyle/>
          <a:p>
            <a:pPr>
              <a:lnSpc>
                <a:spcPts val="3200"/>
              </a:lnSpc>
            </a:pPr>
            <a:r>
              <a:rPr lang="en-AU" dirty="0">
                <a:solidFill>
                  <a:schemeClr val="bg1"/>
                </a:solidFill>
              </a:rPr>
              <a:t>Code of Conduct Complaints</a:t>
            </a:r>
            <a:br>
              <a:rPr lang="en-AU" sz="4000" dirty="0">
                <a:solidFill>
                  <a:schemeClr val="bg1"/>
                </a:solidFill>
              </a:rPr>
            </a:br>
            <a:r>
              <a:rPr lang="en-AU" sz="2800" dirty="0">
                <a:solidFill>
                  <a:schemeClr val="bg1"/>
                </a:solidFill>
              </a:rPr>
              <a:t>What is not a code of conduct complaint?</a:t>
            </a:r>
            <a:r>
              <a:rPr lang="en-AU" sz="4000" dirty="0">
                <a:solidFill>
                  <a:schemeClr val="bg1"/>
                </a:solidFill>
              </a:rPr>
              <a:t>	</a:t>
            </a:r>
            <a:endParaRPr lang="en-AU" sz="3200" dirty="0"/>
          </a:p>
        </p:txBody>
      </p:sp>
      <p:sp>
        <p:nvSpPr>
          <p:cNvPr id="3" name="Content Placeholder 2"/>
          <p:cNvSpPr>
            <a:spLocks noGrp="1"/>
          </p:cNvSpPr>
          <p:nvPr>
            <p:ph idx="1"/>
          </p:nvPr>
        </p:nvSpPr>
        <p:spPr>
          <a:xfrm>
            <a:off x="426205" y="1772816"/>
            <a:ext cx="8507288" cy="4525963"/>
          </a:xfrm>
        </p:spPr>
        <p:txBody>
          <a:bodyPr/>
          <a:lstStyle/>
          <a:p>
            <a:r>
              <a:rPr lang="en-AU" dirty="0"/>
              <a:t>Complaints about the following </a:t>
            </a:r>
            <a:r>
              <a:rPr lang="en-AU" b="1" dirty="0"/>
              <a:t>are not</a:t>
            </a:r>
            <a:r>
              <a:rPr lang="en-AU" dirty="0"/>
              <a:t> “code of conduct complaints” and should not be dealt with under the council’s code of conduct:</a:t>
            </a:r>
          </a:p>
          <a:p>
            <a:pPr marL="457200" lvl="0" indent="-457200">
              <a:buFont typeface="Arial" panose="020B0604020202020204" pitchFamily="34" charset="0"/>
              <a:buChar char="•"/>
            </a:pPr>
            <a:r>
              <a:rPr lang="en-AU" dirty="0"/>
              <a:t>the standard or level of service provided by the council</a:t>
            </a:r>
          </a:p>
          <a:p>
            <a:pPr marL="457200" lvl="0" indent="-457200">
              <a:buFont typeface="Arial" panose="020B0604020202020204" pitchFamily="34" charset="0"/>
              <a:buChar char="•"/>
            </a:pPr>
            <a:r>
              <a:rPr lang="en-AU" dirty="0"/>
              <a:t>the merits of a decision</a:t>
            </a:r>
          </a:p>
          <a:p>
            <a:pPr marL="457200" lvl="0" indent="-457200">
              <a:buFont typeface="Arial" panose="020B0604020202020204" pitchFamily="34" charset="0"/>
              <a:buChar char="•"/>
            </a:pPr>
            <a:r>
              <a:rPr lang="en-AU" dirty="0"/>
              <a:t>policies or procedures of the council</a:t>
            </a:r>
          </a:p>
          <a:p>
            <a:pPr marL="457200" lvl="0" indent="-457200">
              <a:buFont typeface="Arial" panose="020B0604020202020204" pitchFamily="34" charset="0"/>
              <a:buChar char="•"/>
            </a:pPr>
            <a:r>
              <a:rPr lang="en-AU" dirty="0"/>
              <a:t>conduct in good faith, that would not otherwise constitute a breach of the council’s code of conduct.</a:t>
            </a:r>
          </a:p>
          <a:p>
            <a:pPr>
              <a:spcBef>
                <a:spcPts val="0"/>
              </a:spcBef>
            </a:pPr>
            <a:endParaRPr lang="en-AU" sz="2800" dirty="0"/>
          </a:p>
          <a:p>
            <a:pPr>
              <a:spcBef>
                <a:spcPts val="0"/>
              </a:spcBef>
            </a:pPr>
            <a:endParaRPr lang="en-AU" sz="2800" dirty="0"/>
          </a:p>
        </p:txBody>
      </p:sp>
    </p:spTree>
    <p:extLst>
      <p:ext uri="{BB962C8B-B14F-4D97-AF65-F5344CB8AC3E}">
        <p14:creationId xmlns:p14="http://schemas.microsoft.com/office/powerpoint/2010/main" val="26593921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1680" y="188640"/>
            <a:ext cx="7452320" cy="1152128"/>
          </a:xfrm>
        </p:spPr>
        <p:txBody>
          <a:bodyPr/>
          <a:lstStyle/>
          <a:p>
            <a:pPr>
              <a:lnSpc>
                <a:spcPts val="3400"/>
              </a:lnSpc>
            </a:pPr>
            <a:r>
              <a:rPr lang="en-AU" dirty="0"/>
              <a:t>Code of Conduct Complaints</a:t>
            </a:r>
            <a:br>
              <a:rPr lang="en-AU" sz="4000" dirty="0">
                <a:solidFill>
                  <a:schemeClr val="bg1"/>
                </a:solidFill>
              </a:rPr>
            </a:br>
            <a:r>
              <a:rPr lang="en-AU" sz="2800" dirty="0">
                <a:solidFill>
                  <a:schemeClr val="bg1"/>
                </a:solidFill>
              </a:rPr>
              <a:t>How are complaints about delegates and committee members dealt with?</a:t>
            </a:r>
            <a:endParaRPr lang="en-AU" sz="2800" dirty="0"/>
          </a:p>
        </p:txBody>
      </p:sp>
      <p:sp>
        <p:nvSpPr>
          <p:cNvPr id="3" name="Content Placeholder 2"/>
          <p:cNvSpPr>
            <a:spLocks noGrp="1"/>
          </p:cNvSpPr>
          <p:nvPr>
            <p:ph idx="1"/>
          </p:nvPr>
        </p:nvSpPr>
        <p:spPr>
          <a:xfrm>
            <a:off x="426205" y="1772816"/>
            <a:ext cx="8507288" cy="4525963"/>
          </a:xfrm>
        </p:spPr>
        <p:txBody>
          <a:bodyPr/>
          <a:lstStyle/>
          <a:p>
            <a:pPr marL="457200" indent="-457200">
              <a:spcBef>
                <a:spcPts val="0"/>
              </a:spcBef>
              <a:buFont typeface="Arial" panose="020B0604020202020204" pitchFamily="34" charset="0"/>
              <a:buChar char="•"/>
            </a:pPr>
            <a:r>
              <a:rPr lang="en-AU" sz="2800" dirty="0"/>
              <a:t>The general manager is responsible for dealing with code of conduct complaints about committee members and delegates.</a:t>
            </a:r>
          </a:p>
          <a:p>
            <a:pPr marL="457200" indent="-457200">
              <a:spcBef>
                <a:spcPts val="0"/>
              </a:spcBef>
              <a:buFont typeface="Arial" panose="020B0604020202020204" pitchFamily="34" charset="0"/>
              <a:buChar char="•"/>
            </a:pPr>
            <a:r>
              <a:rPr lang="en-AU" sz="2800" dirty="0"/>
              <a:t>The general manager may determine to take no action, to resolve the complaint informally or to take disciplinary action. </a:t>
            </a:r>
          </a:p>
          <a:p>
            <a:pPr marL="457200" indent="-457200">
              <a:spcBef>
                <a:spcPts val="0"/>
              </a:spcBef>
              <a:buFont typeface="Arial" panose="020B0604020202020204" pitchFamily="34" charset="0"/>
              <a:buChar char="•"/>
            </a:pPr>
            <a:r>
              <a:rPr lang="en-AU" sz="2800" dirty="0"/>
              <a:t>Prior to taking disciplinary action, the general manager must comply with certain procedural fairness requirements.</a:t>
            </a:r>
          </a:p>
          <a:p>
            <a:pPr>
              <a:spcBef>
                <a:spcPts val="0"/>
              </a:spcBef>
            </a:pPr>
            <a:endParaRPr lang="en-AU" sz="2800" dirty="0"/>
          </a:p>
          <a:p>
            <a:pPr>
              <a:spcBef>
                <a:spcPts val="0"/>
              </a:spcBef>
            </a:pPr>
            <a:endParaRPr lang="en-AU" sz="2800" dirty="0"/>
          </a:p>
        </p:txBody>
      </p:sp>
    </p:spTree>
    <p:extLst>
      <p:ext uri="{BB962C8B-B14F-4D97-AF65-F5344CB8AC3E}">
        <p14:creationId xmlns:p14="http://schemas.microsoft.com/office/powerpoint/2010/main" val="41423187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1680" y="188640"/>
            <a:ext cx="7452320" cy="1152128"/>
          </a:xfrm>
        </p:spPr>
        <p:txBody>
          <a:bodyPr/>
          <a:lstStyle/>
          <a:p>
            <a:pPr>
              <a:lnSpc>
                <a:spcPts val="3400"/>
              </a:lnSpc>
            </a:pPr>
            <a:r>
              <a:rPr lang="en-AU" dirty="0">
                <a:solidFill>
                  <a:schemeClr val="bg1"/>
                </a:solidFill>
              </a:rPr>
              <a:t>Code of Conduct Complaints</a:t>
            </a:r>
            <a:br>
              <a:rPr lang="en-AU" sz="4000" dirty="0">
                <a:solidFill>
                  <a:schemeClr val="bg1"/>
                </a:solidFill>
              </a:rPr>
            </a:br>
            <a:r>
              <a:rPr lang="en-AU" sz="2800" dirty="0"/>
              <a:t>How are complaints about delegates and committee members dealt with?</a:t>
            </a:r>
          </a:p>
        </p:txBody>
      </p:sp>
      <p:sp>
        <p:nvSpPr>
          <p:cNvPr id="3" name="Content Placeholder 2"/>
          <p:cNvSpPr>
            <a:spLocks noGrp="1"/>
          </p:cNvSpPr>
          <p:nvPr>
            <p:ph idx="1"/>
          </p:nvPr>
        </p:nvSpPr>
        <p:spPr>
          <a:xfrm>
            <a:off x="426205" y="1772816"/>
            <a:ext cx="8507288" cy="4525963"/>
          </a:xfrm>
        </p:spPr>
        <p:txBody>
          <a:bodyPr/>
          <a:lstStyle/>
          <a:p>
            <a:pPr>
              <a:spcBef>
                <a:spcPts val="0"/>
              </a:spcBef>
            </a:pPr>
            <a:r>
              <a:rPr lang="en-AU" sz="2800" dirty="0"/>
              <a:t>Where proven, code of conduct complaints about delegates and members of committees may result in:</a:t>
            </a:r>
          </a:p>
          <a:p>
            <a:pPr marL="457200" lvl="0" indent="-457200">
              <a:spcBef>
                <a:spcPts val="0"/>
              </a:spcBef>
              <a:buFont typeface="Arial" panose="020B0604020202020204" pitchFamily="34" charset="0"/>
              <a:buChar char="•"/>
            </a:pPr>
            <a:r>
              <a:rPr lang="en-AU" sz="2800" dirty="0"/>
              <a:t>censure</a:t>
            </a:r>
          </a:p>
          <a:p>
            <a:pPr marL="457200" lvl="0" indent="-457200">
              <a:spcBef>
                <a:spcPts val="0"/>
              </a:spcBef>
              <a:buFont typeface="Arial" panose="020B0604020202020204" pitchFamily="34" charset="0"/>
              <a:buChar char="•"/>
            </a:pPr>
            <a:r>
              <a:rPr lang="en-AU" sz="2800" dirty="0"/>
              <a:t>requirement for an apology</a:t>
            </a:r>
          </a:p>
          <a:p>
            <a:pPr marL="457200" lvl="0" indent="-457200">
              <a:spcBef>
                <a:spcPts val="0"/>
              </a:spcBef>
              <a:buFont typeface="Arial" panose="020B0604020202020204" pitchFamily="34" charset="0"/>
              <a:buChar char="•"/>
            </a:pPr>
            <a:r>
              <a:rPr lang="en-AU" sz="2800" dirty="0"/>
              <a:t>prosecution for any breach of the law</a:t>
            </a:r>
          </a:p>
          <a:p>
            <a:pPr marL="457200" lvl="0" indent="-457200">
              <a:spcBef>
                <a:spcPts val="0"/>
              </a:spcBef>
              <a:buFont typeface="Arial" panose="020B0604020202020204" pitchFamily="34" charset="0"/>
              <a:buChar char="•"/>
            </a:pPr>
            <a:r>
              <a:rPr lang="en-AU" sz="2800" dirty="0"/>
              <a:t>removal or restriction of a delegation</a:t>
            </a:r>
          </a:p>
          <a:p>
            <a:pPr marL="457200" lvl="0" indent="-457200">
              <a:spcBef>
                <a:spcPts val="0"/>
              </a:spcBef>
              <a:buFont typeface="Arial" panose="020B0604020202020204" pitchFamily="34" charset="0"/>
              <a:buChar char="•"/>
            </a:pPr>
            <a:r>
              <a:rPr lang="en-AU" sz="2800" dirty="0"/>
              <a:t>removal from membership of a committee</a:t>
            </a:r>
          </a:p>
          <a:p>
            <a:pPr>
              <a:spcBef>
                <a:spcPts val="0"/>
              </a:spcBef>
            </a:pPr>
            <a:endParaRPr lang="en-AU" sz="2800" dirty="0"/>
          </a:p>
          <a:p>
            <a:pPr>
              <a:spcBef>
                <a:spcPts val="0"/>
              </a:spcBef>
            </a:pPr>
            <a:endParaRPr lang="en-AU" sz="2800" dirty="0"/>
          </a:p>
        </p:txBody>
      </p:sp>
    </p:spTree>
    <p:extLst>
      <p:ext uri="{BB962C8B-B14F-4D97-AF65-F5344CB8AC3E}">
        <p14:creationId xmlns:p14="http://schemas.microsoft.com/office/powerpoint/2010/main" val="35876113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1680" y="188640"/>
            <a:ext cx="7452320" cy="1152128"/>
          </a:xfrm>
        </p:spPr>
        <p:txBody>
          <a:bodyPr/>
          <a:lstStyle/>
          <a:p>
            <a:pPr>
              <a:lnSpc>
                <a:spcPts val="3400"/>
              </a:lnSpc>
            </a:pPr>
            <a:r>
              <a:rPr lang="en-AU" dirty="0">
                <a:solidFill>
                  <a:schemeClr val="bg1"/>
                </a:solidFill>
              </a:rPr>
              <a:t>Code of Conduct Complaints</a:t>
            </a:r>
            <a:br>
              <a:rPr lang="en-AU" sz="4000" dirty="0">
                <a:solidFill>
                  <a:schemeClr val="bg1"/>
                </a:solidFill>
              </a:rPr>
            </a:br>
            <a:r>
              <a:rPr lang="en-AU" sz="2800" dirty="0">
                <a:solidFill>
                  <a:schemeClr val="bg1"/>
                </a:solidFill>
              </a:rPr>
              <a:t>y</a:t>
            </a:r>
            <a:r>
              <a:rPr lang="en-AU" sz="2800" dirty="0"/>
              <a:t>our</a:t>
            </a:r>
            <a:r>
              <a:rPr lang="en-AU" sz="2800" dirty="0">
                <a:solidFill>
                  <a:schemeClr val="bg1"/>
                </a:solidFill>
              </a:rPr>
              <a:t> obligations</a:t>
            </a:r>
            <a:endParaRPr lang="en-AU" sz="2800" dirty="0"/>
          </a:p>
        </p:txBody>
      </p:sp>
      <p:sp>
        <p:nvSpPr>
          <p:cNvPr id="3" name="Content Placeholder 2"/>
          <p:cNvSpPr>
            <a:spLocks noGrp="1"/>
          </p:cNvSpPr>
          <p:nvPr>
            <p:ph idx="1"/>
          </p:nvPr>
        </p:nvSpPr>
        <p:spPr>
          <a:xfrm>
            <a:off x="395536" y="1700808"/>
            <a:ext cx="8507288" cy="4381947"/>
          </a:xfrm>
        </p:spPr>
        <p:txBody>
          <a:bodyPr/>
          <a:lstStyle/>
          <a:p>
            <a:r>
              <a:rPr lang="en-AU" dirty="0"/>
              <a:t>You </a:t>
            </a:r>
            <a:r>
              <a:rPr lang="en-AU" b="1" dirty="0"/>
              <a:t>must not</a:t>
            </a:r>
            <a:r>
              <a:rPr lang="en-AU" dirty="0"/>
              <a:t>:</a:t>
            </a:r>
          </a:p>
          <a:p>
            <a:pPr marL="571500" indent="-571500">
              <a:buFont typeface="Arial" panose="020B0604020202020204" pitchFamily="34" charset="0"/>
              <a:buChar char="•"/>
            </a:pPr>
            <a:r>
              <a:rPr lang="en-AU" dirty="0"/>
              <a:t>make code of conduct complaints for an improper purpose</a:t>
            </a:r>
          </a:p>
          <a:p>
            <a:pPr marL="571500" indent="-571500">
              <a:buFont typeface="Arial" panose="020B0604020202020204" pitchFamily="34" charset="0"/>
              <a:buChar char="•"/>
            </a:pPr>
            <a:r>
              <a:rPr lang="en-AU" dirty="0"/>
              <a:t>take reprisal action for making or dealing with a code of conduct complaint</a:t>
            </a:r>
          </a:p>
          <a:p>
            <a:pPr marL="571500" indent="-571500">
              <a:buFont typeface="Arial" panose="020B0604020202020204" pitchFamily="34" charset="0"/>
              <a:buChar char="•"/>
            </a:pPr>
            <a:r>
              <a:rPr lang="en-AU" dirty="0"/>
              <a:t>disclose any information about a code of conduct complaint </a:t>
            </a:r>
          </a:p>
          <a:p>
            <a:pPr marL="571500" indent="-571500">
              <a:buFont typeface="Arial" panose="020B0604020202020204" pitchFamily="34" charset="0"/>
              <a:buChar char="•"/>
            </a:pPr>
            <a:r>
              <a:rPr lang="en-AU" dirty="0"/>
              <a:t>impede or disrupt the consideration of a code of conduct complaint and comply with any reasonable and lawful requests </a:t>
            </a:r>
          </a:p>
          <a:p>
            <a:pPr marL="457200" lvl="0" indent="-457200">
              <a:spcBef>
                <a:spcPts val="300"/>
              </a:spcBef>
              <a:buFont typeface="Arial" panose="020B0604020202020204" pitchFamily="34" charset="0"/>
              <a:buChar char="•"/>
            </a:pPr>
            <a:endParaRPr lang="en-AU" sz="2600" dirty="0"/>
          </a:p>
          <a:p>
            <a:pPr>
              <a:spcBef>
                <a:spcPts val="0"/>
              </a:spcBef>
            </a:pPr>
            <a:endParaRPr lang="en-AU" sz="2600" dirty="0"/>
          </a:p>
          <a:p>
            <a:pPr>
              <a:spcBef>
                <a:spcPts val="0"/>
              </a:spcBef>
            </a:pPr>
            <a:endParaRPr lang="en-AU" sz="2600" dirty="0"/>
          </a:p>
        </p:txBody>
      </p:sp>
    </p:spTree>
    <p:extLst>
      <p:ext uri="{BB962C8B-B14F-4D97-AF65-F5344CB8AC3E}">
        <p14:creationId xmlns:p14="http://schemas.microsoft.com/office/powerpoint/2010/main" val="1554482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0243" name="Content Placeholder 2"/>
          <p:cNvSpPr>
            <a:spLocks noGrp="1"/>
          </p:cNvSpPr>
          <p:nvPr>
            <p:ph idx="4294967295"/>
          </p:nvPr>
        </p:nvSpPr>
        <p:spPr>
          <a:xfrm>
            <a:off x="457200" y="1927225"/>
            <a:ext cx="8229600" cy="4525963"/>
          </a:xfrm>
        </p:spPr>
        <p:txBody>
          <a:bodyPr/>
          <a:lstStyle/>
          <a:p>
            <a:pPr marL="0" indent="0" algn="ctr">
              <a:buNone/>
            </a:pPr>
            <a:endParaRPr lang="en-AU" altLang="en-US" dirty="0">
              <a:solidFill>
                <a:srgbClr val="0070C0"/>
              </a:solidFill>
            </a:endParaRPr>
          </a:p>
          <a:p>
            <a:pPr marL="0" indent="0" algn="ctr">
              <a:buNone/>
            </a:pPr>
            <a:endParaRPr lang="en-AU" altLang="en-US" dirty="0">
              <a:solidFill>
                <a:srgbClr val="0070C0"/>
              </a:solidFill>
            </a:endParaRPr>
          </a:p>
          <a:p>
            <a:pPr marL="0" indent="0" algn="ctr">
              <a:buNone/>
            </a:pPr>
            <a:r>
              <a:rPr lang="en-AU" altLang="en-US" sz="4000" dirty="0">
                <a:solidFill>
                  <a:srgbClr val="0070C0"/>
                </a:solidFill>
              </a:rPr>
              <a:t>General Conduct</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sp>
        <p:nvSpPr>
          <p:cNvPr id="3" name="Content Placeholder 2"/>
          <p:cNvSpPr>
            <a:spLocks noGrp="1"/>
          </p:cNvSpPr>
          <p:nvPr>
            <p:ph idx="1"/>
          </p:nvPr>
        </p:nvSpPr>
        <p:spPr/>
        <p:txBody>
          <a:bodyPr/>
          <a:lstStyle/>
          <a:p>
            <a:pPr lvl="0"/>
            <a:endParaRPr lang="en-AU" i="1" dirty="0">
              <a:solidFill>
                <a:srgbClr val="0070C0"/>
              </a:solidFill>
            </a:endParaRPr>
          </a:p>
          <a:p>
            <a:pPr lvl="0"/>
            <a:endParaRPr lang="en-AU" i="1" dirty="0">
              <a:solidFill>
                <a:srgbClr val="0070C0"/>
              </a:solidFill>
            </a:endParaRPr>
          </a:p>
          <a:p>
            <a:pPr lvl="0" algn="ctr"/>
            <a:r>
              <a:rPr lang="en-AU" sz="4000" dirty="0">
                <a:solidFill>
                  <a:srgbClr val="0070C0"/>
                </a:solidFill>
              </a:rPr>
              <a:t>Questions?</a:t>
            </a:r>
            <a:endParaRPr lang="en-AU" sz="4000" dirty="0"/>
          </a:p>
        </p:txBody>
      </p:sp>
    </p:spTree>
    <p:extLst>
      <p:ext uri="{BB962C8B-B14F-4D97-AF65-F5344CB8AC3E}">
        <p14:creationId xmlns:p14="http://schemas.microsoft.com/office/powerpoint/2010/main" val="3311823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1266" name="Title 1"/>
          <p:cNvSpPr>
            <a:spLocks noGrp="1"/>
          </p:cNvSpPr>
          <p:nvPr>
            <p:ph type="title"/>
          </p:nvPr>
        </p:nvSpPr>
        <p:spPr>
          <a:xfrm>
            <a:off x="1908175" y="188913"/>
            <a:ext cx="6789738" cy="981075"/>
          </a:xfrm>
        </p:spPr>
        <p:txBody>
          <a:bodyPr/>
          <a:lstStyle/>
          <a:p>
            <a:r>
              <a:rPr lang="en-AU" altLang="en-US" dirty="0">
                <a:solidFill>
                  <a:schemeClr val="bg1"/>
                </a:solidFill>
              </a:rPr>
              <a:t>General Conduct</a:t>
            </a:r>
            <a:br>
              <a:rPr lang="en-AU" altLang="en-US" dirty="0">
                <a:solidFill>
                  <a:schemeClr val="bg1"/>
                </a:solidFill>
              </a:rPr>
            </a:br>
            <a:r>
              <a:rPr lang="en-AU" altLang="en-US" sz="2800" dirty="0">
                <a:solidFill>
                  <a:schemeClr val="bg1"/>
                </a:solidFill>
              </a:rPr>
              <a:t>you must…</a:t>
            </a:r>
          </a:p>
        </p:txBody>
      </p:sp>
      <p:sp>
        <p:nvSpPr>
          <p:cNvPr id="11267" name="Content Placeholder 2"/>
          <p:cNvSpPr>
            <a:spLocks noGrp="1"/>
          </p:cNvSpPr>
          <p:nvPr>
            <p:ph idx="4294967295"/>
          </p:nvPr>
        </p:nvSpPr>
        <p:spPr>
          <a:xfrm>
            <a:off x="468313" y="1844824"/>
            <a:ext cx="8229600" cy="4525963"/>
          </a:xfrm>
        </p:spPr>
        <p:txBody>
          <a:bodyPr/>
          <a:lstStyle/>
          <a:p>
            <a:pPr marL="0" indent="0">
              <a:buNone/>
            </a:pPr>
            <a:r>
              <a:rPr lang="en-AU" altLang="en-US" sz="2800" dirty="0"/>
              <a:t>You </a:t>
            </a:r>
            <a:r>
              <a:rPr lang="en-AU" altLang="en-US" sz="2800" b="1" dirty="0"/>
              <a:t>must:</a:t>
            </a:r>
          </a:p>
          <a:p>
            <a:pPr lvl="0"/>
            <a:r>
              <a:rPr lang="en-AU" sz="2800" dirty="0"/>
              <a:t>act lawfully and honestly and exercise care and diligence</a:t>
            </a:r>
          </a:p>
          <a:p>
            <a:pPr lvl="0"/>
            <a:r>
              <a:rPr lang="en-AU" sz="2800" dirty="0"/>
              <a:t>consider matters consistently, promptly and fairly and in accordance with procedures</a:t>
            </a:r>
          </a:p>
          <a:p>
            <a:pPr lvl="0"/>
            <a:r>
              <a:rPr lang="en-AU" sz="2800" dirty="0"/>
              <a:t>ensure regulatory decisions are properly made and that all parties are dealt with fairly</a:t>
            </a:r>
          </a:p>
          <a:p>
            <a:pPr lvl="0"/>
            <a:r>
              <a:rPr lang="en-AU" sz="2800" dirty="0"/>
              <a:t>take care of your own and others’ health and safety</a:t>
            </a:r>
          </a:p>
          <a:p>
            <a:pPr marL="0" indent="0">
              <a:buNone/>
            </a:pPr>
            <a:endParaRPr lang="en-AU" alt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2290" name="Title 1"/>
          <p:cNvSpPr>
            <a:spLocks noGrp="1"/>
          </p:cNvSpPr>
          <p:nvPr>
            <p:ph type="title"/>
          </p:nvPr>
        </p:nvSpPr>
        <p:spPr>
          <a:xfrm>
            <a:off x="1908175" y="188913"/>
            <a:ext cx="6789738" cy="981075"/>
          </a:xfrm>
        </p:spPr>
        <p:txBody>
          <a:bodyPr/>
          <a:lstStyle/>
          <a:p>
            <a:r>
              <a:rPr lang="en-AU" altLang="en-US" dirty="0">
                <a:solidFill>
                  <a:prstClr val="white"/>
                </a:solidFill>
              </a:rPr>
              <a:t>General Conduct</a:t>
            </a:r>
            <a:br>
              <a:rPr lang="en-AU" altLang="en-US" dirty="0">
                <a:solidFill>
                  <a:prstClr val="white"/>
                </a:solidFill>
              </a:rPr>
            </a:br>
            <a:r>
              <a:rPr lang="en-AU" altLang="en-US" sz="2800" dirty="0">
                <a:solidFill>
                  <a:prstClr val="white"/>
                </a:solidFill>
              </a:rPr>
              <a:t>you must not…</a:t>
            </a:r>
            <a:endParaRPr lang="en-AU" altLang="en-US" sz="2800" dirty="0">
              <a:solidFill>
                <a:schemeClr val="bg1"/>
              </a:solidFill>
            </a:endParaRPr>
          </a:p>
        </p:txBody>
      </p:sp>
      <p:sp>
        <p:nvSpPr>
          <p:cNvPr id="12291" name="Content Placeholder 2"/>
          <p:cNvSpPr>
            <a:spLocks noGrp="1"/>
          </p:cNvSpPr>
          <p:nvPr>
            <p:ph idx="4294967295"/>
          </p:nvPr>
        </p:nvSpPr>
        <p:spPr>
          <a:xfrm>
            <a:off x="457200" y="1927225"/>
            <a:ext cx="8229600" cy="4525963"/>
          </a:xfrm>
        </p:spPr>
        <p:txBody>
          <a:bodyPr/>
          <a:lstStyle/>
          <a:p>
            <a:pPr marL="0" lvl="0" indent="0">
              <a:spcBef>
                <a:spcPts val="500"/>
              </a:spcBef>
              <a:buNone/>
            </a:pPr>
            <a:r>
              <a:rPr lang="en-AU" altLang="en-US" sz="2800" dirty="0">
                <a:solidFill>
                  <a:prstClr val="black"/>
                </a:solidFill>
              </a:rPr>
              <a:t>You </a:t>
            </a:r>
            <a:r>
              <a:rPr lang="en-AU" altLang="en-US" sz="2800" b="1" dirty="0">
                <a:solidFill>
                  <a:prstClr val="black"/>
                </a:solidFill>
              </a:rPr>
              <a:t>must not </a:t>
            </a:r>
            <a:r>
              <a:rPr lang="en-AU" altLang="en-US" sz="2800" dirty="0">
                <a:solidFill>
                  <a:prstClr val="black"/>
                </a:solidFill>
              </a:rPr>
              <a:t>conduct yourself in a way that:</a:t>
            </a:r>
          </a:p>
          <a:p>
            <a:pPr lvl="0">
              <a:spcBef>
                <a:spcPts val="500"/>
              </a:spcBef>
            </a:pPr>
            <a:r>
              <a:rPr lang="en-AU" sz="2800" dirty="0"/>
              <a:t>will bring the council into disrepute</a:t>
            </a:r>
          </a:p>
          <a:p>
            <a:pPr>
              <a:spcBef>
                <a:spcPts val="500"/>
              </a:spcBef>
            </a:pPr>
            <a:r>
              <a:rPr lang="en-AU" sz="2800" dirty="0"/>
              <a:t>is contrary to law and council policies</a:t>
            </a:r>
          </a:p>
          <a:p>
            <a:pPr>
              <a:spcBef>
                <a:spcPts val="500"/>
              </a:spcBef>
            </a:pPr>
            <a:r>
              <a:rPr lang="en-AU" sz="2800" dirty="0"/>
              <a:t>is improper, unethical or an abuse of power</a:t>
            </a:r>
          </a:p>
          <a:p>
            <a:pPr>
              <a:spcBef>
                <a:spcPts val="500"/>
              </a:spcBef>
            </a:pPr>
            <a:r>
              <a:rPr lang="en-AU" sz="2800" dirty="0"/>
              <a:t>involves misuse of your position for personal benefit</a:t>
            </a:r>
          </a:p>
          <a:p>
            <a:pPr>
              <a:spcBef>
                <a:spcPts val="500"/>
              </a:spcBef>
            </a:pPr>
            <a:r>
              <a:rPr lang="en-AU" sz="2800" dirty="0"/>
              <a:t>constitutes harassment or bullying or is unlawfully discriminatory</a:t>
            </a:r>
          </a:p>
          <a:p>
            <a:pPr>
              <a:spcBef>
                <a:spcPts val="500"/>
              </a:spcBef>
            </a:pPr>
            <a:r>
              <a:rPr lang="en-AU" sz="2800" dirty="0"/>
              <a:t>is intimidating or verbally abusive.</a:t>
            </a:r>
          </a:p>
          <a:p>
            <a:pPr marL="0" lvl="0" indent="0">
              <a:buNone/>
            </a:pPr>
            <a:endParaRPr lang="en-AU" altLang="en-US" dirty="0">
              <a:solidFill>
                <a:srgbClr val="0070C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3315" name="Content Placeholder 2"/>
          <p:cNvSpPr>
            <a:spLocks noGrp="1"/>
          </p:cNvSpPr>
          <p:nvPr>
            <p:ph idx="4294967295"/>
          </p:nvPr>
        </p:nvSpPr>
        <p:spPr>
          <a:xfrm>
            <a:off x="457200" y="1927225"/>
            <a:ext cx="8229600" cy="4525963"/>
          </a:xfrm>
        </p:spPr>
        <p:txBody>
          <a:bodyPr/>
          <a:lstStyle/>
          <a:p>
            <a:pPr marL="0" indent="0">
              <a:buNone/>
            </a:pPr>
            <a:endParaRPr lang="en-AU" altLang="en-US" dirty="0">
              <a:solidFill>
                <a:srgbClr val="0070C0"/>
              </a:solidFill>
            </a:endParaRPr>
          </a:p>
          <a:p>
            <a:pPr marL="0" indent="0">
              <a:buNone/>
            </a:pPr>
            <a:endParaRPr lang="en-AU" altLang="en-US" dirty="0">
              <a:solidFill>
                <a:srgbClr val="0070C0"/>
              </a:solidFill>
            </a:endParaRPr>
          </a:p>
          <a:p>
            <a:pPr marL="0" indent="0" algn="ctr">
              <a:buNone/>
            </a:pPr>
            <a:r>
              <a:rPr lang="en-AU" altLang="en-US" sz="4000" dirty="0">
                <a:solidFill>
                  <a:srgbClr val="0070C0"/>
                </a:solidFill>
              </a:rPr>
              <a:t>Returns of Interests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4338" name="Title 1"/>
          <p:cNvSpPr>
            <a:spLocks noGrp="1"/>
          </p:cNvSpPr>
          <p:nvPr>
            <p:ph type="title"/>
          </p:nvPr>
        </p:nvSpPr>
        <p:spPr>
          <a:xfrm>
            <a:off x="1908175" y="188913"/>
            <a:ext cx="6789738" cy="981075"/>
          </a:xfrm>
        </p:spPr>
        <p:txBody>
          <a:bodyPr/>
          <a:lstStyle/>
          <a:p>
            <a:r>
              <a:rPr lang="en-AU" altLang="en-US" sz="4000" dirty="0">
                <a:solidFill>
                  <a:schemeClr val="bg1"/>
                </a:solidFill>
              </a:rPr>
              <a:t>Returns of interests</a:t>
            </a:r>
            <a:br>
              <a:rPr lang="en-AU" altLang="en-US" sz="4000" dirty="0">
                <a:solidFill>
                  <a:schemeClr val="bg1"/>
                </a:solidFill>
              </a:rPr>
            </a:br>
            <a:r>
              <a:rPr lang="en-AU" altLang="en-US" sz="2800" dirty="0">
                <a:solidFill>
                  <a:schemeClr val="bg1"/>
                </a:solidFill>
              </a:rPr>
              <a:t>disclosures by “designated persons”</a:t>
            </a:r>
          </a:p>
        </p:txBody>
      </p:sp>
      <p:sp>
        <p:nvSpPr>
          <p:cNvPr id="14339" name="Content Placeholder 2"/>
          <p:cNvSpPr>
            <a:spLocks noGrp="1"/>
          </p:cNvSpPr>
          <p:nvPr>
            <p:ph idx="4294967295"/>
          </p:nvPr>
        </p:nvSpPr>
        <p:spPr>
          <a:xfrm>
            <a:off x="457200" y="1700809"/>
            <a:ext cx="8229600" cy="4752380"/>
          </a:xfrm>
        </p:spPr>
        <p:txBody>
          <a:bodyPr/>
          <a:lstStyle/>
          <a:p>
            <a:pPr>
              <a:spcAft>
                <a:spcPts val="600"/>
              </a:spcAft>
            </a:pPr>
            <a:r>
              <a:rPr lang="en-AU" sz="2800" dirty="0"/>
              <a:t>People who exercise council functions that may give rise to conflicts of interest (</a:t>
            </a:r>
            <a:r>
              <a:rPr lang="en-AU" sz="2800" dirty="0" err="1"/>
              <a:t>ie</a:t>
            </a:r>
            <a:r>
              <a:rPr lang="en-AU" sz="2800" dirty="0"/>
              <a:t> “designated persons”) are required to disclose their personal interests in publicly available returns of interests. </a:t>
            </a:r>
          </a:p>
          <a:p>
            <a:pPr>
              <a:spcAft>
                <a:spcPts val="600"/>
              </a:spcAft>
            </a:pPr>
            <a:r>
              <a:rPr lang="en-AU" sz="2800" dirty="0"/>
              <a:t>“Designated persons” must complete and submit returns of their interests to the general manager. </a:t>
            </a:r>
          </a:p>
          <a:p>
            <a:pPr>
              <a:spcAft>
                <a:spcPts val="600"/>
              </a:spcAft>
            </a:pPr>
            <a:r>
              <a:rPr lang="en-AU" sz="2800" dirty="0"/>
              <a:t>A return of interest must be submitted:</a:t>
            </a:r>
          </a:p>
          <a:p>
            <a:pPr lvl="1">
              <a:spcAft>
                <a:spcPts val="600"/>
              </a:spcAft>
            </a:pPr>
            <a:r>
              <a:rPr lang="en-AU" sz="2400" dirty="0"/>
              <a:t>within 3 months of appointment and then annually</a:t>
            </a:r>
          </a:p>
          <a:p>
            <a:pPr lvl="1">
              <a:spcAft>
                <a:spcPts val="600"/>
              </a:spcAft>
            </a:pPr>
            <a:r>
              <a:rPr lang="en-AU" sz="2400" dirty="0"/>
              <a:t>within 3 months of becoming aware of any new interest. </a:t>
            </a:r>
          </a:p>
          <a:p>
            <a:pPr marL="0" indent="0">
              <a:buNone/>
            </a:pPr>
            <a:endParaRPr lang="en-AU"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7410" name="Title 1"/>
          <p:cNvSpPr>
            <a:spLocks noGrp="1"/>
          </p:cNvSpPr>
          <p:nvPr>
            <p:ph type="title"/>
          </p:nvPr>
        </p:nvSpPr>
        <p:spPr>
          <a:xfrm>
            <a:off x="1908175" y="188913"/>
            <a:ext cx="6789738" cy="981075"/>
          </a:xfrm>
        </p:spPr>
        <p:txBody>
          <a:bodyPr/>
          <a:lstStyle/>
          <a:p>
            <a:r>
              <a:rPr lang="en-AU" altLang="en-US" sz="4000" dirty="0">
                <a:solidFill>
                  <a:schemeClr val="bg1"/>
                </a:solidFill>
              </a:rPr>
              <a:t>Returns of interests</a:t>
            </a:r>
            <a:br>
              <a:rPr lang="en-AU" altLang="en-US" dirty="0">
                <a:solidFill>
                  <a:schemeClr val="bg1"/>
                </a:solidFill>
              </a:rPr>
            </a:br>
            <a:r>
              <a:rPr lang="en-AU" altLang="en-US" sz="2800" dirty="0">
                <a:solidFill>
                  <a:schemeClr val="bg1"/>
                </a:solidFill>
              </a:rPr>
              <a:t>What interests do I need to disclose?</a:t>
            </a:r>
          </a:p>
        </p:txBody>
      </p:sp>
      <p:sp>
        <p:nvSpPr>
          <p:cNvPr id="17411" name="Content Placeholder 2"/>
          <p:cNvSpPr>
            <a:spLocks noGrp="1"/>
          </p:cNvSpPr>
          <p:nvPr>
            <p:ph idx="4294967295"/>
          </p:nvPr>
        </p:nvSpPr>
        <p:spPr>
          <a:xfrm>
            <a:off x="457200" y="1927225"/>
            <a:ext cx="8229600" cy="4525963"/>
          </a:xfrm>
        </p:spPr>
        <p:txBody>
          <a:bodyPr/>
          <a:lstStyle/>
          <a:p>
            <a:pPr marL="0" indent="0">
              <a:spcBef>
                <a:spcPts val="0"/>
              </a:spcBef>
              <a:buNone/>
            </a:pPr>
            <a:r>
              <a:rPr lang="en-AU" altLang="en-US" sz="2400" dirty="0"/>
              <a:t>A designated person is required to disclose:</a:t>
            </a:r>
          </a:p>
          <a:p>
            <a:pPr>
              <a:spcBef>
                <a:spcPts val="0"/>
              </a:spcBef>
            </a:pPr>
            <a:r>
              <a:rPr lang="en-AU" sz="2400" dirty="0"/>
              <a:t>interests in real property</a:t>
            </a:r>
          </a:p>
          <a:p>
            <a:pPr lvl="0">
              <a:spcBef>
                <a:spcPts val="0"/>
              </a:spcBef>
            </a:pPr>
            <a:r>
              <a:rPr lang="en-AU" sz="2400" dirty="0"/>
              <a:t>gifts</a:t>
            </a:r>
          </a:p>
          <a:p>
            <a:pPr lvl="0">
              <a:spcBef>
                <a:spcPts val="0"/>
              </a:spcBef>
            </a:pPr>
            <a:r>
              <a:rPr lang="en-AU" sz="2400" dirty="0"/>
              <a:t>contributions to travel</a:t>
            </a:r>
          </a:p>
          <a:p>
            <a:pPr lvl="0">
              <a:spcBef>
                <a:spcPts val="0"/>
              </a:spcBef>
            </a:pPr>
            <a:r>
              <a:rPr lang="en-AU" sz="2400" dirty="0"/>
              <a:t>interests and positions in corporations</a:t>
            </a:r>
          </a:p>
          <a:p>
            <a:pPr lvl="0">
              <a:spcBef>
                <a:spcPts val="0"/>
              </a:spcBef>
            </a:pPr>
            <a:r>
              <a:rPr lang="en-AU" sz="2400" dirty="0"/>
              <a:t>whether you are a property developer or a close associate of a property developer </a:t>
            </a:r>
          </a:p>
          <a:p>
            <a:pPr lvl="0">
              <a:spcBef>
                <a:spcPts val="0"/>
              </a:spcBef>
            </a:pPr>
            <a:r>
              <a:rPr lang="en-AU" sz="2400" dirty="0"/>
              <a:t>positions in trade unions and professional or business associations</a:t>
            </a:r>
          </a:p>
          <a:p>
            <a:pPr lvl="0">
              <a:spcBef>
                <a:spcPts val="0"/>
              </a:spcBef>
            </a:pPr>
            <a:r>
              <a:rPr lang="en-AU" sz="2400" dirty="0"/>
              <a:t>dispositions of real property</a:t>
            </a:r>
          </a:p>
          <a:p>
            <a:pPr lvl="0">
              <a:spcBef>
                <a:spcPts val="0"/>
              </a:spcBef>
            </a:pPr>
            <a:r>
              <a:rPr lang="en-AU" sz="2400" dirty="0"/>
              <a:t>sources of income</a:t>
            </a:r>
          </a:p>
          <a:p>
            <a:pPr lvl="0">
              <a:spcBef>
                <a:spcPts val="0"/>
              </a:spcBef>
            </a:pPr>
            <a:r>
              <a:rPr lang="en-AU" sz="2400" dirty="0"/>
              <a:t>debts</a:t>
            </a:r>
          </a:p>
          <a:p>
            <a:pPr marL="0" indent="0">
              <a:buNone/>
            </a:pPr>
            <a:endParaRPr lang="en-AU" altLang="en-US" dirty="0"/>
          </a:p>
          <a:p>
            <a:pPr marL="0" indent="0">
              <a:buNone/>
            </a:pPr>
            <a:endParaRPr lang="en-AU" alt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LG NSW Presentation Template.pot [Compatibility Mode]" id="{EBDBB730-50BA-461D-9C3B-44251716B4E8}" vid="{AA38E52D-2901-46B9-B9ED-358EC7FAF10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2.xml.rels>&#65279;<?xml version="1.0" encoding="utf-8"?><Relationships xmlns="http://schemas.openxmlformats.org/package/2006/relationships"><Relationship Type="http://schemas.openxmlformats.org/officeDocument/2006/relationships/customXmlProps" Target="/customXML/itemProps2.xml" Id="Rd3c4172d526e4b2384ade4b889302c76" /></Relationships>
</file>

<file path=customXML/item2.xml><?xml version="1.0" encoding="utf-8"?>
<metadata xmlns="http://www.objective.com/ecm/document/metadata/UNKNOWN" version="1.0.0">
  <systemFields>
    <field name="Objective-Id">
      <value order="0">A716723</value>
    </field>
    <field name="Objective-Title">
      <value order="0">Code of Conduct - Training - Committee Members &amp; Delegates - updated August 2020</value>
    </field>
  </systemFields>
  <catalogues/>
</metadata>
</file>

<file path=customXML/itemProps2.xml><?xml version="1.0" encoding="utf-8"?>
<ds:datastoreItem xmlns:ds="http://schemas.openxmlformats.org/officeDocument/2006/customXml" ds:itemID="{5745109E-2DDF-40CB-AC2B-FF9B10C90820}">
  <ds:schemaRefs>
    <ds:schemaRef ds:uri="http://www.objective.com/ecm/document/metadata/UNKNOWN"/>
  </ds:schemaRefs>
</ds:datastoreItem>
</file>

<file path=docProps/app.xml><?xml version="1.0" encoding="utf-8"?>
<Properties xmlns="http://schemas.openxmlformats.org/officeDocument/2006/extended-properties" xmlns:vt="http://schemas.openxmlformats.org/officeDocument/2006/docPropsVTypes">
  <Template>OLG NSW Presentation Template</Template>
  <TotalTime>1065</TotalTime>
  <Words>4971</Words>
  <Application>Microsoft Office PowerPoint</Application>
  <PresentationFormat>On-screen Show (4:3)</PresentationFormat>
  <Paragraphs>431</Paragraphs>
  <Slides>40</Slides>
  <Notes>36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40</vt:i4>
      </vt:variant>
    </vt:vector>
  </HeadingPairs>
  <TitlesOfParts>
    <vt:vector size="43" baseType="lpstr">
      <vt:lpstr>Arial</vt:lpstr>
      <vt:lpstr>Calibri</vt:lpstr>
      <vt:lpstr>Office Theme</vt:lpstr>
      <vt:lpstr>PowerPoint Presentation</vt:lpstr>
      <vt:lpstr>Overview</vt:lpstr>
      <vt:lpstr>What is the code of conduct?</vt:lpstr>
      <vt:lpstr>PowerPoint Presentation</vt:lpstr>
      <vt:lpstr>General Conduct you must…</vt:lpstr>
      <vt:lpstr>General Conduct you must not…</vt:lpstr>
      <vt:lpstr>PowerPoint Presentation</vt:lpstr>
      <vt:lpstr>Returns of interests disclosures by “designated persons”</vt:lpstr>
      <vt:lpstr>Returns of interests What interests do I need to disclose?</vt:lpstr>
      <vt:lpstr>PowerPoint Presentation</vt:lpstr>
      <vt:lpstr>Conflicts of Interest</vt:lpstr>
      <vt:lpstr>Conflicts of Interest What is a pecuniary interest?</vt:lpstr>
      <vt:lpstr>Conflicts of interest managing pecuniary interests</vt:lpstr>
      <vt:lpstr>Conflicts of Interest What is a non-pecuniary interest?</vt:lpstr>
      <vt:lpstr>Conflicts of Interest significant non-pecuniary conflicts of interest</vt:lpstr>
      <vt:lpstr>Conflicts of Interest managing significant non-pecuniary conflicts of interest</vt:lpstr>
      <vt:lpstr>Conflicts of Interest managing non-pecuniary conflicts of interest that are not significant</vt:lpstr>
      <vt:lpstr>Conflicts of Interest What if I am not sure?</vt:lpstr>
      <vt:lpstr>Conflicts of Interest dealing with council as a resident</vt:lpstr>
      <vt:lpstr>PowerPoint Presentation</vt:lpstr>
      <vt:lpstr>Gifts and Benefits </vt:lpstr>
      <vt:lpstr>Gifts and Benefits What is not a gift or a benefit?</vt:lpstr>
      <vt:lpstr>Gifts and Benefits you must not…</vt:lpstr>
      <vt:lpstr>Gifts and Benefits What if you can’t refuse? </vt:lpstr>
      <vt:lpstr>Gifts and Benefits What you can accept?</vt:lpstr>
      <vt:lpstr>PowerPoint Presentation</vt:lpstr>
      <vt:lpstr>Use of Council Resources</vt:lpstr>
      <vt:lpstr>Use of Council Resources What records should be kept?</vt:lpstr>
      <vt:lpstr>Use of Council Resources using council information </vt:lpstr>
      <vt:lpstr>Use of Council Resources protecting council information</vt:lpstr>
      <vt:lpstr>Use of Council Resources protecting council information</vt:lpstr>
      <vt:lpstr>Use of Council Resources using council devices</vt:lpstr>
      <vt:lpstr>PowerPoint Presentation</vt:lpstr>
      <vt:lpstr>Code of Conduct Complaints</vt:lpstr>
      <vt:lpstr>Code of Conduct Complaints How are code of conduct complaints made?</vt:lpstr>
      <vt:lpstr>Code of Conduct Complaints What is not a code of conduct complaint? </vt:lpstr>
      <vt:lpstr>Code of Conduct Complaints How are complaints about delegates and committee members dealt with?</vt:lpstr>
      <vt:lpstr>Code of Conduct Complaints How are complaints about delegates and committee members dealt with?</vt:lpstr>
      <vt:lpstr>Code of Conduct Complaints your obligations</vt:lpstr>
      <vt:lpstr>PowerPoint Presentation</vt:lpstr>
    </vt:vector>
  </TitlesOfParts>
  <Company>Office of Local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Sonya Cochrane</dc:creator>
  <cp:lastModifiedBy>John Davies</cp:lastModifiedBy>
  <cp:revision>83</cp:revision>
  <dcterms:created xsi:type="dcterms:W3CDTF">2019-06-20T00:25:51Z</dcterms:created>
  <dcterms:modified xsi:type="dcterms:W3CDTF">2020-08-06T02:23:31Z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A716723</vt:lpwstr>
  </property>
  <property fmtid="{D5CDD505-2E9C-101B-9397-08002B2CF9AE}" pid="4" name="Objective-Title">
    <vt:lpwstr>Code of Conduct - Training - Committee Members &amp; Delegates - updated August 2020</vt:lpwstr>
  </property>
</Properties>
</file>