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50"/>
  </p:notesMasterIdLst>
  <p:sldIdLst>
    <p:sldId id="298" r:id="rId4"/>
    <p:sldId id="258" r:id="rId5"/>
    <p:sldId id="259" r:id="rId6"/>
    <p:sldId id="286" r:id="rId7"/>
    <p:sldId id="261" r:id="rId8"/>
    <p:sldId id="262" r:id="rId9"/>
    <p:sldId id="287" r:id="rId10"/>
    <p:sldId id="264" r:id="rId11"/>
    <p:sldId id="263" r:id="rId12"/>
    <p:sldId id="288" r:id="rId13"/>
    <p:sldId id="265" r:id="rId14"/>
    <p:sldId id="267" r:id="rId15"/>
    <p:sldId id="296" r:id="rId16"/>
    <p:sldId id="268" r:id="rId17"/>
    <p:sldId id="269" r:id="rId18"/>
    <p:sldId id="270" r:id="rId19"/>
    <p:sldId id="271" r:id="rId20"/>
    <p:sldId id="272" r:id="rId21"/>
    <p:sldId id="273" r:id="rId22"/>
    <p:sldId id="266" r:id="rId23"/>
    <p:sldId id="274" r:id="rId24"/>
    <p:sldId id="289" r:id="rId25"/>
    <p:sldId id="275" r:id="rId26"/>
    <p:sldId id="276" r:id="rId27"/>
    <p:sldId id="277" r:id="rId28"/>
    <p:sldId id="299" r:id="rId29"/>
    <p:sldId id="278" r:id="rId30"/>
    <p:sldId id="290" r:id="rId31"/>
    <p:sldId id="279" r:id="rId32"/>
    <p:sldId id="300" r:id="rId33"/>
    <p:sldId id="301" r:id="rId34"/>
    <p:sldId id="280" r:id="rId35"/>
    <p:sldId id="291" r:id="rId36"/>
    <p:sldId id="281" r:id="rId37"/>
    <p:sldId id="302" r:id="rId38"/>
    <p:sldId id="294" r:id="rId39"/>
    <p:sldId id="303" r:id="rId40"/>
    <p:sldId id="304" r:id="rId41"/>
    <p:sldId id="305" r:id="rId42"/>
    <p:sldId id="292" r:id="rId43"/>
    <p:sldId id="282" r:id="rId44"/>
    <p:sldId id="306" r:id="rId45"/>
    <p:sldId id="295" r:id="rId46"/>
    <p:sldId id="283" r:id="rId47"/>
    <p:sldId id="284" r:id="rId48"/>
    <p:sldId id="293" r:id="rId49"/>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935" autoAdjust="0"/>
    <p:restoredTop sz="64012" autoAdjust="0"/>
  </p:normalViewPr>
  <p:slideViewPr>
    <p:cSldViewPr snapToGrid="0">
      <p:cViewPr varScale="1">
        <p:scale>
          <a:sx n="73" d="100"/>
          <a:sy n="73" d="100"/>
        </p:scale>
        <p:origin x="1404"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60" d="100"/>
          <a:sy n="60" d="100"/>
        </p:scale>
        <p:origin x="2412" y="42"/>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10.xml" Id="rId13" /><Relationship Type="http://schemas.openxmlformats.org/officeDocument/2006/relationships/slide" Target="slides/slide15.xml" Id="rId18" /><Relationship Type="http://schemas.openxmlformats.org/officeDocument/2006/relationships/slide" Target="slides/slide23.xml" Id="rId26" /><Relationship Type="http://schemas.openxmlformats.org/officeDocument/2006/relationships/slide" Target="slides/slide36.xml" Id="rId39" /><Relationship Type="http://schemas.openxmlformats.org/officeDocument/2006/relationships/slideMaster" Target="slideMasters/slideMaster2.xml" Id="rId3" /><Relationship Type="http://schemas.openxmlformats.org/officeDocument/2006/relationships/slide" Target="slides/slide18.xml" Id="rId21" /><Relationship Type="http://schemas.openxmlformats.org/officeDocument/2006/relationships/slide" Target="slides/slide31.xml" Id="rId34" /><Relationship Type="http://schemas.openxmlformats.org/officeDocument/2006/relationships/slide" Target="slides/slide39.xml" Id="rId42" /><Relationship Type="http://schemas.openxmlformats.org/officeDocument/2006/relationships/slide" Target="slides/slide44.xml" Id="rId47" /><Relationship Type="http://schemas.openxmlformats.org/officeDocument/2006/relationships/notesMaster" Target="notesMasters/notesMaster1.xml" Id="rId50" /><Relationship Type="http://schemas.openxmlformats.org/officeDocument/2006/relationships/slide" Target="slides/slide4.xml" Id="rId7" /><Relationship Type="http://schemas.openxmlformats.org/officeDocument/2006/relationships/slide" Target="slides/slide9.xml" Id="rId12" /><Relationship Type="http://schemas.openxmlformats.org/officeDocument/2006/relationships/slide" Target="slides/slide14.xml" Id="rId17" /><Relationship Type="http://schemas.openxmlformats.org/officeDocument/2006/relationships/slide" Target="slides/slide22.xml" Id="rId25" /><Relationship Type="http://schemas.openxmlformats.org/officeDocument/2006/relationships/slide" Target="slides/slide30.xml" Id="rId33" /><Relationship Type="http://schemas.openxmlformats.org/officeDocument/2006/relationships/slide" Target="slides/slide35.xml" Id="rId38" /><Relationship Type="http://schemas.openxmlformats.org/officeDocument/2006/relationships/slide" Target="slides/slide43.xml" Id="rId46" /><Relationship Type="http://schemas.openxmlformats.org/officeDocument/2006/relationships/slideMaster" Target="slideMasters/slideMaster1.xml" Id="rId2" /><Relationship Type="http://schemas.openxmlformats.org/officeDocument/2006/relationships/slide" Target="slides/slide13.xml" Id="rId16" /><Relationship Type="http://schemas.openxmlformats.org/officeDocument/2006/relationships/slide" Target="slides/slide17.xml" Id="rId20" /><Relationship Type="http://schemas.openxmlformats.org/officeDocument/2006/relationships/slide" Target="slides/slide26.xml" Id="rId29" /><Relationship Type="http://schemas.openxmlformats.org/officeDocument/2006/relationships/slide" Target="slides/slide38.xml" Id="rId41" /><Relationship Type="http://schemas.openxmlformats.org/officeDocument/2006/relationships/tableStyles" Target="tableStyles.xml" Id="rId54" /><Relationship Type="http://schemas.openxmlformats.org/officeDocument/2006/relationships/slide" Target="slides/slide3.xml" Id="rId6" /><Relationship Type="http://schemas.openxmlformats.org/officeDocument/2006/relationships/slide" Target="slides/slide8.xml" Id="rId11" /><Relationship Type="http://schemas.openxmlformats.org/officeDocument/2006/relationships/slide" Target="slides/slide21.xml" Id="rId24" /><Relationship Type="http://schemas.openxmlformats.org/officeDocument/2006/relationships/slide" Target="slides/slide29.xml" Id="rId32" /><Relationship Type="http://schemas.openxmlformats.org/officeDocument/2006/relationships/slide" Target="slides/slide34.xml" Id="rId37" /><Relationship Type="http://schemas.openxmlformats.org/officeDocument/2006/relationships/slide" Target="slides/slide37.xml" Id="rId40" /><Relationship Type="http://schemas.openxmlformats.org/officeDocument/2006/relationships/slide" Target="slides/slide42.xml" Id="rId45" /><Relationship Type="http://schemas.openxmlformats.org/officeDocument/2006/relationships/theme" Target="theme/theme1.xml" Id="rId53" /><Relationship Type="http://schemas.openxmlformats.org/officeDocument/2006/relationships/slide" Target="slides/slide2.xml" Id="rId5" /><Relationship Type="http://schemas.openxmlformats.org/officeDocument/2006/relationships/slide" Target="slides/slide12.xml" Id="rId15" /><Relationship Type="http://schemas.openxmlformats.org/officeDocument/2006/relationships/slide" Target="slides/slide20.xml" Id="rId23" /><Relationship Type="http://schemas.openxmlformats.org/officeDocument/2006/relationships/slide" Target="slides/slide25.xml" Id="rId28" /><Relationship Type="http://schemas.openxmlformats.org/officeDocument/2006/relationships/slide" Target="slides/slide33.xml" Id="rId36" /><Relationship Type="http://schemas.openxmlformats.org/officeDocument/2006/relationships/slide" Target="slides/slide46.xml" Id="rId49" /><Relationship Type="http://schemas.openxmlformats.org/officeDocument/2006/relationships/slide" Target="slides/slide7.xml" Id="rId10" /><Relationship Type="http://schemas.openxmlformats.org/officeDocument/2006/relationships/slide" Target="slides/slide16.xml" Id="rId19" /><Relationship Type="http://schemas.openxmlformats.org/officeDocument/2006/relationships/slide" Target="slides/slide28.xml" Id="rId31" /><Relationship Type="http://schemas.openxmlformats.org/officeDocument/2006/relationships/slide" Target="slides/slide41.xml" Id="rId44" /><Relationship Type="http://schemas.openxmlformats.org/officeDocument/2006/relationships/viewProps" Target="viewProps.xml" Id="rId52" /><Relationship Type="http://schemas.openxmlformats.org/officeDocument/2006/relationships/slide" Target="slides/slide1.xml" Id="rId4" /><Relationship Type="http://schemas.openxmlformats.org/officeDocument/2006/relationships/slide" Target="slides/slide6.xml" Id="rId9" /><Relationship Type="http://schemas.openxmlformats.org/officeDocument/2006/relationships/slide" Target="slides/slide11.xml" Id="rId14" /><Relationship Type="http://schemas.openxmlformats.org/officeDocument/2006/relationships/slide" Target="slides/slide19.xml" Id="rId22" /><Relationship Type="http://schemas.openxmlformats.org/officeDocument/2006/relationships/slide" Target="slides/slide24.xml" Id="rId27" /><Relationship Type="http://schemas.openxmlformats.org/officeDocument/2006/relationships/slide" Target="slides/slide27.xml" Id="rId30" /><Relationship Type="http://schemas.openxmlformats.org/officeDocument/2006/relationships/slide" Target="slides/slide32.xml" Id="rId35" /><Relationship Type="http://schemas.openxmlformats.org/officeDocument/2006/relationships/slide" Target="slides/slide40.xml" Id="rId43" /><Relationship Type="http://schemas.openxmlformats.org/officeDocument/2006/relationships/slide" Target="slides/slide45.xml" Id="rId48" /><Relationship Type="http://schemas.openxmlformats.org/officeDocument/2006/relationships/slide" Target="slides/slide5.xml" Id="rId8" /><Relationship Type="http://schemas.openxmlformats.org/officeDocument/2006/relationships/presProps" Target="presProps.xml" Id="rId51" /><Relationship Type="http://schemas.openxmlformats.org/officeDocument/2006/relationships/customXml" Target="/customXML/item2.xml" Id="R26b3f0bc75f541d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594767C6-8016-4CDF-8CF5-41D2D19E24BD}" type="datetimeFigureOut">
              <a:rPr lang="en-AU" smtClean="0"/>
              <a:t>6/08/2020</a:t>
            </a:fld>
            <a:endParaRPr lang="en-AU" dirty="0"/>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7EFF11FC-721C-4831-A626-4E468A4215F7}" type="slidenum">
              <a:rPr lang="en-AU" smtClean="0"/>
              <a:t>‹#›</a:t>
            </a:fld>
            <a:endParaRPr lang="en-AU" dirty="0"/>
          </a:p>
        </p:txBody>
      </p:sp>
    </p:spTree>
    <p:extLst>
      <p:ext uri="{BB962C8B-B14F-4D97-AF65-F5344CB8AC3E}">
        <p14:creationId xmlns:p14="http://schemas.microsoft.com/office/powerpoint/2010/main" val="861768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a:t>
            </a:fld>
            <a:endParaRPr lang="en-AU" dirty="0"/>
          </a:p>
        </p:txBody>
      </p:sp>
    </p:spTree>
    <p:extLst>
      <p:ext uri="{BB962C8B-B14F-4D97-AF65-F5344CB8AC3E}">
        <p14:creationId xmlns:p14="http://schemas.microsoft.com/office/powerpoint/2010/main" val="1244721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10</a:t>
            </a:fld>
            <a:endParaRPr lang="en-AU" dirty="0"/>
          </a:p>
        </p:txBody>
      </p:sp>
    </p:spTree>
    <p:extLst>
      <p:ext uri="{BB962C8B-B14F-4D97-AF65-F5344CB8AC3E}">
        <p14:creationId xmlns:p14="http://schemas.microsoft.com/office/powerpoint/2010/main" val="4259645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member of the local community, it is inevitable that at some point you will have a conflict of interest in a matter that you are dealing with. What is important is that you are able to identify that you have a conflict of interest and that you disclose and manage it appropriately.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There are two types of conflicts of interest – pecuniary and non-pecuniary. Your obligations to disclose and manage conflicts of interest will depend on what type of conflict of interest you have.</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11</a:t>
            </a:fld>
            <a:endParaRPr lang="en-AU" dirty="0"/>
          </a:p>
        </p:txBody>
      </p:sp>
    </p:spTree>
    <p:extLst>
      <p:ext uri="{BB962C8B-B14F-4D97-AF65-F5344CB8AC3E}">
        <p14:creationId xmlns:p14="http://schemas.microsoft.com/office/powerpoint/2010/main" val="2400792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You will have a pecuniary interest in a matter you are dealing with where there is a reasonable likelihood or expectation that you or a related person,</a:t>
            </a:r>
            <a:r>
              <a:rPr lang="en-AU" sz="1200" kern="1200" baseline="0" dirty="0">
                <a:solidFill>
                  <a:schemeClr val="tx1"/>
                </a:solidFill>
                <a:effectLst/>
                <a:latin typeface="+mn-lt"/>
                <a:ea typeface="+mn-ea"/>
                <a:cs typeface="+mn-cs"/>
              </a:rPr>
              <a:t> (</a:t>
            </a:r>
            <a:r>
              <a:rPr lang="en-AU" sz="1200" kern="1200" baseline="0" dirty="0" err="1">
                <a:solidFill>
                  <a:schemeClr val="tx1"/>
                </a:solidFill>
                <a:effectLst/>
                <a:latin typeface="+mn-lt"/>
                <a:ea typeface="+mn-ea"/>
                <a:cs typeface="+mn-cs"/>
              </a:rPr>
              <a:t>eg</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a relative or a company you hold shares in), will gain or lose financially appreciably as a result of any decision made in relation to the matter.</a:t>
            </a:r>
          </a:p>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12</a:t>
            </a:fld>
            <a:endParaRPr lang="en-AU" dirty="0"/>
          </a:p>
        </p:txBody>
      </p:sp>
    </p:spTree>
    <p:extLst>
      <p:ext uri="{BB962C8B-B14F-4D97-AF65-F5344CB8AC3E}">
        <p14:creationId xmlns:p14="http://schemas.microsoft.com/office/powerpoint/2010/main" val="1346526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If you are a designated person, you must disclose in writing to the general manager any pecuniary interest you may have in a matter you are dealing with as soon as you become aware of it. In the general manager’s case, this disclosure needs to be made to the council.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The general manager (or the council in the case of a disclosure by the general manager) will decide how the matter will be dealt with.</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are not a designated person, this disclosure must be made in writing to your manager or the general manager, who will decide how the matter will be dealt with.</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are a member of a committee, you must disclose any pecuniary interest you have in any matter being dealt with by the committee at each committee meeting that the matter arises and leave the meeting while the matter is being considered and voted on.</a:t>
            </a:r>
          </a:p>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13</a:t>
            </a:fld>
            <a:endParaRPr lang="en-AU" dirty="0"/>
          </a:p>
        </p:txBody>
      </p:sp>
    </p:spTree>
    <p:extLst>
      <p:ext uri="{BB962C8B-B14F-4D97-AF65-F5344CB8AC3E}">
        <p14:creationId xmlns:p14="http://schemas.microsoft.com/office/powerpoint/2010/main" val="2400419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Non-pecuniary interests are private or personal interests that are not pecuniary interests.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will have a non-pecuniary conflict of interest in a matter you are dealing with if a reasonable and informed person would perceive that you could be influenced by a private interest that you have in that matter. This is also known as the “pub test”.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How you deal with a non-pecuniary conflict of interest will depend on whether it is significant.</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14</a:t>
            </a:fld>
            <a:endParaRPr lang="en-AU" dirty="0"/>
          </a:p>
        </p:txBody>
      </p:sp>
    </p:spTree>
    <p:extLst>
      <p:ext uri="{BB962C8B-B14F-4D97-AF65-F5344CB8AC3E}">
        <p14:creationId xmlns:p14="http://schemas.microsoft.com/office/powerpoint/2010/main" val="1698931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will have a significant non-pecuniary conflict of interest in a matter you are dealing with where you have: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close relationship (including a business relationship) with a person who will be affected by any decision made in relation to the matter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strong affiliation with an organisation that will be affected by any decision made in relation to the matter</a:t>
            </a:r>
          </a:p>
          <a:p>
            <a:pPr marL="171450" indent="-171450">
              <a:buFont typeface="Arial" panose="020B0604020202020204" pitchFamily="34" charset="0"/>
              <a:buChar char="•"/>
            </a:pPr>
            <a:r>
              <a:rPr lang="en-AU" sz="1200" kern="1200" dirty="0">
                <a:solidFill>
                  <a:schemeClr val="tx1"/>
                </a:solidFill>
                <a:effectLst/>
                <a:latin typeface="+mn-lt"/>
                <a:ea typeface="+mn-ea"/>
                <a:cs typeface="+mn-cs"/>
              </a:rPr>
              <a:t>a financial interest in the matter that is not a pecuniary interest, or you otherwise stand to gain or lose a personal benefit as a result of a decision made in relation to that matter.  </a:t>
            </a:r>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15</a:t>
            </a:fld>
            <a:endParaRPr lang="en-AU" dirty="0"/>
          </a:p>
        </p:txBody>
      </p:sp>
    </p:spTree>
    <p:extLst>
      <p:ext uri="{BB962C8B-B14F-4D97-AF65-F5344CB8AC3E}">
        <p14:creationId xmlns:p14="http://schemas.microsoft.com/office/powerpoint/2010/main" val="3896270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You will also have a significant non-pecuniary conflict of interest in a matter where you are member of the board or management committee of an organisation as the council’s representative and the interests of the council and the organisation are potentially in conflict in relation to the matter under consideration. This is what is known as a “conflict of duties”.</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16</a:t>
            </a:fld>
            <a:endParaRPr lang="en-AU" dirty="0"/>
          </a:p>
        </p:txBody>
      </p:sp>
    </p:spTree>
    <p:extLst>
      <p:ext uri="{BB962C8B-B14F-4D97-AF65-F5344CB8AC3E}">
        <p14:creationId xmlns:p14="http://schemas.microsoft.com/office/powerpoint/2010/main" val="2192148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If you have a </a:t>
            </a:r>
            <a:r>
              <a:rPr lang="en-AU" sz="1200" b="1" kern="1200" dirty="0">
                <a:solidFill>
                  <a:schemeClr val="tx1"/>
                </a:solidFill>
                <a:effectLst/>
                <a:latin typeface="+mn-lt"/>
                <a:ea typeface="+mn-ea"/>
                <a:cs typeface="+mn-cs"/>
              </a:rPr>
              <a:t>significant non-pecuniary conflict of interest </a:t>
            </a:r>
            <a:r>
              <a:rPr lang="en-AU" sz="1200" kern="1200" dirty="0">
                <a:solidFill>
                  <a:schemeClr val="tx1"/>
                </a:solidFill>
                <a:effectLst/>
                <a:latin typeface="+mn-lt"/>
                <a:ea typeface="+mn-ea"/>
                <a:cs typeface="+mn-cs"/>
              </a:rPr>
              <a:t>in a matter you are dealing with, you must: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it in writing to your manager as soon as possible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it on each occasion the matter arises, and </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do not participate in any consideration of the matter. </a:t>
            </a:r>
            <a:endParaRPr lang="en-AU" dirty="0">
              <a:effectLst/>
            </a:endParaRPr>
          </a:p>
          <a:p>
            <a:r>
              <a:rPr lang="en-AU" sz="1200" kern="1200" dirty="0">
                <a:solidFill>
                  <a:schemeClr val="tx1"/>
                </a:solidFill>
                <a:effectLst/>
                <a:latin typeface="+mn-lt"/>
                <a:ea typeface="+mn-ea"/>
                <a:cs typeface="+mn-cs"/>
              </a:rPr>
              <a:t> </a:t>
            </a:r>
            <a:endParaRPr lang="en-AU" dirty="0">
              <a:effectLst/>
            </a:endParaRPr>
          </a:p>
          <a:p>
            <a:r>
              <a:rPr lang="en-AU" sz="1200" kern="1200" dirty="0">
                <a:solidFill>
                  <a:schemeClr val="tx1"/>
                </a:solidFill>
                <a:effectLst/>
                <a:latin typeface="+mn-lt"/>
                <a:ea typeface="+mn-ea"/>
                <a:cs typeface="+mn-cs"/>
              </a:rPr>
              <a:t>If you are a member of a council committee you must also disclose your interest at each committee meeting that the matter arises and leave the meeting while the matter is being considered and voted on.</a:t>
            </a:r>
            <a:endParaRPr lang="en-AU" dirty="0">
              <a:effectLst/>
            </a:endParaRPr>
          </a:p>
          <a:p>
            <a:endParaRPr lang="en-AU" dirty="0"/>
          </a:p>
          <a:p>
            <a:endParaRPr lang="en-AU" dirty="0"/>
          </a:p>
          <a:p>
            <a:r>
              <a:rPr lang="en-AU" i="1" dirty="0"/>
              <a:t>(FYI. GM to disclose to Mayor)</a:t>
            </a:r>
          </a:p>
        </p:txBody>
      </p:sp>
      <p:sp>
        <p:nvSpPr>
          <p:cNvPr id="4" name="Slide Number Placeholder 3"/>
          <p:cNvSpPr>
            <a:spLocks noGrp="1"/>
          </p:cNvSpPr>
          <p:nvPr>
            <p:ph type="sldNum" sz="quarter" idx="10"/>
          </p:nvPr>
        </p:nvSpPr>
        <p:spPr/>
        <p:txBody>
          <a:bodyPr/>
          <a:lstStyle/>
          <a:p>
            <a:fld id="{7EFF11FC-721C-4831-A626-4E468A4215F7}" type="slidenum">
              <a:rPr lang="en-AU" smtClean="0"/>
              <a:t>17</a:t>
            </a:fld>
            <a:endParaRPr lang="en-AU" dirty="0"/>
          </a:p>
        </p:txBody>
      </p:sp>
    </p:spTree>
    <p:extLst>
      <p:ext uri="{BB962C8B-B14F-4D97-AF65-F5344CB8AC3E}">
        <p14:creationId xmlns:p14="http://schemas.microsoft.com/office/powerpoint/2010/main" val="3025177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A non-pecuniary conflict of interest will not be significant where it arises from a relationship or an affiliation with someone affected by the matter you are dealing with that is not particularly close or strong (</a:t>
            </a:r>
            <a:r>
              <a:rPr lang="en-AU" sz="1200" dirty="0" err="1"/>
              <a:t>eg</a:t>
            </a:r>
            <a:r>
              <a:rPr lang="en-AU" sz="1200" kern="1200" dirty="0">
                <a:solidFill>
                  <a:schemeClr val="tx1"/>
                </a:solidFill>
                <a:effectLst/>
                <a:latin typeface="+mn-lt"/>
                <a:ea typeface="+mn-ea"/>
                <a:cs typeface="+mn-cs"/>
              </a:rPr>
              <a:t> you are </a:t>
            </a:r>
            <a:r>
              <a:rPr lang="en-AU" sz="1200" kern="1200" baseline="0" dirty="0">
                <a:solidFill>
                  <a:schemeClr val="tx1"/>
                </a:solidFill>
                <a:effectLst/>
                <a:latin typeface="+mn-lt"/>
                <a:ea typeface="+mn-ea"/>
                <a:cs typeface="+mn-cs"/>
              </a:rPr>
              <a:t>a social member of a club who utilise it’s facilities, but have no other involvement in </a:t>
            </a:r>
            <a:r>
              <a:rPr lang="en-AU" dirty="0"/>
              <a:t>the management or administration of the</a:t>
            </a:r>
            <a:r>
              <a:rPr lang="en-AU" baseline="0" dirty="0"/>
              <a:t> club).</a:t>
            </a:r>
          </a:p>
          <a:p>
            <a:endParaRPr lang="en-AU" sz="1200" kern="1200" baseline="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believe that you have a non-pecuniary conflict of interest in a matter you are dealing with that is not significant and that does not require further action, you must still disclose your interest in writing to your manager as soon as possible and explain why you believe it is not significant. Your manager will help you decide how to manage your interest.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you are a member of a committee, you must also disclose your interest at each committee meeting the matter arises and explain why you believe it is not significant and no further action is necessary to manage it.</a:t>
            </a:r>
          </a:p>
          <a:p>
            <a:endParaRPr lang="en-AU" sz="1200" kern="1200" dirty="0">
              <a:solidFill>
                <a:schemeClr val="tx1"/>
              </a:solidFill>
              <a:effectLst/>
              <a:latin typeface="+mn-lt"/>
              <a:ea typeface="+mn-ea"/>
              <a:cs typeface="+mn-cs"/>
            </a:endParaRPr>
          </a:p>
          <a:p>
            <a:r>
              <a:rPr lang="en-AU" sz="1200" i="1" kern="1200" dirty="0">
                <a:solidFill>
                  <a:schemeClr val="tx1"/>
                </a:solidFill>
                <a:effectLst/>
                <a:latin typeface="+mn-lt"/>
                <a:ea typeface="+mn-ea"/>
                <a:cs typeface="+mn-cs"/>
              </a:rPr>
              <a:t>(FYI</a:t>
            </a:r>
            <a:r>
              <a:rPr lang="en-AU" sz="1200" i="1" kern="1200" baseline="0" dirty="0">
                <a:solidFill>
                  <a:schemeClr val="tx1"/>
                </a:solidFill>
                <a:effectLst/>
                <a:latin typeface="+mn-lt"/>
                <a:ea typeface="+mn-ea"/>
                <a:cs typeface="+mn-cs"/>
              </a:rPr>
              <a:t> </a:t>
            </a:r>
            <a:r>
              <a:rPr lang="en-AU" sz="1200" i="1" kern="1200" dirty="0">
                <a:solidFill>
                  <a:schemeClr val="tx1"/>
                </a:solidFill>
                <a:effectLst/>
                <a:latin typeface="+mn-lt"/>
                <a:ea typeface="+mn-ea"/>
                <a:cs typeface="+mn-cs"/>
              </a:rPr>
              <a:t>GM to disclose their interest to the mayor.) </a:t>
            </a:r>
          </a:p>
          <a:p>
            <a:endParaRPr lang="en-AU" sz="1200" i="1" kern="1200" dirty="0">
              <a:solidFill>
                <a:schemeClr val="tx1"/>
              </a:solidFill>
              <a:effectLst/>
              <a:latin typeface="+mn-lt"/>
              <a:ea typeface="+mn-ea"/>
              <a:cs typeface="+mn-cs"/>
            </a:endParaRPr>
          </a:p>
          <a:p>
            <a:r>
              <a:rPr lang="en-AU" sz="1200" i="1" kern="1200" dirty="0">
                <a:solidFill>
                  <a:schemeClr val="tx1"/>
                </a:solidFill>
                <a:effectLst/>
                <a:latin typeface="+mn-lt"/>
                <a:ea typeface="+mn-ea"/>
                <a:cs typeface="+mn-cs"/>
              </a:rPr>
              <a:t>(NB.</a:t>
            </a:r>
            <a:r>
              <a:rPr lang="en-AU" sz="1200" i="1" kern="1200" baseline="0" dirty="0">
                <a:solidFill>
                  <a:schemeClr val="tx1"/>
                </a:solidFill>
                <a:effectLst/>
                <a:latin typeface="+mn-lt"/>
                <a:ea typeface="+mn-ea"/>
                <a:cs typeface="+mn-cs"/>
              </a:rPr>
              <a:t> See clause 5.9 of Model Code for further information of how ‘close’ and ‘strong’ are determined)</a:t>
            </a:r>
            <a:endParaRPr lang="en-AU" sz="1200" i="1"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18</a:t>
            </a:fld>
            <a:endParaRPr lang="en-AU" dirty="0"/>
          </a:p>
        </p:txBody>
      </p:sp>
    </p:spTree>
    <p:extLst>
      <p:ext uri="{BB962C8B-B14F-4D97-AF65-F5344CB8AC3E}">
        <p14:creationId xmlns:p14="http://schemas.microsoft.com/office/powerpoint/2010/main" val="1840633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Remember, no one knows your personal circumstances better than you and for that reason, the onus is on you to identify and disclose any potential conflict of interest you may have in a matter you are dealing with and to manage it appropriately.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If you are not sure whether you have a conflict of interest in a matter you are dealing with or what type of conflict of interest it is, always err on the side of caution. Disclose the interest in writing to your manager and discuss with them whether you should continue to deal with the matter.</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19</a:t>
            </a:fld>
            <a:endParaRPr lang="en-AU" dirty="0"/>
          </a:p>
        </p:txBody>
      </p:sp>
    </p:spTree>
    <p:extLst>
      <p:ext uri="{BB962C8B-B14F-4D97-AF65-F5344CB8AC3E}">
        <p14:creationId xmlns:p14="http://schemas.microsoft.com/office/powerpoint/2010/main" val="418029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dirty="0"/>
              <a:t>In this presentation we’re going to look at the key elements of the </a:t>
            </a:r>
            <a:r>
              <a:rPr lang="en-AU" i="1" dirty="0"/>
              <a:t>Model Code of Conduct for Local Councils in NSW</a:t>
            </a:r>
            <a:r>
              <a:rPr lang="en-AU" dirty="0"/>
              <a:t> that apply to council staff. </a:t>
            </a:r>
          </a:p>
          <a:p>
            <a:endParaRPr lang="en-AU" dirty="0"/>
          </a:p>
          <a:p>
            <a:r>
              <a:rPr lang="en-AU" dirty="0"/>
              <a:t>We will</a:t>
            </a:r>
            <a:r>
              <a:rPr lang="en-AU" baseline="0" dirty="0"/>
              <a:t> cover the following topics</a:t>
            </a:r>
            <a:endParaRPr lang="en-AU" dirty="0"/>
          </a:p>
          <a:p>
            <a:pPr marL="171450" indent="-171450">
              <a:buFont typeface="Arial" panose="020B0604020202020204" pitchFamily="34" charset="0"/>
              <a:buChar char="•"/>
            </a:pPr>
            <a:r>
              <a:rPr lang="en-AU" dirty="0"/>
              <a:t>Your general conduct obligations</a:t>
            </a:r>
          </a:p>
          <a:p>
            <a:pPr marL="171450" indent="-171450">
              <a:buFont typeface="Arial" panose="020B0604020202020204" pitchFamily="34" charset="0"/>
              <a:buChar char="•"/>
            </a:pPr>
            <a:r>
              <a:rPr lang="en-AU" dirty="0"/>
              <a:t>When</a:t>
            </a:r>
            <a:r>
              <a:rPr lang="en-AU" baseline="0" dirty="0"/>
              <a:t> and how to submit your r</a:t>
            </a:r>
            <a:r>
              <a:rPr lang="en-AU" dirty="0"/>
              <a:t>eturns of interests</a:t>
            </a:r>
          </a:p>
          <a:p>
            <a:pPr marL="171450" indent="-171450">
              <a:buFont typeface="Arial" panose="020B0604020202020204" pitchFamily="34" charset="0"/>
              <a:buChar char="•"/>
            </a:pPr>
            <a:r>
              <a:rPr lang="en-AU" dirty="0"/>
              <a:t>How to identify, disclose and appropriately manage conflicts of interest</a:t>
            </a:r>
          </a:p>
          <a:p>
            <a:pPr marL="171450" indent="-171450">
              <a:buFont typeface="Arial" panose="020B0604020202020204" pitchFamily="34" charset="0"/>
              <a:buChar char="•"/>
            </a:pPr>
            <a:r>
              <a:rPr lang="en-AU" dirty="0"/>
              <a:t>Your obligations</a:t>
            </a:r>
            <a:r>
              <a:rPr lang="en-AU" baseline="0" dirty="0"/>
              <a:t> in relation to the acceptance of g</a:t>
            </a:r>
            <a:r>
              <a:rPr lang="en-AU" dirty="0"/>
              <a:t>ifts</a:t>
            </a:r>
            <a:r>
              <a:rPr lang="en-AU" baseline="0" dirty="0"/>
              <a:t> and benefits</a:t>
            </a:r>
          </a:p>
          <a:p>
            <a:pPr marL="171450" indent="-171450">
              <a:buFont typeface="Arial" panose="020B0604020202020204" pitchFamily="34" charset="0"/>
              <a:buChar char="•"/>
            </a:pPr>
            <a:r>
              <a:rPr lang="en-AU" baseline="0" dirty="0"/>
              <a:t>How you should be interacting with councillors</a:t>
            </a:r>
          </a:p>
          <a:p>
            <a:pPr marL="171450" indent="-171450">
              <a:buFont typeface="Arial" panose="020B0604020202020204" pitchFamily="34" charset="0"/>
              <a:buChar char="•"/>
            </a:pPr>
            <a:r>
              <a:rPr lang="en-AU" baseline="0" dirty="0"/>
              <a:t>Your obligations when using council information and resources, and </a:t>
            </a:r>
          </a:p>
          <a:p>
            <a:pPr marL="171450" indent="-171450">
              <a:buFont typeface="Arial" panose="020B0604020202020204" pitchFamily="34" charset="0"/>
              <a:buChar char="•"/>
            </a:pPr>
            <a:r>
              <a:rPr lang="en-AU" baseline="0" dirty="0"/>
              <a:t>How complaints about breaches are made and managed</a:t>
            </a: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5A6B745-09D7-43A8-9022-99F6AB8B90E3}"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0003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dirty="0"/>
              <a:t>You must not undertake any paid work outside of your employment with the council that relates to council business or that may conflict with your council duties without notifying and obtaining the approval of the general manager. </a:t>
            </a:r>
          </a:p>
          <a:p>
            <a:endParaRPr lang="en-AU" sz="1200" dirty="0"/>
          </a:p>
          <a:p>
            <a:r>
              <a:rPr lang="en-AU" sz="1200" i="1" dirty="0"/>
              <a:t>(FYI.</a:t>
            </a:r>
            <a:r>
              <a:rPr lang="en-AU" sz="1200" i="1" baseline="0" dirty="0"/>
              <a:t> </a:t>
            </a:r>
            <a:r>
              <a:rPr lang="en-AU" sz="1200" i="1" dirty="0"/>
              <a:t>The GM</a:t>
            </a:r>
            <a:r>
              <a:rPr lang="en-AU" sz="1200" i="1" baseline="0" dirty="0"/>
              <a:t> </a:t>
            </a:r>
            <a:r>
              <a:rPr lang="en-AU" sz="1200" i="1" dirty="0"/>
              <a:t>must have the council’s approval.)</a:t>
            </a:r>
          </a:p>
        </p:txBody>
      </p:sp>
      <p:sp>
        <p:nvSpPr>
          <p:cNvPr id="4" name="Slide Number Placeholder 3"/>
          <p:cNvSpPr>
            <a:spLocks noGrp="1"/>
          </p:cNvSpPr>
          <p:nvPr>
            <p:ph type="sldNum" sz="quarter" idx="10"/>
          </p:nvPr>
        </p:nvSpPr>
        <p:spPr/>
        <p:txBody>
          <a:bodyPr/>
          <a:lstStyle/>
          <a:p>
            <a:fld id="{7EFF11FC-721C-4831-A626-4E468A4215F7}" type="slidenum">
              <a:rPr lang="en-AU" smtClean="0"/>
              <a:t>20</a:t>
            </a:fld>
            <a:endParaRPr lang="en-AU" dirty="0"/>
          </a:p>
        </p:txBody>
      </p:sp>
    </p:spTree>
    <p:extLst>
      <p:ext uri="{BB962C8B-B14F-4D97-AF65-F5344CB8AC3E}">
        <p14:creationId xmlns:p14="http://schemas.microsoft.com/office/powerpoint/2010/main" val="101441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As a member of the community, it is inevitable that you will need to deal with the council in your private capacity. Where this occurs, you should deal with the council in the same way as any other member of the public.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You should not expect or seek any preferential treatment because you are an employee of the council.</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You must not use your position to obtain a private benefit for yourself or for someone else or to influence others in the performance of their functions to obtain a private benefit for yourself or for someone else.</a:t>
            </a:r>
          </a:p>
          <a:p>
            <a:endParaRPr lang="en-AU" dirty="0"/>
          </a:p>
          <a:p>
            <a:endParaRPr lang="en-AU" dirty="0"/>
          </a:p>
          <a:p>
            <a:r>
              <a:rPr lang="en-AU" dirty="0"/>
              <a:t>END OF SECTION</a:t>
            </a:r>
          </a:p>
        </p:txBody>
      </p:sp>
      <p:sp>
        <p:nvSpPr>
          <p:cNvPr id="4" name="Slide Number Placeholder 3"/>
          <p:cNvSpPr>
            <a:spLocks noGrp="1"/>
          </p:cNvSpPr>
          <p:nvPr>
            <p:ph type="sldNum" sz="quarter" idx="10"/>
          </p:nvPr>
        </p:nvSpPr>
        <p:spPr/>
        <p:txBody>
          <a:bodyPr/>
          <a:lstStyle/>
          <a:p>
            <a:fld id="{7EFF11FC-721C-4831-A626-4E468A4215F7}" type="slidenum">
              <a:rPr lang="en-AU" smtClean="0"/>
              <a:t>21</a:t>
            </a:fld>
            <a:endParaRPr lang="en-AU" dirty="0"/>
          </a:p>
        </p:txBody>
      </p:sp>
    </p:spTree>
    <p:extLst>
      <p:ext uri="{BB962C8B-B14F-4D97-AF65-F5344CB8AC3E}">
        <p14:creationId xmlns:p14="http://schemas.microsoft.com/office/powerpoint/2010/main" val="19708186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22</a:t>
            </a:fld>
            <a:endParaRPr lang="en-AU" dirty="0"/>
          </a:p>
        </p:txBody>
      </p:sp>
    </p:spTree>
    <p:extLst>
      <p:ext uri="{BB962C8B-B14F-4D97-AF65-F5344CB8AC3E}">
        <p14:creationId xmlns:p14="http://schemas.microsoft.com/office/powerpoint/2010/main" val="2812514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In the course of performing your duties you</a:t>
            </a:r>
            <a:r>
              <a:rPr lang="en-AU" sz="1200" kern="1200" baseline="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may be offered a gift or a personal benefit.  A gift or benefit</a:t>
            </a:r>
            <a:r>
              <a:rPr lang="en-AU" sz="1200" kern="1200" baseline="0" dirty="0">
                <a:solidFill>
                  <a:schemeClr val="tx1"/>
                </a:solidFill>
                <a:effectLst/>
                <a:latin typeface="+mn-lt"/>
                <a:ea typeface="+mn-ea"/>
                <a:cs typeface="+mn-cs"/>
              </a:rPr>
              <a:t> is </a:t>
            </a:r>
            <a:r>
              <a:rPr lang="en-AU" sz="1200" dirty="0"/>
              <a:t>something offered to or received by you, or someone closely associated with you, for personal use or enjoyment.</a:t>
            </a:r>
          </a:p>
          <a:p>
            <a:endParaRPr lang="en-AU"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There are strict rules that govern what gifts or benefits you may accept and those that you must refuse. These rules are informed by the following principles:</a:t>
            </a:r>
          </a:p>
          <a:p>
            <a:pPr marL="457200" lvl="0" indent="-457200">
              <a:buFont typeface="Arial" panose="020B0604020202020204" pitchFamily="34" charset="0"/>
              <a:buChar char="•"/>
            </a:pPr>
            <a:r>
              <a:rPr lang="en-AU" sz="1200" dirty="0"/>
              <a:t>You must not benefit personally from performing your duties on behalf of the council other than through the remuneration and any other benefits you receive as an employee of the council</a:t>
            </a:r>
          </a:p>
          <a:p>
            <a:pPr marL="457200" lvl="0" indent="-457200">
              <a:buFont typeface="Arial" panose="020B0604020202020204" pitchFamily="34" charset="0"/>
              <a:buChar char="•"/>
            </a:pPr>
            <a:r>
              <a:rPr lang="en-AU" sz="1200" dirty="0"/>
              <a:t>You must not be influenced or be seen to be influenced in performing</a:t>
            </a:r>
            <a:r>
              <a:rPr lang="en-AU" sz="1200" baseline="0" dirty="0"/>
              <a:t> your duties </a:t>
            </a:r>
            <a:r>
              <a:rPr lang="en-AU" sz="1200" dirty="0"/>
              <a:t>as a result of the receipt of a gift or personal benefit.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endParaRPr lang="en-AU"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FF11FC-721C-4831-A626-4E468A4215F7}" type="slidenum">
              <a:rPr lang="en-AU" smtClean="0"/>
              <a:t>23</a:t>
            </a:fld>
            <a:endParaRPr lang="en-AU" dirty="0"/>
          </a:p>
        </p:txBody>
      </p:sp>
    </p:spTree>
    <p:extLst>
      <p:ext uri="{BB962C8B-B14F-4D97-AF65-F5344CB8AC3E}">
        <p14:creationId xmlns:p14="http://schemas.microsoft.com/office/powerpoint/2010/main" val="2435777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Gifts and benefits do not include: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items with a value of $10 or less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 gift or benefit provided to the council as part of a cultural exchange or sister city relationship (provided it is not used for your personal use and enjoyment)</a:t>
            </a:r>
          </a:p>
          <a:p>
            <a:pPr marL="171450" lvl="0" indent="-171450">
              <a:buFont typeface="Arial" panose="020B0604020202020204" pitchFamily="34" charset="0"/>
              <a:buChar char="•"/>
            </a:pPr>
            <a:r>
              <a:rPr lang="en-AU" dirty="0">
                <a:effectLst/>
              </a:rPr>
              <a:t>a benefit provided to you by the council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attendance at a work-related event or function for the purpose of undertaking your council duties,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meals, beverages or refreshments provided to you while you are carrying out your council duties.</a:t>
            </a:r>
            <a:endParaRPr lang="en-AU" dirty="0">
              <a:effectLst/>
            </a:endParaRPr>
          </a:p>
        </p:txBody>
      </p:sp>
      <p:sp>
        <p:nvSpPr>
          <p:cNvPr id="4" name="Slide Number Placeholder 3"/>
          <p:cNvSpPr>
            <a:spLocks noGrp="1"/>
          </p:cNvSpPr>
          <p:nvPr>
            <p:ph type="sldNum" sz="quarter" idx="10"/>
          </p:nvPr>
        </p:nvSpPr>
        <p:spPr/>
        <p:txBody>
          <a:bodyPr/>
          <a:lstStyle/>
          <a:p>
            <a:fld id="{7EFF11FC-721C-4831-A626-4E468A4215F7}" type="slidenum">
              <a:rPr lang="en-AU" smtClean="0"/>
              <a:t>24</a:t>
            </a:fld>
            <a:endParaRPr lang="en-AU" dirty="0"/>
          </a:p>
        </p:txBody>
      </p:sp>
    </p:spTree>
    <p:extLst>
      <p:ext uri="{BB962C8B-B14F-4D97-AF65-F5344CB8AC3E}">
        <p14:creationId xmlns:p14="http://schemas.microsoft.com/office/powerpoint/2010/main" val="1930420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dirty="0"/>
              <a:t>You </a:t>
            </a:r>
            <a:r>
              <a:rPr lang="en-AU" b="1" dirty="0"/>
              <a:t>must not</a:t>
            </a:r>
            <a:r>
              <a:rPr lang="en-AU" dirty="0"/>
              <a:t>:</a:t>
            </a:r>
          </a:p>
          <a:p>
            <a:pPr marL="457200" lvl="0" indent="-457200">
              <a:buFont typeface="Arial" panose="020B0604020202020204" pitchFamily="34" charset="0"/>
              <a:buChar char="•"/>
            </a:pPr>
            <a:r>
              <a:rPr lang="en-AU" dirty="0"/>
              <a:t>seek or accept bribes</a:t>
            </a:r>
          </a:p>
          <a:p>
            <a:pPr marL="457200" lvl="0" indent="-457200">
              <a:buFont typeface="Arial" panose="020B0604020202020204" pitchFamily="34" charset="0"/>
              <a:buChar char="•"/>
            </a:pPr>
            <a:r>
              <a:rPr lang="en-AU" dirty="0"/>
              <a:t>seek gifts or benefits of any kind</a:t>
            </a:r>
          </a:p>
          <a:p>
            <a:pPr marL="457200" lvl="0" indent="-457200">
              <a:buFont typeface="Arial" panose="020B0604020202020204" pitchFamily="34" charset="0"/>
              <a:buChar char="•"/>
            </a:pPr>
            <a:r>
              <a:rPr lang="en-AU" dirty="0"/>
              <a:t>accept any gift or benefit that may create a sense of obligation, or that may be perceived as intended or likely to influence you in undertaking your duties</a:t>
            </a:r>
          </a:p>
          <a:p>
            <a:pPr marL="457200" lvl="0" indent="-457200">
              <a:buFont typeface="Arial" panose="020B0604020202020204" pitchFamily="34" charset="0"/>
              <a:buChar char="•"/>
            </a:pPr>
            <a:r>
              <a:rPr lang="en-AU" dirty="0"/>
              <a:t>accept any gift or benefit that is worth more </a:t>
            </a:r>
            <a:r>
              <a:rPr lang="en-AU"/>
              <a:t>than $100</a:t>
            </a:r>
            <a:endParaRPr lang="en-AU" dirty="0"/>
          </a:p>
          <a:p>
            <a:pPr marL="457200" lvl="0" indent="-457200">
              <a:buFont typeface="Arial" panose="020B0604020202020204" pitchFamily="34" charset="0"/>
              <a:buChar char="•"/>
            </a:pPr>
            <a:r>
              <a:rPr lang="en-AU" dirty="0"/>
              <a:t>accept tickets to major sporting or cultural events with a ticket value of </a:t>
            </a:r>
            <a:r>
              <a:rPr lang="en-AU"/>
              <a:t>over $100 </a:t>
            </a:r>
            <a:r>
              <a:rPr lang="en-AU" dirty="0"/>
              <a:t>or corporate hospitality at such events</a:t>
            </a:r>
          </a:p>
          <a:p>
            <a:pPr marL="457200" lvl="0" indent="-457200" algn="l" defTabSz="914400" rtl="0" eaLnBrk="1" latinLnBrk="0" hangingPunct="1">
              <a:buFont typeface="Arial" panose="020B0604020202020204" pitchFamily="34" charset="0"/>
              <a:buChar char="•"/>
            </a:pPr>
            <a:r>
              <a:rPr lang="en-AU" sz="1200" kern="1200" dirty="0">
                <a:solidFill>
                  <a:schemeClr val="tx1"/>
                </a:solidFill>
                <a:latin typeface="+mn-lt"/>
                <a:ea typeface="+mn-ea"/>
                <a:cs typeface="+mn-cs"/>
              </a:rPr>
              <a:t>accept cash or cash-like gifts (such as gift vouchers, credit cards, debit cards with credit on them, phone or internet credit, lottery tickets </a:t>
            </a:r>
            <a:r>
              <a:rPr lang="en-AU" sz="1200" kern="1200" dirty="0" err="1">
                <a:solidFill>
                  <a:schemeClr val="tx1"/>
                </a:solidFill>
                <a:latin typeface="+mn-lt"/>
                <a:ea typeface="+mn-ea"/>
                <a:cs typeface="+mn-cs"/>
              </a:rPr>
              <a:t>etc</a:t>
            </a:r>
            <a:r>
              <a:rPr lang="en-AU" sz="1200" kern="1200" dirty="0">
                <a:solidFill>
                  <a:schemeClr val="tx1"/>
                </a:solidFill>
                <a:latin typeface="+mn-lt"/>
                <a:ea typeface="+mn-ea"/>
                <a:cs typeface="+mn-cs"/>
              </a:rPr>
              <a:t>) of any amount </a:t>
            </a:r>
          </a:p>
          <a:p>
            <a:pPr marL="457200" lvl="0" indent="-457200">
              <a:buFont typeface="Arial" panose="020B0604020202020204" pitchFamily="34" charset="0"/>
              <a:buChar char="•"/>
            </a:pPr>
            <a:r>
              <a:rPr lang="en-AU" dirty="0"/>
              <a:t>participate in competitions for prizes where eligibility is based on the council being a customer of the competition organiser</a:t>
            </a:r>
          </a:p>
          <a:p>
            <a:pPr marL="457200" lvl="0" indent="-457200">
              <a:buFont typeface="Arial" panose="020B0604020202020204" pitchFamily="34" charset="0"/>
              <a:buChar char="•"/>
            </a:pPr>
            <a:r>
              <a:rPr lang="en-AU" dirty="0"/>
              <a:t>personally benefit from reward points programs when purchasing on behalf of council.</a:t>
            </a:r>
          </a:p>
          <a:p>
            <a:pPr marL="0" lvl="0" indent="0">
              <a:buFont typeface="Arial" panose="020B0604020202020204" pitchFamily="34" charset="0"/>
              <a:buNone/>
            </a:pPr>
            <a:endParaRPr lang="en-AU" dirty="0"/>
          </a:p>
          <a:p>
            <a:pPr marL="457200" lvl="0" indent="-457200">
              <a:buFont typeface="Arial" panose="020B0604020202020204" pitchFamily="34" charset="0"/>
              <a:buChar char="•"/>
            </a:pPr>
            <a:endParaRPr lang="en-AU" dirty="0"/>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25</a:t>
            </a:fld>
            <a:endParaRPr lang="en-AU" dirty="0"/>
          </a:p>
        </p:txBody>
      </p:sp>
    </p:spTree>
    <p:extLst>
      <p:ext uri="{BB962C8B-B14F-4D97-AF65-F5344CB8AC3E}">
        <p14:creationId xmlns:p14="http://schemas.microsoft.com/office/powerpoint/2010/main" val="37536230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If you are offered a gift or benefit that is worth more </a:t>
            </a:r>
            <a:r>
              <a:rPr lang="en-AU"/>
              <a:t>than $100 </a:t>
            </a:r>
            <a:r>
              <a:rPr lang="en-AU" dirty="0"/>
              <a:t>that cannot be reasonably refused, you must surrender it to the council.</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26</a:t>
            </a:fld>
            <a:endParaRPr lang="en-AU" dirty="0"/>
          </a:p>
        </p:txBody>
      </p:sp>
    </p:spTree>
    <p:extLst>
      <p:ext uri="{BB962C8B-B14F-4D97-AF65-F5344CB8AC3E}">
        <p14:creationId xmlns:p14="http://schemas.microsoft.com/office/powerpoint/2010/main" val="42321207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may accept gifts with a value of under $100.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However, if you receive further gifts from the same person or another person associated with them in the next 12 months with a value which, when combined with the value of the first gift exceeds $100, you must refuse to accept the additional gifts.</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 If you accept a gift of </a:t>
            </a:r>
            <a:r>
              <a:rPr lang="en-AU" sz="1200" kern="1200">
                <a:solidFill>
                  <a:schemeClr val="tx1"/>
                </a:solidFill>
                <a:effectLst/>
                <a:latin typeface="+mn-lt"/>
                <a:ea typeface="+mn-ea"/>
                <a:cs typeface="+mn-cs"/>
              </a:rPr>
              <a:t>any value above $10, </a:t>
            </a:r>
            <a:r>
              <a:rPr lang="en-AU" sz="1200" kern="1200" dirty="0">
                <a:solidFill>
                  <a:schemeClr val="tx1"/>
                </a:solidFill>
                <a:effectLst/>
                <a:latin typeface="+mn-lt"/>
                <a:ea typeface="+mn-ea"/>
                <a:cs typeface="+mn-cs"/>
              </a:rPr>
              <a:t>you must disclose this promptly to your manager or the general manager in writing.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will need to provide the following details</a:t>
            </a:r>
            <a:r>
              <a:rPr lang="en-AU" sz="1200" kern="1200" baseline="0" dirty="0">
                <a:solidFill>
                  <a:schemeClr val="tx1"/>
                </a:solidFill>
                <a:effectLst/>
                <a:latin typeface="+mn-lt"/>
                <a:ea typeface="+mn-ea"/>
                <a:cs typeface="+mn-cs"/>
              </a:rPr>
              <a:t> which will be </a:t>
            </a:r>
            <a:r>
              <a:rPr lang="en-AU" sz="1200" kern="1200" dirty="0">
                <a:solidFill>
                  <a:schemeClr val="tx1"/>
                </a:solidFill>
                <a:effectLst/>
                <a:latin typeface="+mn-lt"/>
                <a:ea typeface="+mn-ea"/>
                <a:cs typeface="+mn-cs"/>
              </a:rPr>
              <a:t>recorded in the council’s gift register:</a:t>
            </a:r>
          </a:p>
          <a:p>
            <a:pPr marL="171450" lvl="0" indent="-171450">
              <a:buFont typeface="Arial" panose="020B0604020202020204" pitchFamily="34" charset="0"/>
              <a:buChar char="•"/>
            </a:pPr>
            <a:r>
              <a:rPr lang="en-AU" dirty="0">
                <a:effectLst/>
              </a:rPr>
              <a:t>the nature of the gift or benefit</a:t>
            </a:r>
          </a:p>
          <a:p>
            <a:pPr marL="171450" lvl="0" indent="-171450">
              <a:buFont typeface="Arial" panose="020B0604020202020204" pitchFamily="34" charset="0"/>
              <a:buChar char="•"/>
            </a:pPr>
            <a:r>
              <a:rPr lang="en-AU" dirty="0">
                <a:effectLst/>
              </a:rPr>
              <a:t>the estimated monetary value of the gift or benefit</a:t>
            </a:r>
          </a:p>
          <a:p>
            <a:pPr marL="171450" lvl="0" indent="-171450">
              <a:buFont typeface="Arial" panose="020B0604020202020204" pitchFamily="34" charset="0"/>
              <a:buChar char="•"/>
            </a:pPr>
            <a:r>
              <a:rPr lang="en-AU" dirty="0">
                <a:effectLst/>
              </a:rPr>
              <a:t>the name of the person who provided the gift or benefit, and</a:t>
            </a:r>
          </a:p>
          <a:p>
            <a:pPr marL="171450" lvl="0" indent="-171450">
              <a:buFont typeface="Arial" panose="020B0604020202020204" pitchFamily="34" charset="0"/>
              <a:buChar char="•"/>
            </a:pPr>
            <a:r>
              <a:rPr lang="en-AU" dirty="0">
                <a:effectLst/>
              </a:rPr>
              <a:t>the date on which the gift or benefit was received.</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END OF SECTION</a:t>
            </a:r>
            <a:endParaRPr lang="en-AU" dirty="0">
              <a:effectLst/>
            </a:endParaRPr>
          </a:p>
        </p:txBody>
      </p:sp>
      <p:sp>
        <p:nvSpPr>
          <p:cNvPr id="4" name="Slide Number Placeholder 3"/>
          <p:cNvSpPr>
            <a:spLocks noGrp="1"/>
          </p:cNvSpPr>
          <p:nvPr>
            <p:ph type="sldNum" sz="quarter" idx="10"/>
          </p:nvPr>
        </p:nvSpPr>
        <p:spPr/>
        <p:txBody>
          <a:bodyPr/>
          <a:lstStyle/>
          <a:p>
            <a:fld id="{7EFF11FC-721C-4831-A626-4E468A4215F7}" type="slidenum">
              <a:rPr lang="en-AU" smtClean="0"/>
              <a:t>27</a:t>
            </a:fld>
            <a:endParaRPr lang="en-AU" dirty="0"/>
          </a:p>
        </p:txBody>
      </p:sp>
    </p:spTree>
    <p:extLst>
      <p:ext uri="{BB962C8B-B14F-4D97-AF65-F5344CB8AC3E}">
        <p14:creationId xmlns:p14="http://schemas.microsoft.com/office/powerpoint/2010/main" val="19937918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28</a:t>
            </a:fld>
            <a:endParaRPr lang="en-AU" dirty="0"/>
          </a:p>
        </p:txBody>
      </p:sp>
    </p:spTree>
    <p:extLst>
      <p:ext uri="{BB962C8B-B14F-4D97-AF65-F5344CB8AC3E}">
        <p14:creationId xmlns:p14="http://schemas.microsoft.com/office/powerpoint/2010/main" val="30494527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5975" y="588963"/>
            <a:ext cx="5297488" cy="2981325"/>
          </a:xfrm>
        </p:spPr>
      </p:sp>
      <p:sp>
        <p:nvSpPr>
          <p:cNvPr id="3" name="Notes Placeholder 2"/>
          <p:cNvSpPr>
            <a:spLocks noGrp="1"/>
          </p:cNvSpPr>
          <p:nvPr>
            <p:ph type="body" idx="1"/>
          </p:nvPr>
        </p:nvSpPr>
        <p:spPr>
          <a:xfrm>
            <a:off x="666909" y="3718560"/>
            <a:ext cx="5335270" cy="5710024"/>
          </a:xfrm>
        </p:spPr>
        <p:txBody>
          <a:bodyPr/>
          <a:lstStyle/>
          <a:p>
            <a:r>
              <a:rPr lang="en-AU" sz="1150" kern="1200" dirty="0">
                <a:solidFill>
                  <a:schemeClr val="tx1"/>
                </a:solidFill>
                <a:effectLst/>
              </a:rPr>
              <a:t>The general manager is responsible for the management of council staff. For this reason, the mayor and councillors cannot direct staff in the performance of their duties. </a:t>
            </a:r>
          </a:p>
          <a:p>
            <a:endParaRPr lang="en-AU" sz="1150" kern="1200" dirty="0">
              <a:solidFill>
                <a:schemeClr val="tx1"/>
              </a:solidFill>
              <a:effectLst/>
            </a:endParaRPr>
          </a:p>
          <a:p>
            <a:r>
              <a:rPr lang="en-AU" sz="1150" kern="1200" dirty="0">
                <a:solidFill>
                  <a:schemeClr val="tx1"/>
                </a:solidFill>
                <a:effectLst/>
              </a:rPr>
              <a:t>There should be little need for you to have direct contact with the mayor or another councillor. Most contact with the governing body is likely to occur through the general manager. </a:t>
            </a:r>
          </a:p>
          <a:p>
            <a:endParaRPr lang="en-AU" sz="1150" kern="1200" dirty="0">
              <a:solidFill>
                <a:schemeClr val="tx1"/>
              </a:solidFill>
              <a:effectLst/>
            </a:endParaRPr>
          </a:p>
          <a:p>
            <a:r>
              <a:rPr lang="en-AU" sz="1150" kern="1200" dirty="0">
                <a:solidFill>
                  <a:schemeClr val="tx1"/>
                </a:solidFill>
                <a:effectLst/>
              </a:rPr>
              <a:t>If the mayor or a councillor needs to contact you about council-related business, or you need to contact them, any interaction must be with the general manager’s approval or comply with the council’s councillor/staff interaction policy.</a:t>
            </a:r>
          </a:p>
          <a:p>
            <a:endParaRPr lang="en-AU" sz="1150" kern="1200" dirty="0">
              <a:solidFill>
                <a:schemeClr val="tx1"/>
              </a:solidFill>
              <a:effectLst/>
            </a:endParaRPr>
          </a:p>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29</a:t>
            </a:fld>
            <a:endParaRPr lang="en-AU" dirty="0"/>
          </a:p>
        </p:txBody>
      </p:sp>
    </p:spTree>
    <p:extLst>
      <p:ext uri="{BB962C8B-B14F-4D97-AF65-F5344CB8AC3E}">
        <p14:creationId xmlns:p14="http://schemas.microsoft.com/office/powerpoint/2010/main" val="884437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All councils, (including county councils and joint organisations), are required to adopt a code of conduct, based on the Model Code of Conduct for Local Councils in NSW ,</a:t>
            </a:r>
            <a:r>
              <a:rPr lang="en-AU" baseline="0" dirty="0"/>
              <a:t> which </a:t>
            </a:r>
            <a:r>
              <a:rPr lang="en-AU" sz="1200" kern="1200" dirty="0">
                <a:solidFill>
                  <a:schemeClr val="tx1"/>
                </a:solidFill>
                <a:effectLst/>
                <a:latin typeface="+mn-lt"/>
                <a:ea typeface="+mn-ea"/>
                <a:cs typeface="+mn-cs"/>
              </a:rPr>
              <a:t>is prescribed under the </a:t>
            </a:r>
            <a:r>
              <a:rPr lang="en-AU" sz="1200" i="1" kern="1200" dirty="0">
                <a:solidFill>
                  <a:schemeClr val="tx1"/>
                </a:solidFill>
                <a:effectLst/>
                <a:latin typeface="+mn-lt"/>
                <a:ea typeface="+mn-ea"/>
                <a:cs typeface="+mn-cs"/>
              </a:rPr>
              <a:t>Local Government Act 1993 </a:t>
            </a:r>
            <a:r>
              <a:rPr lang="en-AU" sz="1200" i="0" kern="1200" dirty="0">
                <a:solidFill>
                  <a:schemeClr val="tx1"/>
                </a:solidFill>
                <a:effectLst/>
                <a:latin typeface="+mn-lt"/>
                <a:ea typeface="+mn-ea"/>
                <a:cs typeface="+mn-cs"/>
              </a:rPr>
              <a:t>and the </a:t>
            </a:r>
            <a:r>
              <a:rPr lang="en-AU" sz="1200" i="1" kern="1200" dirty="0">
                <a:solidFill>
                  <a:schemeClr val="tx1"/>
                </a:solidFill>
                <a:effectLst/>
                <a:latin typeface="+mn-lt"/>
                <a:ea typeface="+mn-ea"/>
                <a:cs typeface="+mn-cs"/>
              </a:rPr>
              <a:t>Local Government (General) Regulation 2005</a:t>
            </a:r>
            <a:r>
              <a:rPr lang="en-AU" sz="1200" i="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i="0" kern="1200" dirty="0">
                <a:solidFill>
                  <a:schemeClr val="tx1"/>
                </a:solidFill>
                <a:effectLst/>
                <a:latin typeface="+mn-lt"/>
                <a:ea typeface="+mn-ea"/>
                <a:cs typeface="+mn-cs"/>
              </a:rPr>
              <a:t>The code of conduct applies to: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Councillors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Council staff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Individuals and members of committees that exercise functions of the council under delegation,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i="0" kern="1200" dirty="0">
                <a:solidFill>
                  <a:schemeClr val="tx1"/>
                </a:solidFill>
                <a:effectLst/>
                <a:latin typeface="+mn-lt"/>
                <a:ea typeface="+mn-ea"/>
                <a:cs typeface="+mn-cs"/>
              </a:rPr>
              <a:t>Any other person who is subject to the council’s code of conduct (</a:t>
            </a:r>
            <a:r>
              <a:rPr lang="en-AU" sz="1200" i="0" kern="1200" dirty="0" err="1">
                <a:solidFill>
                  <a:schemeClr val="tx1"/>
                </a:solidFill>
                <a:effectLst/>
                <a:latin typeface="+mn-lt"/>
                <a:ea typeface="+mn-ea"/>
                <a:cs typeface="+mn-cs"/>
              </a:rPr>
              <a:t>eg</a:t>
            </a:r>
            <a:r>
              <a:rPr lang="en-AU" sz="1200" i="0" kern="1200" dirty="0">
                <a:solidFill>
                  <a:schemeClr val="tx1"/>
                </a:solidFill>
                <a:effectLst/>
                <a:latin typeface="+mn-lt"/>
                <a:ea typeface="+mn-ea"/>
                <a:cs typeface="+mn-cs"/>
              </a:rPr>
              <a:t> volunteers, advisory committee members and contractors)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i="0" kern="1200" dirty="0">
              <a:solidFill>
                <a:schemeClr val="tx1"/>
              </a:solidFill>
              <a:effectLst/>
              <a:latin typeface="+mn-lt"/>
              <a:ea typeface="+mn-ea"/>
              <a:cs typeface="+mn-cs"/>
            </a:endParaRPr>
          </a:p>
          <a:p>
            <a:r>
              <a:rPr lang="en-AU" dirty="0"/>
              <a:t>The Model Code of Conduct prescribes the minimum ethical and behavioural standards all council officials in NSW are required to comply with. In doing so it seeks to:</a:t>
            </a:r>
          </a:p>
          <a:p>
            <a:pPr marL="171450" indent="-171450">
              <a:buFont typeface="Arial" panose="020B0604020202020204" pitchFamily="34" charset="0"/>
              <a:buChar char="•"/>
            </a:pPr>
            <a:r>
              <a:rPr lang="en-AU" dirty="0"/>
              <a:t>prescribe uniform minimum ethical and behavioural standards for all councils in NSW</a:t>
            </a:r>
          </a:p>
          <a:p>
            <a:pPr marL="171450" indent="-171450">
              <a:buFont typeface="Arial" panose="020B0604020202020204" pitchFamily="34" charset="0"/>
              <a:buChar char="•"/>
            </a:pPr>
            <a:r>
              <a:rPr lang="en-AU" dirty="0"/>
              <a:t>provide clear guidance to council officials on the minimum ethical and behavioural standards expected of them as council officials</a:t>
            </a:r>
          </a:p>
          <a:p>
            <a:pPr marL="171450" indent="-171450">
              <a:buFont typeface="Arial" panose="020B0604020202020204" pitchFamily="34" charset="0"/>
              <a:buChar char="•"/>
            </a:pPr>
            <a:r>
              <a:rPr lang="en-AU" dirty="0"/>
              <a:t>provide clear guidance to local communities on the minimum ethical and behavioural standards they can expect of the council officials who serve them</a:t>
            </a:r>
          </a:p>
          <a:p>
            <a:pPr marL="171450" indent="-171450">
              <a:buFont typeface="Arial" panose="020B0604020202020204" pitchFamily="34" charset="0"/>
              <a:buChar char="•"/>
            </a:pPr>
            <a:r>
              <a:rPr lang="en-AU" dirty="0"/>
              <a:t>promote transparency and accountability</a:t>
            </a:r>
          </a:p>
          <a:p>
            <a:pPr marL="171450" indent="-171450">
              <a:buFont typeface="Arial" panose="020B0604020202020204" pitchFamily="34" charset="0"/>
              <a:buChar char="•"/>
            </a:pPr>
            <a:r>
              <a:rPr lang="en-AU" dirty="0"/>
              <a:t>promote community confidence in the integrity of the decisions councils make and the functions they exercise on behalf of their local communities, and</a:t>
            </a:r>
          </a:p>
          <a:p>
            <a:pPr marL="171450" indent="-171450">
              <a:buFont typeface="Arial" panose="020B0604020202020204" pitchFamily="34" charset="0"/>
              <a:buChar char="•"/>
            </a:pPr>
            <a:r>
              <a:rPr lang="en-AU" dirty="0"/>
              <a:t>promote community confidence in the institution of local government.</a:t>
            </a:r>
          </a:p>
          <a:p>
            <a:endParaRPr lang="en-AU" dirty="0"/>
          </a:p>
          <a:p>
            <a:r>
              <a:rPr lang="en-AU" dirty="0"/>
              <a:t>It is important that the local community has confidence in the council and those that serve it, whether as elected representatives, members of staff or as delegates or committee members.</a:t>
            </a:r>
          </a:p>
          <a:p>
            <a:endParaRPr lang="en-AU" dirty="0"/>
          </a:p>
          <a:p>
            <a:r>
              <a:rPr lang="en-AU" dirty="0"/>
              <a:t>As a member of council staff, you must ensure that your conduct and behaviour towards others (including other members of staff) meets the high standards that the community is entitled to expect of all council officials.</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END OF</a:t>
            </a:r>
            <a:r>
              <a:rPr lang="en-AU" sz="1200" kern="1200" baseline="0" dirty="0">
                <a:solidFill>
                  <a:schemeClr val="tx1"/>
                </a:solidFill>
                <a:effectLst/>
                <a:latin typeface="+mn-lt"/>
                <a:ea typeface="+mn-ea"/>
                <a:cs typeface="+mn-cs"/>
              </a:rPr>
              <a:t> SECTION</a:t>
            </a:r>
            <a:endParaRPr lang="en-AU"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AU" dirty="0"/>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a:t>
            </a:fld>
            <a:endParaRPr lang="en-AU" dirty="0"/>
          </a:p>
        </p:txBody>
      </p:sp>
    </p:spTree>
    <p:extLst>
      <p:ext uri="{BB962C8B-B14F-4D97-AF65-F5344CB8AC3E}">
        <p14:creationId xmlns:p14="http://schemas.microsoft.com/office/powerpoint/2010/main" val="28317975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mayor and councillors are not entitled to access staff only areas of the council and can only speak directly to council staff about council related matters where permitted to do so under the council’s councillor/staff interaction policy or with the consent of the general manager.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The mayor and councillors </a:t>
            </a:r>
            <a:r>
              <a:rPr lang="en-AU" sz="1200" b="1" kern="1200" dirty="0">
                <a:solidFill>
                  <a:schemeClr val="tx1"/>
                </a:solidFill>
                <a:effectLst/>
                <a:latin typeface="+mn-lt"/>
                <a:ea typeface="+mn-ea"/>
                <a:cs typeface="+mn-cs"/>
              </a:rPr>
              <a:t>must not</a:t>
            </a:r>
            <a:r>
              <a:rPr lang="en-AU"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behave in an overbearing or threatening way towards staff</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direct, pressure or influence staff in the performance of their duties, including in relation to the making of recommendations, or</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make personal attacks on staff at council meetings or other public forums including social media.</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30</a:t>
            </a:fld>
            <a:endParaRPr lang="en-AU" dirty="0"/>
          </a:p>
        </p:txBody>
      </p:sp>
    </p:spTree>
    <p:extLst>
      <p:ext uri="{BB962C8B-B14F-4D97-AF65-F5344CB8AC3E}">
        <p14:creationId xmlns:p14="http://schemas.microsoft.com/office/powerpoint/2010/main" val="4300331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As a member of staff, you also have obligations that apply to how you deal with the mayor and councillors. In particular, you should:</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not discuss personal workplace matters such as operational issues, grievances, workplace investigations or disciplinary matters with the mayor or councillors</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treat the mayor and councillors with respect and not behave in an overbearing or threatening way towards them, and</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not provide ad hoc advice to councillors without recording or documenting the interaction in the same way you would a member of the public.</a:t>
            </a:r>
            <a:endParaRPr lang="en-AU" dirty="0">
              <a:effectLst/>
            </a:endParaRPr>
          </a:p>
          <a:p>
            <a:r>
              <a:rPr lang="en-AU" sz="1200" kern="1200" dirty="0">
                <a:solidFill>
                  <a:schemeClr val="tx1"/>
                </a:solidFill>
                <a:effectLst/>
                <a:latin typeface="+mn-lt"/>
                <a:ea typeface="+mn-ea"/>
                <a:cs typeface="+mn-cs"/>
              </a:rPr>
              <a:t> </a:t>
            </a:r>
            <a:endParaRPr lang="en-AU" dirty="0">
              <a:effectLst/>
            </a:endParaRPr>
          </a:p>
          <a:p>
            <a:r>
              <a:rPr lang="en-AU" sz="1200" kern="1200" dirty="0">
                <a:solidFill>
                  <a:schemeClr val="tx1"/>
                </a:solidFill>
                <a:effectLst/>
                <a:latin typeface="+mn-lt"/>
                <a:ea typeface="+mn-ea"/>
                <a:cs typeface="+mn-cs"/>
              </a:rPr>
              <a:t>If a councillor has lodged a development application with the council, you must avoid discussing the application with the councillor in staff-only areas.</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31</a:t>
            </a:fld>
            <a:endParaRPr lang="en-AU" dirty="0"/>
          </a:p>
        </p:txBody>
      </p:sp>
    </p:spTree>
    <p:extLst>
      <p:ext uri="{BB962C8B-B14F-4D97-AF65-F5344CB8AC3E}">
        <p14:creationId xmlns:p14="http://schemas.microsoft.com/office/powerpoint/2010/main" val="9468801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4813" y="952500"/>
            <a:ext cx="5954712" cy="3349625"/>
          </a:xfrm>
        </p:spPr>
      </p:sp>
      <p:sp>
        <p:nvSpPr>
          <p:cNvPr id="3" name="Notes Placeholder 2"/>
          <p:cNvSpPr>
            <a:spLocks noGrp="1"/>
          </p:cNvSpPr>
          <p:nvPr>
            <p:ph type="body" idx="1"/>
          </p:nvPr>
        </p:nvSpPr>
        <p:spPr>
          <a:xfrm>
            <a:off x="666909" y="4459705"/>
            <a:ext cx="5335270" cy="4968879"/>
          </a:xfrm>
        </p:spPr>
        <p:txBody>
          <a:bodyPr/>
          <a:lstStyle/>
          <a:p>
            <a:r>
              <a:rPr lang="en-AU" sz="1200" kern="1200" dirty="0">
                <a:solidFill>
                  <a:schemeClr val="tx1"/>
                </a:solidFill>
                <a:effectLst/>
                <a:latin typeface="+mn-lt"/>
                <a:ea typeface="+mn-ea"/>
                <a:cs typeface="+mn-cs"/>
              </a:rPr>
              <a:t>It’s important that councillors have all the information they need to make informed decisions on behalf of the community. For this reason, the mayor and councillors are entitled to any information necessary to perform their functions effectively as members of the governing body and as elected representatives.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Councillor requests must be made by way of the councillor action/information request system or in accordance with council’s councillor/staff interaction policy. The general manager will decide whether the mayor or a councillor can be provided with information they have requested.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When the general manager has approved a councillor request, you must provide the requested information in a timely way.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If information is provided to one councillor, then it must also be provided to all other councillors who request it.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Councillors are not entitled to access information relating to matters they have a conflict of interest in. Access by councillors to this information can be denied unless the information is otherwise publicly available.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Councillors who have a private interest only in council information (ie they don’t require it for the purpose of performing their role), have the same rights of access to that information as any other member of the public.  </a:t>
            </a:r>
          </a:p>
          <a:p>
            <a:endParaRPr lang="en-AU" dirty="0"/>
          </a:p>
          <a:p>
            <a:r>
              <a:rPr lang="en-AU" dirty="0"/>
              <a:t>END OF SECTION</a:t>
            </a:r>
          </a:p>
        </p:txBody>
      </p:sp>
      <p:sp>
        <p:nvSpPr>
          <p:cNvPr id="4" name="Slide Number Placeholder 3"/>
          <p:cNvSpPr>
            <a:spLocks noGrp="1"/>
          </p:cNvSpPr>
          <p:nvPr>
            <p:ph type="sldNum" sz="quarter" idx="10"/>
          </p:nvPr>
        </p:nvSpPr>
        <p:spPr/>
        <p:txBody>
          <a:bodyPr/>
          <a:lstStyle/>
          <a:p>
            <a:fld id="{7EFF11FC-721C-4831-A626-4E468A4215F7}" type="slidenum">
              <a:rPr lang="en-AU" smtClean="0"/>
              <a:t>32</a:t>
            </a:fld>
            <a:endParaRPr lang="en-AU" dirty="0"/>
          </a:p>
        </p:txBody>
      </p:sp>
    </p:spTree>
    <p:extLst>
      <p:ext uri="{BB962C8B-B14F-4D97-AF65-F5344CB8AC3E}">
        <p14:creationId xmlns:p14="http://schemas.microsoft.com/office/powerpoint/2010/main" val="24050467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33</a:t>
            </a:fld>
            <a:endParaRPr lang="en-AU" dirty="0"/>
          </a:p>
        </p:txBody>
      </p:sp>
    </p:spTree>
    <p:extLst>
      <p:ext uri="{BB962C8B-B14F-4D97-AF65-F5344CB8AC3E}">
        <p14:creationId xmlns:p14="http://schemas.microsoft.com/office/powerpoint/2010/main" val="29221469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684213"/>
            <a:ext cx="5954712" cy="3349625"/>
          </a:xfrm>
        </p:spPr>
      </p:sp>
      <p:sp>
        <p:nvSpPr>
          <p:cNvPr id="3" name="Notes Placeholder 2"/>
          <p:cNvSpPr>
            <a:spLocks noGrp="1"/>
          </p:cNvSpPr>
          <p:nvPr>
            <p:ph type="body" idx="1"/>
          </p:nvPr>
        </p:nvSpPr>
        <p:spPr>
          <a:xfrm>
            <a:off x="666909" y="4283242"/>
            <a:ext cx="5335270" cy="4402566"/>
          </a:xfrm>
        </p:spPr>
        <p:txBody>
          <a:bodyPr/>
          <a:lstStyle/>
          <a:p>
            <a:r>
              <a:rPr lang="en-AU" sz="1200" kern="1200" dirty="0">
                <a:solidFill>
                  <a:schemeClr val="tx1"/>
                </a:solidFill>
                <a:effectLst/>
                <a:latin typeface="+mn-lt"/>
                <a:ea typeface="+mn-ea"/>
                <a:cs typeface="+mn-cs"/>
              </a:rPr>
              <a:t>Council resources (including council information) are public resources.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 use council resources ethically, effectively, efficiently and carefully when performing your duties. </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not use council resources for private purposes, or convert council property for your own use unless you are authorised to do so.</a:t>
            </a:r>
          </a:p>
          <a:p>
            <a:endParaRPr lang="en-AU" sz="1200" dirty="0"/>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34</a:t>
            </a:fld>
            <a:endParaRPr lang="en-AU" dirty="0"/>
          </a:p>
        </p:txBody>
      </p:sp>
    </p:spTree>
    <p:extLst>
      <p:ext uri="{BB962C8B-B14F-4D97-AF65-F5344CB8AC3E}">
        <p14:creationId xmlns:p14="http://schemas.microsoft.com/office/powerpoint/2010/main" val="42810236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All information created, sent or received in your official capacity (whether or not stored on a council device or a council email account) and any information stored in either soft or hard copy on council resources is considered to be a council record and must be kept in accordance with the </a:t>
            </a:r>
            <a:r>
              <a:rPr lang="en-AU" sz="1200" i="1" kern="1200" dirty="0">
                <a:solidFill>
                  <a:schemeClr val="tx1"/>
                </a:solidFill>
                <a:effectLst/>
                <a:latin typeface="+mn-lt"/>
                <a:ea typeface="+mn-ea"/>
                <a:cs typeface="+mn-cs"/>
              </a:rPr>
              <a:t>State Records Act 1998</a:t>
            </a:r>
            <a:r>
              <a:rPr lang="en-AU" sz="1200" kern="1200" dirty="0">
                <a:solidFill>
                  <a:schemeClr val="tx1"/>
                </a:solidFill>
                <a:effectLst/>
                <a:latin typeface="+mn-lt"/>
                <a:ea typeface="+mn-ea"/>
                <a:cs typeface="+mn-cs"/>
              </a:rPr>
              <a:t> and the council’s records management policy.</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Do not destroy, alter or dispose of records unless authorised to do so.</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35</a:t>
            </a:fld>
            <a:endParaRPr lang="en-AU" dirty="0"/>
          </a:p>
        </p:txBody>
      </p:sp>
    </p:spTree>
    <p:extLst>
      <p:ext uri="{BB962C8B-B14F-4D97-AF65-F5344CB8AC3E}">
        <p14:creationId xmlns:p14="http://schemas.microsoft.com/office/powerpoint/2010/main" val="12780399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can only access and use council information for council business.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You must not use council information for private purposes and you must not seek to privately benefit from any council information you have obtained in your role as a staff member.</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You must only release council information in accordance with established council policies and procedures and in compliance with relevant legislation (including privacy legislation).</a:t>
            </a:r>
          </a:p>
          <a:p>
            <a:pPr marL="0" indent="0">
              <a:buFont typeface="Arial" panose="020B0604020202020204" pitchFamily="34" charset="0"/>
              <a:buNone/>
            </a:pPr>
            <a:endParaRPr lang="en-AU" sz="1200" kern="1200" dirty="0">
              <a:solidFill>
                <a:schemeClr val="tx1"/>
              </a:solidFill>
              <a:effectLst/>
              <a:latin typeface="+mn-lt"/>
              <a:ea typeface="+mn-ea"/>
              <a:cs typeface="+mn-cs"/>
            </a:endParaRPr>
          </a:p>
          <a:p>
            <a:endParaRPr lang="en-AU" sz="1200" dirty="0"/>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36</a:t>
            </a:fld>
            <a:endParaRPr lang="en-AU" dirty="0"/>
          </a:p>
        </p:txBody>
      </p:sp>
    </p:spTree>
    <p:extLst>
      <p:ext uri="{BB962C8B-B14F-4D97-AF65-F5344CB8AC3E}">
        <p14:creationId xmlns:p14="http://schemas.microsoft.com/office/powerpoint/2010/main" val="18770355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must maintain the integrity and security of any confidential or personal information you have access to. In particular, you must: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only access confidential or personal information that you have been authorised to access and only for the purposes of performing your duties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protect confidential and personal information</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only use confidential or personal information for the purpose for which it is intended to be used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only release confidential or personal information if authorised to do so</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37</a:t>
            </a:fld>
            <a:endParaRPr lang="en-AU" dirty="0"/>
          </a:p>
        </p:txBody>
      </p:sp>
    </p:spTree>
    <p:extLst>
      <p:ext uri="{BB962C8B-B14F-4D97-AF65-F5344CB8AC3E}">
        <p14:creationId xmlns:p14="http://schemas.microsoft.com/office/powerpoint/2010/main" val="2992047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You must not: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use confidential or personal information to obtain a private benefit for you or for someone else</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use confidential or personal information to cause harm to the council or anyone else, or</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confidential information discussed during a closed session of a council or committee meeting or any other confidential forum (such as councillor workshops or briefing sessions).</a:t>
            </a: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38</a:t>
            </a:fld>
            <a:endParaRPr lang="en-AU" dirty="0"/>
          </a:p>
        </p:txBody>
      </p:sp>
    </p:spTree>
    <p:extLst>
      <p:ext uri="{BB962C8B-B14F-4D97-AF65-F5344CB8AC3E}">
        <p14:creationId xmlns:p14="http://schemas.microsoft.com/office/powerpoint/2010/main" val="18227966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r>
              <a:rPr lang="en-AU" sz="1200" dirty="0"/>
              <a:t>You must not use council’s computer or mobile devices to access, download or communicate any material that is: </a:t>
            </a:r>
          </a:p>
          <a:p>
            <a:pPr marL="457200" indent="-457200">
              <a:spcBef>
                <a:spcPts val="0"/>
              </a:spcBef>
              <a:buFont typeface="Arial" panose="020B0604020202020204" pitchFamily="34" charset="0"/>
              <a:buChar char="•"/>
            </a:pPr>
            <a:r>
              <a:rPr lang="en-AU" sz="1200" dirty="0"/>
              <a:t>offensive</a:t>
            </a:r>
          </a:p>
          <a:p>
            <a:pPr marL="457200" indent="-457200">
              <a:spcBef>
                <a:spcPts val="0"/>
              </a:spcBef>
              <a:buFont typeface="Arial" panose="020B0604020202020204" pitchFamily="34" charset="0"/>
              <a:buChar char="•"/>
            </a:pPr>
            <a:r>
              <a:rPr lang="en-AU" sz="1200" dirty="0"/>
              <a:t>obscene</a:t>
            </a:r>
          </a:p>
          <a:p>
            <a:pPr marL="457200" indent="-457200">
              <a:spcBef>
                <a:spcPts val="0"/>
              </a:spcBef>
              <a:buFont typeface="Arial" panose="020B0604020202020204" pitchFamily="34" charset="0"/>
              <a:buChar char="•"/>
            </a:pPr>
            <a:r>
              <a:rPr lang="en-AU" sz="1200" dirty="0"/>
              <a:t>pornographic</a:t>
            </a:r>
          </a:p>
          <a:p>
            <a:pPr marL="457200" indent="-457200">
              <a:spcBef>
                <a:spcPts val="0"/>
              </a:spcBef>
              <a:buFont typeface="Arial" panose="020B0604020202020204" pitchFamily="34" charset="0"/>
              <a:buChar char="•"/>
            </a:pPr>
            <a:r>
              <a:rPr lang="en-AU" sz="1200" dirty="0"/>
              <a:t>threatening</a:t>
            </a:r>
          </a:p>
          <a:p>
            <a:pPr marL="457200" indent="-457200">
              <a:spcBef>
                <a:spcPts val="0"/>
              </a:spcBef>
              <a:buFont typeface="Arial" panose="020B0604020202020204" pitchFamily="34" charset="0"/>
              <a:buChar char="•"/>
            </a:pPr>
            <a:r>
              <a:rPr lang="en-AU" sz="1200" dirty="0"/>
              <a:t>abusive or defamatory  </a:t>
            </a:r>
          </a:p>
          <a:p>
            <a:pPr marL="457200" indent="-457200">
              <a:spcBef>
                <a:spcPts val="0"/>
              </a:spcBef>
              <a:buFont typeface="Arial" panose="020B0604020202020204" pitchFamily="34" charset="0"/>
              <a:buChar char="•"/>
            </a:pPr>
            <a:r>
              <a:rPr lang="en-AU" sz="1200" dirty="0"/>
              <a:t>could lead to civil or criminal liability and/or damage council’s reputation. </a:t>
            </a:r>
          </a:p>
          <a:p>
            <a:pPr marL="457200" indent="-457200">
              <a:spcBef>
                <a:spcPts val="0"/>
              </a:spcBef>
              <a:buFont typeface="Arial" panose="020B0604020202020204" pitchFamily="34" charset="0"/>
              <a:buChar char="•"/>
            </a:pPr>
            <a:endParaRPr lang="en-AU"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END OF SECTION</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39</a:t>
            </a:fld>
            <a:endParaRPr lang="en-AU" dirty="0"/>
          </a:p>
        </p:txBody>
      </p:sp>
    </p:spTree>
    <p:extLst>
      <p:ext uri="{BB962C8B-B14F-4D97-AF65-F5344CB8AC3E}">
        <p14:creationId xmlns:p14="http://schemas.microsoft.com/office/powerpoint/2010/main" val="414454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a:t>
            </a:fld>
            <a:endParaRPr lang="en-AU" dirty="0"/>
          </a:p>
        </p:txBody>
      </p:sp>
    </p:spTree>
    <p:extLst>
      <p:ext uri="{BB962C8B-B14F-4D97-AF65-F5344CB8AC3E}">
        <p14:creationId xmlns:p14="http://schemas.microsoft.com/office/powerpoint/2010/main" val="35489905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40</a:t>
            </a:fld>
            <a:endParaRPr lang="en-AU" dirty="0"/>
          </a:p>
        </p:txBody>
      </p:sp>
    </p:spTree>
    <p:extLst>
      <p:ext uri="{BB962C8B-B14F-4D97-AF65-F5344CB8AC3E}">
        <p14:creationId xmlns:p14="http://schemas.microsoft.com/office/powerpoint/2010/main" val="25564097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council’s code of conduct is the key mechanism for promoting and enforcing the ethical and behavioural standards the community rightly expects of those who serve the council.</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For this reason, it is important that the council’s code of conduct is correctly used and that code of conduct processes are respected and complied with.</a:t>
            </a:r>
          </a:p>
          <a:p>
            <a:pPr>
              <a:spcBef>
                <a:spcPts val="0"/>
              </a:spcBef>
            </a:pPr>
            <a:endParaRPr lang="en-AU" sz="1200" dirty="0"/>
          </a:p>
          <a:p>
            <a:endParaRPr lang="en-AU" sz="1200" kern="1200" dirty="0">
              <a:solidFill>
                <a:schemeClr val="tx1"/>
              </a:solidFill>
              <a:effectLst/>
              <a:latin typeface="+mn-lt"/>
              <a:ea typeface="+mn-ea"/>
              <a:cs typeface="+mn-cs"/>
            </a:endParaRPr>
          </a:p>
          <a:p>
            <a:endParaRPr lang="en-AU" sz="1200" kern="1200" dirty="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41</a:t>
            </a:fld>
            <a:endParaRPr lang="en-AU" dirty="0"/>
          </a:p>
        </p:txBody>
      </p:sp>
    </p:spTree>
    <p:extLst>
      <p:ext uri="{BB962C8B-B14F-4D97-AF65-F5344CB8AC3E}">
        <p14:creationId xmlns:p14="http://schemas.microsoft.com/office/powerpoint/2010/main" val="272739288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Complaints alleging breaches of the code of conduct must be made in writing to the general manager. Complaints about the general manager must be made in writing to the mayor. Complaints must be made within 3 months of the conduct occurring or you becoming aware of the conduct.</a:t>
            </a:r>
          </a:p>
          <a:p>
            <a:r>
              <a:rPr lang="en-AU" sz="1200" kern="1200" dirty="0">
                <a:solidFill>
                  <a:schemeClr val="tx1"/>
                </a:solidFill>
                <a:effectLst/>
                <a:latin typeface="+mn-lt"/>
                <a:ea typeface="+mn-ea"/>
                <a:cs typeface="+mn-cs"/>
              </a:rPr>
              <a:t> </a:t>
            </a:r>
          </a:p>
          <a:p>
            <a:r>
              <a:rPr lang="en-AU" sz="1200" kern="1200" dirty="0">
                <a:solidFill>
                  <a:schemeClr val="tx1"/>
                </a:solidFill>
                <a:effectLst/>
                <a:latin typeface="+mn-lt"/>
                <a:ea typeface="+mn-ea"/>
                <a:cs typeface="+mn-cs"/>
              </a:rPr>
              <a:t>To be dealt with under the council’s code of conduct, a complaint must show or tend to show conduct by another member of staff, a councillor or another person exercising council functions under delegation or who is otherwise subject to the council’s code of conduct, in connection with their official role or the exercise of their official functions, that would constitute a breach of the council’s code of conduct if proven.</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42</a:t>
            </a:fld>
            <a:endParaRPr lang="en-AU" dirty="0"/>
          </a:p>
        </p:txBody>
      </p:sp>
    </p:spTree>
    <p:extLst>
      <p:ext uri="{BB962C8B-B14F-4D97-AF65-F5344CB8AC3E}">
        <p14:creationId xmlns:p14="http://schemas.microsoft.com/office/powerpoint/2010/main" val="810431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following types of complaints must not be dealt with under the council’s code of conduct and should instead be dealt with under the council’s routine complaints management processes:</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standard or level of service provided by the council or a council official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that relate solely to the merits of a decision made by the council or a council official or the exercise of a discretion by the council or a council official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policies or procedures of the council</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complaints about the conduct of a council official arising from the exercise of their functions in good faith, whether or not involving error, that would not otherwise constitute a breach of the council’s code of conduct.</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43</a:t>
            </a:fld>
            <a:endParaRPr lang="en-AU" dirty="0"/>
          </a:p>
        </p:txBody>
      </p:sp>
    </p:spTree>
    <p:extLst>
      <p:ext uri="{BB962C8B-B14F-4D97-AF65-F5344CB8AC3E}">
        <p14:creationId xmlns:p14="http://schemas.microsoft.com/office/powerpoint/2010/main" val="6876228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Under the Local Government Act, the general manager is responsible for the management of council staff. For this reason, the general manager (or another member of staff authorised by the general manager) is responsible for dealing with code of conduct complaints about council staff.</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Code of conduct complaints about council staff must be managed in accordance with the relevant industrial instrument or employment contract and make provision for procedural fairness including the right of staff to be represented by their union.</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Where proven, code of conduct complaints may result in counselling, training or disciplinary action including dismissal. Any disciplinary action will depend on the nature and severity of the breach and must be determined in accordance with the relevant industrial instrument or employment contract.</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44</a:t>
            </a:fld>
            <a:endParaRPr lang="en-AU" dirty="0"/>
          </a:p>
        </p:txBody>
      </p:sp>
    </p:spTree>
    <p:extLst>
      <p:ext uri="{BB962C8B-B14F-4D97-AF65-F5344CB8AC3E}">
        <p14:creationId xmlns:p14="http://schemas.microsoft.com/office/powerpoint/2010/main" val="22910249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You have certain obligations in relation to any code of conduct complaints that you make or that are made about you. These obligations are designed to safeguard the integrity of the council’s code of conduct and the processes for investigating and dealing with alleged breaches by ensuring code of conduct matters are dealt with in a manner that is robust, fair and confidential. Breaches of these obligations may themselves constitute a breach of the council’s code of conduct.</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In particular you must not:</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make code of conduct complaints for an improper purpose</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take or cause reprisal action to be taken against someone for making or dealing with a code of conduct complaint</a:t>
            </a:r>
            <a:endParaRPr lang="en-AU" dirty="0">
              <a:effectLst/>
            </a:endParaRP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disclose any information about a code of conduct complaint you have made or that has been made about you except for the purpose of seeking legal advice, or </a:t>
            </a:r>
          </a:p>
          <a:p>
            <a:pPr marL="171450" lvl="0" indent="-171450">
              <a:buFont typeface="Arial" panose="020B0604020202020204" pitchFamily="34" charset="0"/>
              <a:buChar char="•"/>
            </a:pPr>
            <a:r>
              <a:rPr lang="en-AU" sz="1200" kern="1200" dirty="0">
                <a:solidFill>
                  <a:schemeClr val="tx1"/>
                </a:solidFill>
                <a:effectLst/>
                <a:latin typeface="+mn-lt"/>
                <a:ea typeface="+mn-ea"/>
                <a:cs typeface="+mn-cs"/>
              </a:rPr>
              <a:t>impede or disrupt the consideration of a code of conduct complaint and comply with any reasonable and lawful requests.</a:t>
            </a:r>
          </a:p>
          <a:p>
            <a:pPr marL="171450" lvl="0" indent="-171450">
              <a:buFont typeface="Arial" panose="020B0604020202020204" pitchFamily="34" charset="0"/>
              <a:buChar char="•"/>
            </a:pPr>
            <a:endParaRPr lang="en-AU" sz="1200" kern="1200" dirty="0">
              <a:solidFill>
                <a:schemeClr val="tx1"/>
              </a:solidFill>
              <a:effectLst/>
              <a:latin typeface="+mn-lt"/>
              <a:ea typeface="+mn-ea"/>
              <a:cs typeface="+mn-cs"/>
            </a:endParaRPr>
          </a:p>
          <a:p>
            <a:pPr marL="0" lvl="0" indent="0">
              <a:buFont typeface="Arial" panose="020B0604020202020204" pitchFamily="34" charset="0"/>
              <a:buNone/>
            </a:pPr>
            <a:r>
              <a:rPr lang="en-AU" sz="1200" kern="1200" dirty="0">
                <a:solidFill>
                  <a:schemeClr val="tx1"/>
                </a:solidFill>
                <a:effectLst/>
                <a:latin typeface="+mn-lt"/>
                <a:ea typeface="+mn-ea"/>
                <a:cs typeface="+mn-cs"/>
              </a:rPr>
              <a:t>END</a:t>
            </a:r>
            <a:endParaRPr lang="en-AU" dirty="0">
              <a:effectLst/>
            </a:endParaRP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45</a:t>
            </a:fld>
            <a:endParaRPr lang="en-AU" dirty="0"/>
          </a:p>
        </p:txBody>
      </p:sp>
    </p:spTree>
    <p:extLst>
      <p:ext uri="{BB962C8B-B14F-4D97-AF65-F5344CB8AC3E}">
        <p14:creationId xmlns:p14="http://schemas.microsoft.com/office/powerpoint/2010/main" val="25484647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46</a:t>
            </a:fld>
            <a:endParaRPr lang="en-AU" dirty="0"/>
          </a:p>
        </p:txBody>
      </p:sp>
    </p:spTree>
    <p:extLst>
      <p:ext uri="{BB962C8B-B14F-4D97-AF65-F5344CB8AC3E}">
        <p14:creationId xmlns:p14="http://schemas.microsoft.com/office/powerpoint/2010/main" val="4022044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dirty="0"/>
              <a:t>You </a:t>
            </a:r>
            <a:r>
              <a:rPr lang="en-AU" sz="1200" b="1" dirty="0"/>
              <a:t>must</a:t>
            </a:r>
            <a:r>
              <a:rPr lang="en-AU" sz="1200" dirty="0"/>
              <a:t>: </a:t>
            </a:r>
          </a:p>
          <a:p>
            <a:pPr marL="457200" lvl="0" indent="-457200">
              <a:buFont typeface="Arial" panose="020B0604020202020204" pitchFamily="34" charset="0"/>
              <a:buChar char="•"/>
            </a:pPr>
            <a:r>
              <a:rPr lang="en-AU" sz="1200" dirty="0"/>
              <a:t>act lawfully and honestly and exercise care and diligence in undertaking your duties</a:t>
            </a:r>
          </a:p>
          <a:p>
            <a:pPr marL="457200" lvl="0" indent="-457200">
              <a:buFont typeface="Arial" panose="020B0604020202020204" pitchFamily="34" charset="0"/>
              <a:buChar char="•"/>
            </a:pPr>
            <a:r>
              <a:rPr lang="en-AU" sz="1200" dirty="0"/>
              <a:t>give your attention to council business when on duty</a:t>
            </a:r>
          </a:p>
          <a:p>
            <a:pPr marL="457200" lvl="0" indent="-457200">
              <a:buFont typeface="Arial" panose="020B0604020202020204" pitchFamily="34" charset="0"/>
              <a:buChar char="•"/>
            </a:pPr>
            <a:r>
              <a:rPr lang="en-AU" sz="1200" dirty="0"/>
              <a:t>undertake your work ethically, efficiently, economically and effectively</a:t>
            </a:r>
          </a:p>
          <a:p>
            <a:pPr marL="457200" lvl="0" indent="-457200">
              <a:buFont typeface="Arial" panose="020B0604020202020204" pitchFamily="34" charset="0"/>
              <a:buChar char="•"/>
            </a:pPr>
            <a:r>
              <a:rPr lang="en-AU" sz="1200" dirty="0"/>
              <a:t>carry out reasonable and lawful directions even if you don’t agree with them</a:t>
            </a:r>
          </a:p>
          <a:p>
            <a:pPr marL="457200" lvl="0" indent="-457200">
              <a:buFont typeface="Arial" panose="020B0604020202020204" pitchFamily="34" charset="0"/>
              <a:buChar char="•"/>
            </a:pPr>
            <a:r>
              <a:rPr lang="en-AU" sz="1200" dirty="0"/>
              <a:t>consider matters consistently, promptly and fairly and in accordance with established procedures</a:t>
            </a:r>
          </a:p>
          <a:p>
            <a:pPr marL="457200" lvl="0" indent="-457200">
              <a:buFont typeface="Arial" panose="020B0604020202020204" pitchFamily="34" charset="0"/>
              <a:buChar char="•"/>
            </a:pPr>
            <a:r>
              <a:rPr lang="en-AU" sz="1200" dirty="0"/>
              <a:t>ensure land use planning, development assessment and other regulatory decisions are properly made and that all parties are dealt with fairly</a:t>
            </a:r>
          </a:p>
          <a:p>
            <a:pPr marL="457200" lvl="0" indent="-457200">
              <a:buFont typeface="Arial" panose="020B0604020202020204" pitchFamily="34" charset="0"/>
              <a:buChar char="•"/>
            </a:pPr>
            <a:r>
              <a:rPr lang="en-AU" sz="1200" dirty="0"/>
              <a:t>comply with your duties under the </a:t>
            </a:r>
            <a:r>
              <a:rPr lang="en-AU" sz="1200" i="1" dirty="0"/>
              <a:t>Work Health and Safety Act 2011</a:t>
            </a:r>
            <a:r>
              <a:rPr lang="en-AU" sz="1200" dirty="0"/>
              <a:t> and take care or your own and others’ health and safety</a:t>
            </a:r>
          </a:p>
          <a:p>
            <a:pPr marL="457200" indent="-457200">
              <a:buFont typeface="Arial" panose="020B0604020202020204" pitchFamily="34" charset="0"/>
              <a:buChar char="•"/>
            </a:pPr>
            <a:r>
              <a:rPr lang="en-AU" sz="1200" dirty="0"/>
              <a:t>ensure that any political activities you take part in do not conflict with your responsibilities as a council staff member.</a:t>
            </a:r>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5</a:t>
            </a:fld>
            <a:endParaRPr lang="en-AU" dirty="0"/>
          </a:p>
        </p:txBody>
      </p:sp>
    </p:spTree>
    <p:extLst>
      <p:ext uri="{BB962C8B-B14F-4D97-AF65-F5344CB8AC3E}">
        <p14:creationId xmlns:p14="http://schemas.microsoft.com/office/powerpoint/2010/main" val="2423125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dirty="0"/>
              <a:t>You </a:t>
            </a:r>
            <a:r>
              <a:rPr lang="en-AU" sz="1200" b="1" dirty="0"/>
              <a:t>must not</a:t>
            </a:r>
            <a:r>
              <a:rPr lang="en-AU" sz="1200" dirty="0"/>
              <a:t> conduct yourself in a way that:</a:t>
            </a:r>
          </a:p>
          <a:p>
            <a:pPr marL="457200" lvl="0" indent="-457200">
              <a:buFont typeface="Arial" panose="020B0604020202020204" pitchFamily="34" charset="0"/>
              <a:buChar char="•"/>
            </a:pPr>
            <a:r>
              <a:rPr lang="en-AU" sz="1200" dirty="0"/>
              <a:t>will bring the council into disrepute</a:t>
            </a:r>
          </a:p>
          <a:p>
            <a:pPr marL="457200" lvl="0" indent="-457200">
              <a:buFont typeface="Arial" panose="020B0604020202020204" pitchFamily="34" charset="0"/>
              <a:buChar char="•"/>
            </a:pPr>
            <a:r>
              <a:rPr lang="en-AU" sz="1200" dirty="0"/>
              <a:t>is contrary to law and council policies</a:t>
            </a:r>
          </a:p>
          <a:p>
            <a:pPr marL="457200" lvl="0" indent="-457200">
              <a:buFont typeface="Arial" panose="020B0604020202020204" pitchFamily="34" charset="0"/>
              <a:buChar char="•"/>
            </a:pPr>
            <a:r>
              <a:rPr lang="en-AU" sz="1200" dirty="0"/>
              <a:t>is improper, unethical or an abuse of power</a:t>
            </a:r>
          </a:p>
          <a:p>
            <a:pPr marL="457200" lvl="0" indent="-457200">
              <a:buFont typeface="Arial" panose="020B0604020202020204" pitchFamily="34" charset="0"/>
              <a:buChar char="•"/>
            </a:pPr>
            <a:r>
              <a:rPr lang="en-AU" sz="1200" dirty="0"/>
              <a:t>involves misuse of your position for personal benefit</a:t>
            </a:r>
          </a:p>
          <a:p>
            <a:pPr marL="457200" lvl="0" indent="-457200">
              <a:buFont typeface="Arial" panose="020B0604020202020204" pitchFamily="34" charset="0"/>
              <a:buChar char="•"/>
            </a:pPr>
            <a:r>
              <a:rPr lang="en-AU" sz="1200" dirty="0"/>
              <a:t>constitutes harassment or bullying or is unlawfully discriminatory</a:t>
            </a:r>
          </a:p>
          <a:p>
            <a:pPr marL="457200" lvl="0" indent="-457200">
              <a:buFont typeface="Arial" panose="020B0604020202020204" pitchFamily="34" charset="0"/>
              <a:buChar char="•"/>
            </a:pPr>
            <a:r>
              <a:rPr lang="en-AU" sz="1200" dirty="0"/>
              <a:t>is intimidating or verbally abusive.</a:t>
            </a:r>
          </a:p>
          <a:p>
            <a:endParaRPr lang="en-AU" dirty="0"/>
          </a:p>
          <a:p>
            <a:r>
              <a:rPr lang="en-AU" dirty="0"/>
              <a:t>END</a:t>
            </a:r>
            <a:r>
              <a:rPr lang="en-AU" baseline="0" dirty="0"/>
              <a:t> OF SECTION</a:t>
            </a:r>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6</a:t>
            </a:fld>
            <a:endParaRPr lang="en-AU" dirty="0"/>
          </a:p>
        </p:txBody>
      </p:sp>
    </p:spTree>
    <p:extLst>
      <p:ext uri="{BB962C8B-B14F-4D97-AF65-F5344CB8AC3E}">
        <p14:creationId xmlns:p14="http://schemas.microsoft.com/office/powerpoint/2010/main" val="113334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7</a:t>
            </a:fld>
            <a:endParaRPr lang="en-AU" dirty="0"/>
          </a:p>
        </p:txBody>
      </p:sp>
    </p:spTree>
    <p:extLst>
      <p:ext uri="{BB962C8B-B14F-4D97-AF65-F5344CB8AC3E}">
        <p14:creationId xmlns:p14="http://schemas.microsoft.com/office/powerpoint/2010/main" val="1930690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Staff who exercise functions that may give rise to conflicts of interest (</a:t>
            </a:r>
            <a:r>
              <a:rPr lang="en-AU" sz="1200" kern="1200" dirty="0" err="1">
                <a:solidFill>
                  <a:schemeClr val="tx1"/>
                </a:solidFill>
                <a:effectLst/>
                <a:latin typeface="+mn-lt"/>
                <a:ea typeface="+mn-ea"/>
                <a:cs typeface="+mn-cs"/>
              </a:rPr>
              <a:t>ie</a:t>
            </a:r>
            <a:r>
              <a:rPr lang="en-AU" sz="1200" kern="1200" dirty="0">
                <a:solidFill>
                  <a:schemeClr val="tx1"/>
                </a:solidFill>
                <a:effectLst/>
                <a:latin typeface="+mn-lt"/>
                <a:ea typeface="+mn-ea"/>
                <a:cs typeface="+mn-cs"/>
              </a:rPr>
              <a:t> “designated persons”) are required to disclose their personal interests in publicly available returns of interests. These operate as a key transparency mechanism for promoting community confidence in council decision making by staff under delegation</a:t>
            </a:r>
            <a:r>
              <a:rPr lang="en-AU" sz="1200" kern="1200" baseline="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Staff who are “designated persons” must complete and submit returns of their interests to the general manager. Staff who are “designated persons”</a:t>
            </a:r>
            <a:r>
              <a:rPr lang="en-AU" sz="1200" kern="1200" baseline="0" dirty="0">
                <a:solidFill>
                  <a:schemeClr val="tx1"/>
                </a:solidFill>
                <a:effectLst/>
                <a:latin typeface="+mn-lt"/>
                <a:ea typeface="+mn-ea"/>
                <a:cs typeface="+mn-cs"/>
              </a:rPr>
              <a:t> include </a:t>
            </a:r>
            <a:r>
              <a:rPr lang="en-AU" sz="1200" kern="1200" dirty="0">
                <a:solidFill>
                  <a:schemeClr val="tx1"/>
                </a:solidFill>
                <a:effectLst/>
                <a:latin typeface="+mn-lt"/>
                <a:ea typeface="+mn-ea"/>
                <a:cs typeface="+mn-cs"/>
              </a:rPr>
              <a:t>the general manager, senior council staff and staff who have been identified by the council as a “designated person” because their role involves the exercise of functions that could give rise to a conflict of interest (</a:t>
            </a:r>
            <a:r>
              <a:rPr lang="en-AU" sz="1200" kern="1200" dirty="0" err="1">
                <a:solidFill>
                  <a:schemeClr val="tx1"/>
                </a:solidFill>
                <a:effectLst/>
                <a:latin typeface="+mn-lt"/>
                <a:ea typeface="+mn-ea"/>
                <a:cs typeface="+mn-cs"/>
              </a:rPr>
              <a:t>eg</a:t>
            </a:r>
            <a:r>
              <a:rPr lang="en-AU" sz="1200" kern="1200" dirty="0">
                <a:solidFill>
                  <a:schemeClr val="tx1"/>
                </a:solidFill>
                <a:effectLst/>
                <a:latin typeface="+mn-lt"/>
                <a:ea typeface="+mn-ea"/>
                <a:cs typeface="+mn-cs"/>
              </a:rPr>
              <a:t> </a:t>
            </a:r>
            <a:r>
              <a:rPr lang="en-AU" dirty="0"/>
              <a:t>staff who determine development applications, who are involved in compliance activities or who exercise a significant financial delegation).</a:t>
            </a:r>
            <a:endParaRPr lang="en-AU" sz="1200" kern="1200" dirty="0">
              <a:solidFill>
                <a:schemeClr val="tx1"/>
              </a:solidFill>
              <a:effectLst/>
              <a:latin typeface="+mn-lt"/>
              <a:ea typeface="+mn-ea"/>
              <a:cs typeface="+mn-cs"/>
            </a:endParaRP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If you are a designated person, you must submit a return of interests within three months of your appointment and submit a new return annually (within three months of the start of each financial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If you become aware of any new interest that needs to be disclosed in the return, you must submit a new return within three months of becoming aware of the interest.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10"/>
          </p:nvPr>
        </p:nvSpPr>
        <p:spPr/>
        <p:txBody>
          <a:bodyPr/>
          <a:lstStyle/>
          <a:p>
            <a:fld id="{7EFF11FC-721C-4831-A626-4E468A4215F7}" type="slidenum">
              <a:rPr lang="en-AU" smtClean="0"/>
              <a:t>8</a:t>
            </a:fld>
            <a:endParaRPr lang="en-AU" dirty="0"/>
          </a:p>
        </p:txBody>
      </p:sp>
    </p:spTree>
    <p:extLst>
      <p:ext uri="{BB962C8B-B14F-4D97-AF65-F5344CB8AC3E}">
        <p14:creationId xmlns:p14="http://schemas.microsoft.com/office/powerpoint/2010/main" val="3764084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1241425"/>
            <a:ext cx="5954712" cy="3349625"/>
          </a:xfrm>
        </p:spPr>
      </p:sp>
      <p:sp>
        <p:nvSpPr>
          <p:cNvPr id="3" name="Notes Placeholder 2"/>
          <p:cNvSpPr>
            <a:spLocks noGrp="1"/>
          </p:cNvSpPr>
          <p:nvPr>
            <p:ph type="body" idx="1"/>
          </p:nvPr>
        </p:nvSpPr>
        <p:spPr/>
        <p:txBody>
          <a:bodyPr/>
          <a:lstStyle/>
          <a:p>
            <a:r>
              <a:rPr lang="en-AU" sz="1200" dirty="0"/>
              <a:t>If you are a designated person you will be required to disclose, among other things, the following types of interests in your return:</a:t>
            </a:r>
          </a:p>
          <a:p>
            <a:pPr marL="457200" lvl="0" indent="-457200">
              <a:buFont typeface="Arial" panose="020B0604020202020204" pitchFamily="34" charset="0"/>
              <a:buChar char="•"/>
            </a:pPr>
            <a:r>
              <a:rPr lang="en-AU" sz="1200" dirty="0"/>
              <a:t>interests in real property</a:t>
            </a:r>
          </a:p>
          <a:p>
            <a:pPr marL="457200" lvl="0" indent="-457200">
              <a:buFont typeface="Arial" panose="020B0604020202020204" pitchFamily="34" charset="0"/>
              <a:buChar char="•"/>
            </a:pPr>
            <a:r>
              <a:rPr lang="en-AU" sz="1200" dirty="0"/>
              <a:t>gifts</a:t>
            </a:r>
          </a:p>
          <a:p>
            <a:pPr marL="457200" lvl="0" indent="-457200">
              <a:buFont typeface="Arial" panose="020B0604020202020204" pitchFamily="34" charset="0"/>
              <a:buChar char="•"/>
            </a:pPr>
            <a:r>
              <a:rPr lang="en-AU" sz="1200" dirty="0"/>
              <a:t>contributions to travel</a:t>
            </a:r>
          </a:p>
          <a:p>
            <a:pPr marL="457200" lvl="0" indent="-457200">
              <a:buFont typeface="Arial" panose="020B0604020202020204" pitchFamily="34" charset="0"/>
              <a:buChar char="•"/>
            </a:pPr>
            <a:r>
              <a:rPr lang="en-AU" sz="1200" dirty="0"/>
              <a:t>interests and positions in corporations</a:t>
            </a:r>
          </a:p>
          <a:p>
            <a:pPr marL="457200" lvl="0" indent="-457200">
              <a:buFont typeface="Arial" panose="020B0604020202020204" pitchFamily="34" charset="0"/>
              <a:buChar char="•"/>
            </a:pPr>
            <a:r>
              <a:rPr lang="en-AU" sz="1200" dirty="0"/>
              <a:t>positions in trade unions and professional or business associations</a:t>
            </a:r>
          </a:p>
          <a:p>
            <a:pPr marL="457200" lvl="0" indent="-457200">
              <a:buFont typeface="Arial" panose="020B0604020202020204" pitchFamily="34" charset="0"/>
              <a:buChar char="•"/>
            </a:pPr>
            <a:r>
              <a:rPr lang="en-AU" sz="1200" dirty="0"/>
              <a:t>dispositions of real property</a:t>
            </a:r>
          </a:p>
          <a:p>
            <a:pPr marL="457200" lvl="0" indent="-457200">
              <a:buFont typeface="Arial" panose="020B0604020202020204" pitchFamily="34" charset="0"/>
              <a:buChar char="•"/>
            </a:pPr>
            <a:r>
              <a:rPr lang="en-AU" sz="1200" dirty="0"/>
              <a:t>sources of income, and</a:t>
            </a:r>
          </a:p>
          <a:p>
            <a:pPr marL="457200" lvl="0" indent="-457200">
              <a:buFont typeface="Arial" panose="020B0604020202020204" pitchFamily="34" charset="0"/>
              <a:buChar char="•"/>
            </a:pPr>
            <a:r>
              <a:rPr lang="en-AU" sz="1200" dirty="0"/>
              <a:t>debts.</a:t>
            </a:r>
          </a:p>
          <a:p>
            <a:endParaRPr lang="en-AU" dirty="0"/>
          </a:p>
          <a:p>
            <a:endParaRPr lang="en-AU" dirty="0"/>
          </a:p>
          <a:p>
            <a:r>
              <a:rPr lang="en-AU" dirty="0"/>
              <a:t>END OF SECTION</a:t>
            </a:r>
          </a:p>
        </p:txBody>
      </p:sp>
      <p:sp>
        <p:nvSpPr>
          <p:cNvPr id="4" name="Slide Number Placeholder 3"/>
          <p:cNvSpPr>
            <a:spLocks noGrp="1"/>
          </p:cNvSpPr>
          <p:nvPr>
            <p:ph type="sldNum" sz="quarter" idx="10"/>
          </p:nvPr>
        </p:nvSpPr>
        <p:spPr/>
        <p:txBody>
          <a:bodyPr/>
          <a:lstStyle/>
          <a:p>
            <a:fld id="{7EFF11FC-721C-4831-A626-4E468A4215F7}" type="slidenum">
              <a:rPr lang="en-AU" smtClean="0"/>
              <a:t>9</a:t>
            </a:fld>
            <a:endParaRPr lang="en-AU" dirty="0"/>
          </a:p>
        </p:txBody>
      </p:sp>
    </p:spTree>
    <p:extLst>
      <p:ext uri="{BB962C8B-B14F-4D97-AF65-F5344CB8AC3E}">
        <p14:creationId xmlns:p14="http://schemas.microsoft.com/office/powerpoint/2010/main" val="10593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4232093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1500425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531144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5A124CD3-DFA6-4927-8B02-8E324F1D6870}"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742C7E97-BCBE-4E35-B5A4-0D94CCEC5829}" type="slidenum">
              <a:rPr lang="en-AU" altLang="en-US"/>
              <a:pPr/>
              <a:t>‹#›</a:t>
            </a:fld>
            <a:endParaRPr lang="en-AU" altLang="en-US"/>
          </a:p>
        </p:txBody>
      </p:sp>
    </p:spTree>
    <p:extLst>
      <p:ext uri="{BB962C8B-B14F-4D97-AF65-F5344CB8AC3E}">
        <p14:creationId xmlns:p14="http://schemas.microsoft.com/office/powerpoint/2010/main" val="181808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2543605" y="188640"/>
            <a:ext cx="9052587" cy="980728"/>
          </a:xfrm>
        </p:spPr>
        <p:txBody>
          <a:bodyPr/>
          <a:lstStyle>
            <a:lvl1pPr>
              <a:defRPr sz="4000">
                <a:solidFill>
                  <a:schemeClr val="bg1"/>
                </a:solidFill>
              </a:defRPr>
            </a:lvl1pPr>
          </a:lstStyle>
          <a:p>
            <a:r>
              <a:rPr lang="en-US" dirty="0"/>
              <a:t>Click to edit Master title style</a:t>
            </a:r>
            <a:endParaRPr lang="en-AU" dirty="0"/>
          </a:p>
        </p:txBody>
      </p:sp>
      <p:sp>
        <p:nvSpPr>
          <p:cNvPr id="8" name="Content Placeholder 2"/>
          <p:cNvSpPr>
            <a:spLocks noGrp="1"/>
          </p:cNvSpPr>
          <p:nvPr>
            <p:ph idx="1"/>
          </p:nvPr>
        </p:nvSpPr>
        <p:spPr>
          <a:xfrm>
            <a:off x="609600" y="1772819"/>
            <a:ext cx="10972800" cy="4525963"/>
          </a:xfrm>
        </p:spPr>
        <p:txBody>
          <a:bodyPr/>
          <a:lstStyle>
            <a:lvl1pPr marL="0" indent="0">
              <a:buNone/>
              <a:defRPr sz="2800">
                <a:solidFill>
                  <a:schemeClr val="tx1"/>
                </a:solidFill>
              </a:defRPr>
            </a:lvl1pPr>
          </a:lstStyle>
          <a:p>
            <a:pPr lvl="0"/>
            <a:r>
              <a:rPr lang="en-US" dirty="0"/>
              <a:t>Edit Master text styles</a:t>
            </a:r>
          </a:p>
        </p:txBody>
      </p:sp>
    </p:spTree>
    <p:extLst>
      <p:ext uri="{BB962C8B-B14F-4D97-AF65-F5344CB8AC3E}">
        <p14:creationId xmlns:p14="http://schemas.microsoft.com/office/powerpoint/2010/main" val="517184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7B1205F9-B2E6-418D-882F-65117B3F4ED7}"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A1E56CB0-4114-4042-BD4C-01ED966D0390}" type="slidenum">
              <a:rPr lang="en-AU" altLang="en-US"/>
              <a:pPr/>
              <a:t>‹#›</a:t>
            </a:fld>
            <a:endParaRPr lang="en-AU" altLang="en-US"/>
          </a:p>
        </p:txBody>
      </p:sp>
    </p:spTree>
    <p:extLst>
      <p:ext uri="{BB962C8B-B14F-4D97-AF65-F5344CB8AC3E}">
        <p14:creationId xmlns:p14="http://schemas.microsoft.com/office/powerpoint/2010/main" val="2384762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3"/>
          <p:cNvSpPr>
            <a:spLocks noGrp="1"/>
          </p:cNvSpPr>
          <p:nvPr>
            <p:ph type="dt" sz="half" idx="10"/>
          </p:nvPr>
        </p:nvSpPr>
        <p:spPr/>
        <p:txBody>
          <a:bodyPr/>
          <a:lstStyle>
            <a:lvl1pPr>
              <a:defRPr/>
            </a:lvl1pPr>
          </a:lstStyle>
          <a:p>
            <a:pPr>
              <a:defRPr/>
            </a:pPr>
            <a:fld id="{63DF0008-FACC-4A28-AB8B-AD4AF5A1C4FD}"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6F7629BB-7654-4B0B-8984-A93076D7F4ED}" type="slidenum">
              <a:rPr lang="en-AU" altLang="en-US"/>
              <a:pPr/>
              <a:t>‹#›</a:t>
            </a:fld>
            <a:endParaRPr lang="en-AU" altLang="en-US"/>
          </a:p>
        </p:txBody>
      </p:sp>
    </p:spTree>
    <p:extLst>
      <p:ext uri="{BB962C8B-B14F-4D97-AF65-F5344CB8AC3E}">
        <p14:creationId xmlns:p14="http://schemas.microsoft.com/office/powerpoint/2010/main" val="173835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3"/>
          <p:cNvSpPr>
            <a:spLocks noGrp="1"/>
          </p:cNvSpPr>
          <p:nvPr>
            <p:ph type="dt" sz="half" idx="10"/>
          </p:nvPr>
        </p:nvSpPr>
        <p:spPr/>
        <p:txBody>
          <a:bodyPr/>
          <a:lstStyle>
            <a:lvl1pPr>
              <a:defRPr/>
            </a:lvl1pPr>
          </a:lstStyle>
          <a:p>
            <a:pPr>
              <a:defRPr/>
            </a:pPr>
            <a:fld id="{CFAF70BC-5FCF-4C49-90D0-EE39D2BBBE32}" type="datetimeFigureOut">
              <a:rPr lang="en-AU"/>
              <a:pPr>
                <a:defRPr/>
              </a:pPr>
              <a:t>6/08/2020</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fld id="{107DB1C7-00AB-4B7F-B502-23BCF69D00E5}" type="slidenum">
              <a:rPr lang="en-AU" altLang="en-US"/>
              <a:pPr/>
              <a:t>‹#›</a:t>
            </a:fld>
            <a:endParaRPr lang="en-AU" altLang="en-US"/>
          </a:p>
        </p:txBody>
      </p:sp>
    </p:spTree>
    <p:extLst>
      <p:ext uri="{BB962C8B-B14F-4D97-AF65-F5344CB8AC3E}">
        <p14:creationId xmlns:p14="http://schemas.microsoft.com/office/powerpoint/2010/main" val="1100852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4D5B5057-A281-424A-A9E7-5E38D5E3E871}" type="datetimeFigureOut">
              <a:rPr lang="en-AU"/>
              <a:pPr>
                <a:defRPr/>
              </a:pPr>
              <a:t>6/08/2020</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fld id="{D711050E-2BE8-4FE9-92BD-B105B3C67BAC}" type="slidenum">
              <a:rPr lang="en-AU" altLang="en-US"/>
              <a:pPr/>
              <a:t>‹#›</a:t>
            </a:fld>
            <a:endParaRPr lang="en-AU" altLang="en-US"/>
          </a:p>
        </p:txBody>
      </p:sp>
    </p:spTree>
    <p:extLst>
      <p:ext uri="{BB962C8B-B14F-4D97-AF65-F5344CB8AC3E}">
        <p14:creationId xmlns:p14="http://schemas.microsoft.com/office/powerpoint/2010/main" val="3396286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B059D3-9099-4965-B612-9E5245E90E91}" type="datetimeFigureOut">
              <a:rPr lang="en-AU"/>
              <a:pPr>
                <a:defRPr/>
              </a:pPr>
              <a:t>6/08/2020</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fld id="{C37044C0-4D43-43CB-9BD8-EE0BE4FE6CC8}" type="slidenum">
              <a:rPr lang="en-AU" altLang="en-US"/>
              <a:pPr/>
              <a:t>‹#›</a:t>
            </a:fld>
            <a:endParaRPr lang="en-AU" altLang="en-US"/>
          </a:p>
        </p:txBody>
      </p:sp>
    </p:spTree>
    <p:extLst>
      <p:ext uri="{BB962C8B-B14F-4D97-AF65-F5344CB8AC3E}">
        <p14:creationId xmlns:p14="http://schemas.microsoft.com/office/powerpoint/2010/main" val="2596325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D7C9004A-7368-49A1-904E-DF8BEEFD35C9}"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F4D86EFF-5A84-4E10-9EAB-FB0E69AD3BE6}" type="slidenum">
              <a:rPr lang="en-AU" altLang="en-US"/>
              <a:pPr/>
              <a:t>‹#›</a:t>
            </a:fld>
            <a:endParaRPr lang="en-AU" altLang="en-US"/>
          </a:p>
        </p:txBody>
      </p:sp>
    </p:spTree>
    <p:extLst>
      <p:ext uri="{BB962C8B-B14F-4D97-AF65-F5344CB8AC3E}">
        <p14:creationId xmlns:p14="http://schemas.microsoft.com/office/powerpoint/2010/main" val="315697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2543605" y="188640"/>
            <a:ext cx="9052587" cy="980728"/>
          </a:xfrm>
        </p:spPr>
        <p:txBody>
          <a:bodyPr/>
          <a:lstStyle/>
          <a:p>
            <a:endParaRPr lang="en-AU" dirty="0">
              <a:solidFill>
                <a:schemeClr val="bg1"/>
              </a:solidFill>
            </a:endParaRPr>
          </a:p>
        </p:txBody>
      </p:sp>
      <p:sp>
        <p:nvSpPr>
          <p:cNvPr id="8" name="Content Placeholder 2"/>
          <p:cNvSpPr>
            <a:spLocks noGrp="1"/>
          </p:cNvSpPr>
          <p:nvPr>
            <p:ph idx="1"/>
          </p:nvPr>
        </p:nvSpPr>
        <p:spPr>
          <a:xfrm>
            <a:off x="609600" y="1772819"/>
            <a:ext cx="10972800" cy="4525963"/>
          </a:xfrm>
        </p:spPr>
        <p:txBody>
          <a:bodyPr/>
          <a:lstStyle>
            <a:lvl1pPr marL="0" indent="0">
              <a:buNone/>
              <a:defRPr/>
            </a:lvl1pPr>
          </a:lstStyle>
          <a:p>
            <a:endParaRPr lang="en-AU" dirty="0">
              <a:solidFill>
                <a:srgbClr val="0070C0"/>
              </a:solidFill>
            </a:endParaRPr>
          </a:p>
        </p:txBody>
      </p:sp>
    </p:spTree>
    <p:extLst>
      <p:ext uri="{BB962C8B-B14F-4D97-AF65-F5344CB8AC3E}">
        <p14:creationId xmlns:p14="http://schemas.microsoft.com/office/powerpoint/2010/main" val="2883372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a:t>Click icon to add picture</a:t>
            </a:r>
            <a:endParaRPr lang="en-AU"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C2B5EE89-D515-4768-B1AB-60C757953EDD}" type="datetimeFigureOut">
              <a:rPr lang="en-AU"/>
              <a:pPr>
                <a:defRPr/>
              </a:pPr>
              <a:t>6/08/2020</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fld id="{6EBFC795-F3D5-4991-8934-B64CC80B117C}" type="slidenum">
              <a:rPr lang="en-AU" altLang="en-US"/>
              <a:pPr/>
              <a:t>‹#›</a:t>
            </a:fld>
            <a:endParaRPr lang="en-AU" altLang="en-US"/>
          </a:p>
        </p:txBody>
      </p:sp>
    </p:spTree>
    <p:extLst>
      <p:ext uri="{BB962C8B-B14F-4D97-AF65-F5344CB8AC3E}">
        <p14:creationId xmlns:p14="http://schemas.microsoft.com/office/powerpoint/2010/main" val="3136266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B97A0EDC-FF5E-4978-8F4C-4E0ED6EC1828}"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AF638C59-79F0-4769-B5DD-4F841BA67FFF}" type="slidenum">
              <a:rPr lang="en-AU" altLang="en-US"/>
              <a:pPr/>
              <a:t>‹#›</a:t>
            </a:fld>
            <a:endParaRPr lang="en-AU" altLang="en-US"/>
          </a:p>
        </p:txBody>
      </p:sp>
    </p:spTree>
    <p:extLst>
      <p:ext uri="{BB962C8B-B14F-4D97-AF65-F5344CB8AC3E}">
        <p14:creationId xmlns:p14="http://schemas.microsoft.com/office/powerpoint/2010/main" val="6271567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pPr>
              <a:defRPr/>
            </a:pPr>
            <a:fld id="{172F748B-2D6A-4FE0-B201-3E96063520DC}" type="datetimeFigureOut">
              <a:rPr lang="en-AU"/>
              <a:pPr>
                <a:defRPr/>
              </a:pPr>
              <a:t>6/08/2020</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fld id="{BCD9A940-66A7-4058-BD94-6379CB45759F}" type="slidenum">
              <a:rPr lang="en-AU" altLang="en-US"/>
              <a:pPr/>
              <a:t>‹#›</a:t>
            </a:fld>
            <a:endParaRPr lang="en-AU" altLang="en-US"/>
          </a:p>
        </p:txBody>
      </p:sp>
    </p:spTree>
    <p:extLst>
      <p:ext uri="{BB962C8B-B14F-4D97-AF65-F5344CB8AC3E}">
        <p14:creationId xmlns:p14="http://schemas.microsoft.com/office/powerpoint/2010/main" val="293743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2530571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173394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2448306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151593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359473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128616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AU"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60398D-4D99-4AE6-9B2E-084DC836D4F0}" type="datetimeFigureOut">
              <a:rPr lang="en-AU" smtClean="0"/>
              <a:t>6/08/2020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D7076DF-6F8A-4399-809B-5696D2779636}" type="slidenum">
              <a:rPr lang="en-AU" smtClean="0"/>
              <a:t>‹#›</a:t>
            </a:fld>
            <a:endParaRPr lang="en-AU" dirty="0"/>
          </a:p>
        </p:txBody>
      </p:sp>
    </p:spTree>
    <p:extLst>
      <p:ext uri="{BB962C8B-B14F-4D97-AF65-F5344CB8AC3E}">
        <p14:creationId xmlns:p14="http://schemas.microsoft.com/office/powerpoint/2010/main" val="3583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0398D-4D99-4AE6-9B2E-084DC836D4F0}" type="datetimeFigureOut">
              <a:rPr lang="en-AU" smtClean="0"/>
              <a:t>6/08/2020</a:t>
            </a:fld>
            <a:endParaRPr lang="en-AU"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076DF-6F8A-4399-809B-5696D2779636}" type="slidenum">
              <a:rPr lang="en-AU" smtClean="0"/>
              <a:t>‹#›</a:t>
            </a:fld>
            <a:endParaRPr lang="en-AU" dirty="0"/>
          </a:p>
        </p:txBody>
      </p:sp>
    </p:spTree>
    <p:extLst>
      <p:ext uri="{BB962C8B-B14F-4D97-AF65-F5344CB8AC3E}">
        <p14:creationId xmlns:p14="http://schemas.microsoft.com/office/powerpoint/2010/main" val="2096700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AU" altLang="en-US"/>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AU" alt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7B50E3D-9B00-45E6-A467-59BF8BBF618A}" type="datetimeFigureOut">
              <a:rPr lang="en-AU"/>
              <a:pPr>
                <a:defRPr/>
              </a:pPr>
              <a:t>6/08/2020</a:t>
            </a:fld>
            <a:endParaRPr lang="en-AU"/>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D3DAA-ED52-46AD-8676-6D85ED48FC86}" type="slidenum">
              <a:rPr lang="en-AU" altLang="en-US"/>
              <a:pPr/>
              <a:t>‹#›</a:t>
            </a:fld>
            <a:endParaRPr lang="en-AU" altLang="en-US"/>
          </a:p>
        </p:txBody>
      </p:sp>
    </p:spTree>
    <p:extLst>
      <p:ext uri="{BB962C8B-B14F-4D97-AF65-F5344CB8AC3E}">
        <p14:creationId xmlns:p14="http://schemas.microsoft.com/office/powerpoint/2010/main" val="3249008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189" algn="ctr" rtl="0" eaLnBrk="1" fontAlgn="base" hangingPunct="1">
        <a:spcBef>
          <a:spcPct val="0"/>
        </a:spcBef>
        <a:spcAft>
          <a:spcPct val="0"/>
        </a:spcAft>
        <a:defRPr sz="4400">
          <a:solidFill>
            <a:schemeClr val="tx1"/>
          </a:solidFill>
          <a:latin typeface="Calibri" panose="020F0502020204030204" pitchFamily="34" charset="0"/>
        </a:defRPr>
      </a:lvl6pPr>
      <a:lvl7pPr marL="914377" algn="ctr" rtl="0" eaLnBrk="1" fontAlgn="base" hangingPunct="1">
        <a:spcBef>
          <a:spcPct val="0"/>
        </a:spcBef>
        <a:spcAft>
          <a:spcPct val="0"/>
        </a:spcAft>
        <a:defRPr sz="4400">
          <a:solidFill>
            <a:schemeClr val="tx1"/>
          </a:solidFill>
          <a:latin typeface="Calibri" panose="020F0502020204030204" pitchFamily="34" charset="0"/>
        </a:defRPr>
      </a:lvl7pPr>
      <a:lvl8pPr marL="1371566" algn="ctr" rtl="0" eaLnBrk="1" fontAlgn="base" hangingPunct="1">
        <a:spcBef>
          <a:spcPct val="0"/>
        </a:spcBef>
        <a:spcAft>
          <a:spcPct val="0"/>
        </a:spcAft>
        <a:defRPr sz="4400">
          <a:solidFill>
            <a:schemeClr val="tx1"/>
          </a:solidFill>
          <a:latin typeface="Calibri" panose="020F0502020204030204" pitchFamily="34" charset="0"/>
        </a:defRPr>
      </a:lvl8pPr>
      <a:lvl9pPr marL="1828754"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891" indent="-342891"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32" indent="-285744"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2971" indent="-228594"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160" indent="-228594"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349" indent="-228594"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919290" y="2205039"/>
            <a:ext cx="8353425" cy="1908215"/>
          </a:xfrm>
          <a:prstGeom prst="rect">
            <a:avLst/>
          </a:prstGeom>
          <a:noFill/>
        </p:spPr>
        <p:txBody>
          <a:bodyPr>
            <a:spAutoFit/>
          </a:bodyPr>
          <a:lstStyle/>
          <a:p>
            <a:pPr algn="ctr">
              <a:defRPr/>
            </a:pPr>
            <a:r>
              <a:rPr lang="en-AU" sz="4000" dirty="0">
                <a:solidFill>
                  <a:srgbClr val="1F497D">
                    <a:lumMod val="60000"/>
                    <a:lumOff val="40000"/>
                  </a:srgbClr>
                </a:solidFill>
                <a:latin typeface="Calibri"/>
                <a:cs typeface="Arial" panose="020B0604020202020204" pitchFamily="34" charset="0"/>
              </a:rPr>
              <a:t>Model Code of Conduct Training</a:t>
            </a:r>
          </a:p>
          <a:p>
            <a:pPr algn="ctr">
              <a:defRPr/>
            </a:pPr>
            <a:r>
              <a:rPr lang="en-AU" sz="3000" dirty="0">
                <a:solidFill>
                  <a:srgbClr val="1F497D">
                    <a:lumMod val="60000"/>
                    <a:lumOff val="40000"/>
                  </a:srgbClr>
                </a:solidFill>
                <a:latin typeface="Calibri"/>
                <a:cs typeface="Arial" panose="020B0604020202020204" pitchFamily="34" charset="0"/>
              </a:rPr>
              <a:t>Staff</a:t>
            </a:r>
          </a:p>
          <a:p>
            <a:pPr algn="ctr">
              <a:defRPr/>
            </a:pPr>
            <a:endParaRPr lang="en-AU" sz="4800" dirty="0">
              <a:solidFill>
                <a:srgbClr val="1F497D">
                  <a:lumMod val="60000"/>
                  <a:lumOff val="40000"/>
                </a:srgbClr>
              </a:solidFill>
              <a:latin typeface="Calibri"/>
              <a:cs typeface="Arial" panose="020B0604020202020204" pitchFamily="34" charset="0"/>
            </a:endParaRPr>
          </a:p>
        </p:txBody>
      </p:sp>
    </p:spTree>
    <p:extLst>
      <p:ext uri="{BB962C8B-B14F-4D97-AF65-F5344CB8AC3E}">
        <p14:creationId xmlns:p14="http://schemas.microsoft.com/office/powerpoint/2010/main" val="2483430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Conflicts of Interest</a:t>
            </a:r>
          </a:p>
          <a:p>
            <a:endParaRPr lang="en-AU" dirty="0"/>
          </a:p>
        </p:txBody>
      </p:sp>
    </p:spTree>
    <p:extLst>
      <p:ext uri="{BB962C8B-B14F-4D97-AF65-F5344CB8AC3E}">
        <p14:creationId xmlns:p14="http://schemas.microsoft.com/office/powerpoint/2010/main" val="1694657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dirty="0">
                <a:solidFill>
                  <a:schemeClr val="bg1"/>
                </a:solidFill>
              </a:rPr>
              <a:t>Conflicts of Interest</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AU" dirty="0"/>
              <a:t>There are two types of conflicts of interest:</a:t>
            </a:r>
          </a:p>
          <a:p>
            <a:pPr marL="742950" lvl="1" indent="-285750" fontAlgn="base">
              <a:spcAft>
                <a:spcPct val="0"/>
              </a:spcAft>
            </a:pPr>
            <a:r>
              <a:rPr lang="en-AU" sz="3200" dirty="0"/>
              <a:t>pecuniary and </a:t>
            </a:r>
          </a:p>
          <a:p>
            <a:pPr marL="742950" lvl="1" indent="-285750" fontAlgn="base">
              <a:spcAft>
                <a:spcPct val="0"/>
              </a:spcAft>
            </a:pPr>
            <a:r>
              <a:rPr lang="en-AU" sz="3200" dirty="0"/>
              <a:t>non-pecuniary. </a:t>
            </a:r>
          </a:p>
          <a:p>
            <a:pPr marL="457200" indent="-457200">
              <a:buFont typeface="Arial" panose="020B0604020202020204" pitchFamily="34" charset="0"/>
              <a:buChar char="•"/>
            </a:pPr>
            <a:endParaRPr lang="en-AU" dirty="0"/>
          </a:p>
          <a:p>
            <a:pPr marL="457200" indent="-457200">
              <a:buFont typeface="Arial" panose="020B0604020202020204" pitchFamily="34" charset="0"/>
              <a:buChar char="•"/>
            </a:pPr>
            <a:r>
              <a:rPr lang="en-AU" dirty="0"/>
              <a:t>Your obligations to disclose and manage conflicts of interest will depend on what type of conflict of interest you have.</a:t>
            </a:r>
          </a:p>
          <a:p>
            <a:endParaRPr lang="en-AU" dirty="0"/>
          </a:p>
        </p:txBody>
      </p:sp>
    </p:spTree>
    <p:extLst>
      <p:ext uri="{BB962C8B-B14F-4D97-AF65-F5344CB8AC3E}">
        <p14:creationId xmlns:p14="http://schemas.microsoft.com/office/powerpoint/2010/main" val="1341186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What is a pecuniary interest?</a:t>
            </a:r>
          </a:p>
        </p:txBody>
      </p:sp>
      <p:sp>
        <p:nvSpPr>
          <p:cNvPr id="3" name="Content Placeholder 2"/>
          <p:cNvSpPr>
            <a:spLocks noGrp="1"/>
          </p:cNvSpPr>
          <p:nvPr>
            <p:ph idx="1"/>
          </p:nvPr>
        </p:nvSpPr>
        <p:spPr/>
        <p:txBody>
          <a:bodyPr>
            <a:normAutofit/>
          </a:bodyPr>
          <a:lstStyle/>
          <a:p>
            <a:pPr>
              <a:spcAft>
                <a:spcPts val="600"/>
              </a:spcAft>
            </a:pPr>
            <a:r>
              <a:rPr lang="en-AU" sz="2700" dirty="0"/>
              <a:t>You will have a </a:t>
            </a:r>
            <a:r>
              <a:rPr lang="en-AU" sz="2700" b="1" dirty="0"/>
              <a:t>pecuniary interest </a:t>
            </a:r>
            <a:r>
              <a:rPr lang="en-AU" sz="2700" dirty="0"/>
              <a:t>in a matter you are dealing with where there is a reasonable likelihood or expectation that you or a related person will gain or lose financially as a result of any decision made in relation to that matter.</a:t>
            </a:r>
          </a:p>
          <a:p>
            <a:endParaRPr lang="en-AU" sz="2800" dirty="0"/>
          </a:p>
          <a:p>
            <a:endParaRPr lang="en-AU" dirty="0"/>
          </a:p>
          <a:p>
            <a:endParaRPr lang="en-AU" dirty="0"/>
          </a:p>
        </p:txBody>
      </p:sp>
    </p:spTree>
    <p:extLst>
      <p:ext uri="{BB962C8B-B14F-4D97-AF65-F5344CB8AC3E}">
        <p14:creationId xmlns:p14="http://schemas.microsoft.com/office/powerpoint/2010/main" val="417425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sz="4000" dirty="0">
                <a:solidFill>
                  <a:schemeClr val="bg1"/>
                </a:solidFill>
              </a:rPr>
              <a:t>Conflicts of Interest</a:t>
            </a:r>
            <a:br>
              <a:rPr lang="en-AU" sz="4000" dirty="0">
                <a:solidFill>
                  <a:schemeClr val="bg1"/>
                </a:solidFill>
              </a:rPr>
            </a:br>
            <a:r>
              <a:rPr lang="en-AU" sz="3100" dirty="0">
                <a:solidFill>
                  <a:schemeClr val="bg1"/>
                </a:solidFill>
              </a:rPr>
              <a:t>managing pecuniary interests</a:t>
            </a:r>
          </a:p>
        </p:txBody>
      </p:sp>
      <p:sp>
        <p:nvSpPr>
          <p:cNvPr id="3" name="Content Placeholder 2"/>
          <p:cNvSpPr>
            <a:spLocks noGrp="1"/>
          </p:cNvSpPr>
          <p:nvPr>
            <p:ph idx="1"/>
          </p:nvPr>
        </p:nvSpPr>
        <p:spPr/>
        <p:txBody>
          <a:bodyPr/>
          <a:lstStyle/>
          <a:p>
            <a:pPr marL="457200" indent="-457200">
              <a:spcAft>
                <a:spcPts val="600"/>
              </a:spcAft>
              <a:buFont typeface="Arial" panose="020B0604020202020204" pitchFamily="34" charset="0"/>
              <a:buChar char="•"/>
            </a:pPr>
            <a:r>
              <a:rPr lang="en-AU" sz="2700" dirty="0"/>
              <a:t>Where you have a pecuniary interest in a matter you are dealing with, you must disclose it as soon as you become aware of it in writing to your manager or to the general manager if you are a designated person. </a:t>
            </a:r>
          </a:p>
          <a:p>
            <a:pPr marL="457200" indent="-457200">
              <a:spcAft>
                <a:spcPts val="600"/>
              </a:spcAft>
              <a:buFont typeface="Arial" panose="020B0604020202020204" pitchFamily="34" charset="0"/>
              <a:buChar char="•"/>
            </a:pPr>
            <a:r>
              <a:rPr lang="en-AU" sz="2700" dirty="0"/>
              <a:t>The general manager or your manager will decide how the matter will be dealt with.</a:t>
            </a:r>
          </a:p>
          <a:p>
            <a:pPr marL="457200" indent="-457200">
              <a:buFont typeface="Arial" panose="020B0604020202020204" pitchFamily="34" charset="0"/>
              <a:buChar char="•"/>
            </a:pPr>
            <a:r>
              <a:rPr lang="en-AU" sz="2700" dirty="0"/>
              <a:t>If you are a member of a committee, you must disclose any pecuniary interest you have in any matter being dealt with by the committee at each committee meeting that the matter arises and leave the meeting while it is being considered and voted on.</a:t>
            </a:r>
          </a:p>
          <a:p>
            <a:endParaRPr lang="en-AU" dirty="0"/>
          </a:p>
        </p:txBody>
      </p:sp>
    </p:spTree>
    <p:extLst>
      <p:ext uri="{BB962C8B-B14F-4D97-AF65-F5344CB8AC3E}">
        <p14:creationId xmlns:p14="http://schemas.microsoft.com/office/powerpoint/2010/main" val="1051377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What is a non-pecuniary conflict of interest?</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AU" sz="2800" b="1" dirty="0"/>
              <a:t>Non-pecuniary interests </a:t>
            </a:r>
            <a:r>
              <a:rPr lang="en-AU" sz="2800" dirty="0"/>
              <a:t>are private or personal interests that are not pecuniary interests.</a:t>
            </a:r>
          </a:p>
          <a:p>
            <a:pPr marL="457200" indent="-457200">
              <a:buFont typeface="Arial" panose="020B0604020202020204" pitchFamily="34" charset="0"/>
              <a:buChar char="•"/>
            </a:pPr>
            <a:r>
              <a:rPr lang="en-AU" sz="2800" dirty="0"/>
              <a:t>You will have a non-pecuniary conflict of interest in a matter you are dealing with if a reasonable and informed person would perceive that you could be influenced by a private interest that you have in that matter. </a:t>
            </a:r>
          </a:p>
          <a:p>
            <a:pPr marL="457200" indent="-457200">
              <a:buFont typeface="Arial" panose="020B0604020202020204" pitchFamily="34" charset="0"/>
              <a:buChar char="•"/>
            </a:pPr>
            <a:r>
              <a:rPr lang="en-AU" sz="2800" dirty="0"/>
              <a:t>How you deal with a non-pecuniary conflict of interest will depend on whether it is </a:t>
            </a:r>
            <a:r>
              <a:rPr lang="en-AU" sz="2800" b="1" dirty="0"/>
              <a:t>significant</a:t>
            </a:r>
            <a:r>
              <a:rPr lang="en-AU" sz="2800" dirty="0"/>
              <a:t>.</a:t>
            </a:r>
          </a:p>
          <a:p>
            <a:endParaRPr lang="en-AU" sz="2800" dirty="0"/>
          </a:p>
          <a:p>
            <a:endParaRPr lang="en-AU" dirty="0"/>
          </a:p>
        </p:txBody>
      </p:sp>
    </p:spTree>
    <p:extLst>
      <p:ext uri="{BB962C8B-B14F-4D97-AF65-F5344CB8AC3E}">
        <p14:creationId xmlns:p14="http://schemas.microsoft.com/office/powerpoint/2010/main" val="4151558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significant non-pecuniary conflicts of interest</a:t>
            </a:r>
            <a:endParaRPr lang="en-AU" sz="3100" dirty="0"/>
          </a:p>
        </p:txBody>
      </p:sp>
      <p:sp>
        <p:nvSpPr>
          <p:cNvPr id="3" name="Content Placeholder 2"/>
          <p:cNvSpPr>
            <a:spLocks noGrp="1"/>
          </p:cNvSpPr>
          <p:nvPr>
            <p:ph idx="1"/>
          </p:nvPr>
        </p:nvSpPr>
        <p:spPr/>
        <p:txBody>
          <a:bodyPr>
            <a:normAutofit/>
          </a:bodyPr>
          <a:lstStyle/>
          <a:p>
            <a:pPr>
              <a:spcAft>
                <a:spcPts val="600"/>
              </a:spcAft>
            </a:pPr>
            <a:r>
              <a:rPr lang="en-AU" sz="2800" dirty="0"/>
              <a:t>You will have a s</a:t>
            </a:r>
            <a:r>
              <a:rPr lang="en-AU" sz="2800" b="1" dirty="0"/>
              <a:t>ignificant non-pecuniary conflict of interest </a:t>
            </a:r>
            <a:r>
              <a:rPr lang="en-AU" sz="2800" dirty="0"/>
              <a:t>in a matter where you have:</a:t>
            </a:r>
          </a:p>
          <a:p>
            <a:pPr marL="457200" indent="-457200">
              <a:spcAft>
                <a:spcPts val="600"/>
              </a:spcAft>
              <a:buFont typeface="Arial" panose="020B0604020202020204" pitchFamily="34" charset="0"/>
              <a:buChar char="•"/>
            </a:pPr>
            <a:r>
              <a:rPr lang="en-AU" sz="2800" dirty="0"/>
              <a:t>a close relationship (including a business relationship) with a person who will be affected by a decision</a:t>
            </a:r>
          </a:p>
          <a:p>
            <a:pPr marL="457200" indent="-457200">
              <a:spcAft>
                <a:spcPts val="600"/>
              </a:spcAft>
              <a:buFont typeface="Arial" panose="020B0604020202020204" pitchFamily="34" charset="0"/>
              <a:buChar char="•"/>
            </a:pPr>
            <a:r>
              <a:rPr lang="en-AU" sz="2800" dirty="0"/>
              <a:t>a strong affiliation with an organisation that will be affected by a decision</a:t>
            </a:r>
          </a:p>
          <a:p>
            <a:pPr marL="457200" indent="-457200">
              <a:spcAft>
                <a:spcPts val="600"/>
              </a:spcAft>
              <a:buFont typeface="Arial" panose="020B0604020202020204" pitchFamily="34" charset="0"/>
              <a:buChar char="•"/>
            </a:pPr>
            <a:r>
              <a:rPr lang="en-AU" sz="2800" dirty="0"/>
              <a:t>a financial interest in the matter that is not a pecuniary interest, or you otherwise stand to gain or lose a personal benefit as a result of a decision </a:t>
            </a:r>
          </a:p>
          <a:p>
            <a:endParaRPr lang="en-AU" dirty="0"/>
          </a:p>
          <a:p>
            <a:endParaRPr lang="en-AU" dirty="0"/>
          </a:p>
        </p:txBody>
      </p:sp>
    </p:spTree>
    <p:extLst>
      <p:ext uri="{BB962C8B-B14F-4D97-AF65-F5344CB8AC3E}">
        <p14:creationId xmlns:p14="http://schemas.microsoft.com/office/powerpoint/2010/main" val="1363258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“conflicts of duties”</a:t>
            </a:r>
            <a:endParaRPr lang="en-AU" sz="3100" dirty="0"/>
          </a:p>
        </p:txBody>
      </p:sp>
      <p:sp>
        <p:nvSpPr>
          <p:cNvPr id="3" name="Content Placeholder 2"/>
          <p:cNvSpPr>
            <a:spLocks noGrp="1"/>
          </p:cNvSpPr>
          <p:nvPr>
            <p:ph idx="1"/>
          </p:nvPr>
        </p:nvSpPr>
        <p:spPr/>
        <p:txBody>
          <a:bodyPr>
            <a:normAutofit/>
          </a:bodyPr>
          <a:lstStyle/>
          <a:p>
            <a:r>
              <a:rPr lang="en-AU" sz="2800" b="1" dirty="0"/>
              <a:t>Significant non-pecuniary conflicts of interest </a:t>
            </a:r>
            <a:r>
              <a:rPr lang="en-AU" sz="2800" dirty="0"/>
              <a:t>also occur where you are member of the board or management committee of an organisation, as the council’s representative, and the interests of the council and the organisation are potentially in conflict in relation to the matter under consideration. </a:t>
            </a:r>
          </a:p>
          <a:p>
            <a:endParaRPr lang="en-AU" sz="2800" dirty="0"/>
          </a:p>
          <a:p>
            <a:r>
              <a:rPr lang="en-AU" sz="2800" dirty="0"/>
              <a:t>This is what is known as a </a:t>
            </a:r>
            <a:r>
              <a:rPr lang="en-AU" sz="2800" b="1" dirty="0"/>
              <a:t>“conflict of duties”</a:t>
            </a:r>
            <a:r>
              <a:rPr lang="en-AU" sz="2800" dirty="0"/>
              <a:t>.</a:t>
            </a:r>
          </a:p>
          <a:p>
            <a:endParaRPr lang="en-AU" sz="2800" dirty="0"/>
          </a:p>
        </p:txBody>
      </p:sp>
    </p:spTree>
    <p:extLst>
      <p:ext uri="{BB962C8B-B14F-4D97-AF65-F5344CB8AC3E}">
        <p14:creationId xmlns:p14="http://schemas.microsoft.com/office/powerpoint/2010/main" val="4204307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managing significant non-pecuniary conflicts of interest</a:t>
            </a:r>
            <a:endParaRPr lang="en-AU" sz="3100"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AU" sz="2800" dirty="0"/>
              <a:t>Disclose it in writing to your manager as soon as possible,</a:t>
            </a:r>
          </a:p>
          <a:p>
            <a:pPr marL="457200" indent="-457200">
              <a:buFont typeface="Arial" panose="020B0604020202020204" pitchFamily="34" charset="0"/>
              <a:buChar char="•"/>
            </a:pPr>
            <a:r>
              <a:rPr lang="en-AU" sz="2800" dirty="0"/>
              <a:t>disclose it on each occasion the matter arises, and </a:t>
            </a:r>
          </a:p>
          <a:p>
            <a:pPr marL="457200" indent="-457200">
              <a:buFont typeface="Arial" panose="020B0604020202020204" pitchFamily="34" charset="0"/>
              <a:buChar char="•"/>
            </a:pPr>
            <a:r>
              <a:rPr lang="en-AU" sz="2800" dirty="0"/>
              <a:t>do not participate in any consideration of the matter. </a:t>
            </a:r>
          </a:p>
          <a:p>
            <a:pPr marL="457200" indent="-457200">
              <a:buFont typeface="Arial" panose="020B0604020202020204" pitchFamily="34" charset="0"/>
              <a:buChar char="•"/>
            </a:pPr>
            <a:r>
              <a:rPr lang="en-AU" sz="2800" dirty="0"/>
              <a:t>If you are a member of a council committee you must also disclose your interest at each committee meeting that the matter arises and leave the meeting while the matter is being considered and voted on.</a:t>
            </a:r>
          </a:p>
          <a:p>
            <a:endParaRPr lang="en-AU" sz="2800" dirty="0"/>
          </a:p>
          <a:p>
            <a:endParaRPr lang="en-AU" dirty="0"/>
          </a:p>
        </p:txBody>
      </p:sp>
    </p:spTree>
    <p:extLst>
      <p:ext uri="{BB962C8B-B14F-4D97-AF65-F5344CB8AC3E}">
        <p14:creationId xmlns:p14="http://schemas.microsoft.com/office/powerpoint/2010/main" val="1360670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managing non-pecuniary conflicts of interest that are not significant</a:t>
            </a:r>
            <a:endParaRPr lang="en-AU" sz="3100" dirty="0"/>
          </a:p>
        </p:txBody>
      </p:sp>
      <p:sp>
        <p:nvSpPr>
          <p:cNvPr id="3" name="Content Placeholder 2"/>
          <p:cNvSpPr>
            <a:spLocks noGrp="1"/>
          </p:cNvSpPr>
          <p:nvPr>
            <p:ph idx="1"/>
          </p:nvPr>
        </p:nvSpPr>
        <p:spPr/>
        <p:txBody>
          <a:bodyPr>
            <a:normAutofit lnSpcReduction="10000"/>
          </a:bodyPr>
          <a:lstStyle/>
          <a:p>
            <a:pPr marL="457200" indent="-457200">
              <a:spcAft>
                <a:spcPts val="600"/>
              </a:spcAft>
              <a:buFont typeface="Arial" panose="020B0604020202020204" pitchFamily="34" charset="0"/>
              <a:buChar char="•"/>
            </a:pPr>
            <a:r>
              <a:rPr lang="en-AU" sz="2800" dirty="0"/>
              <a:t>A </a:t>
            </a:r>
            <a:r>
              <a:rPr lang="en-AU" sz="2800" b="1" dirty="0"/>
              <a:t>non-pecuniary conflict of interest will not be significant </a:t>
            </a:r>
            <a:r>
              <a:rPr lang="en-AU" sz="2800" dirty="0"/>
              <a:t>where it arises from a relationship or affiliation that is not particularly close or strong.</a:t>
            </a:r>
          </a:p>
          <a:p>
            <a:pPr marL="457200" indent="-457200">
              <a:spcAft>
                <a:spcPts val="600"/>
              </a:spcAft>
              <a:buFont typeface="Arial" panose="020B0604020202020204" pitchFamily="34" charset="0"/>
              <a:buChar char="•"/>
            </a:pPr>
            <a:r>
              <a:rPr lang="en-AU" sz="2800" dirty="0"/>
              <a:t>You must still disclose your interest in writing to your manager as soon as possible and explain why you believe it is not significant. Your manager will help you decide how to manage your interest.</a:t>
            </a:r>
          </a:p>
          <a:p>
            <a:pPr marL="457200" indent="-457200">
              <a:spcAft>
                <a:spcPts val="600"/>
              </a:spcAft>
              <a:buFont typeface="Arial" panose="020B0604020202020204" pitchFamily="34" charset="0"/>
              <a:buChar char="•"/>
            </a:pPr>
            <a:r>
              <a:rPr lang="en-AU" sz="2800" dirty="0"/>
              <a:t>If you are a member of a committee, you must also disclose your interest at each committee meeting the matter arises and explain why you believe it is not significant and no further action is necessary to manage it.</a:t>
            </a:r>
          </a:p>
        </p:txBody>
      </p:sp>
    </p:spTree>
    <p:extLst>
      <p:ext uri="{BB962C8B-B14F-4D97-AF65-F5344CB8AC3E}">
        <p14:creationId xmlns:p14="http://schemas.microsoft.com/office/powerpoint/2010/main" val="4216366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What if I am not sure?</a:t>
            </a:r>
            <a:endParaRPr lang="en-AU" sz="3100" dirty="0"/>
          </a:p>
        </p:txBody>
      </p:sp>
      <p:sp>
        <p:nvSpPr>
          <p:cNvPr id="3" name="Content Placeholder 2"/>
          <p:cNvSpPr>
            <a:spLocks noGrp="1"/>
          </p:cNvSpPr>
          <p:nvPr>
            <p:ph idx="1"/>
          </p:nvPr>
        </p:nvSpPr>
        <p:spPr/>
        <p:txBody>
          <a:bodyPr>
            <a:normAutofit/>
          </a:bodyPr>
          <a:lstStyle/>
          <a:p>
            <a:pPr marL="457189" indent="-457189">
              <a:spcAft>
                <a:spcPts val="600"/>
              </a:spcAft>
              <a:buFont typeface="Arial" panose="020B0604020202020204" pitchFamily="34" charset="0"/>
              <a:buChar char="•"/>
            </a:pPr>
            <a:r>
              <a:rPr lang="en-AU" sz="2800" dirty="0"/>
              <a:t>The onus is on you to identify and disclose any potential conflict of interest you may have in a matter you are dealing with and to manage it appropriately.</a:t>
            </a:r>
          </a:p>
          <a:p>
            <a:pPr marL="457189" indent="-457189">
              <a:spcAft>
                <a:spcPts val="600"/>
              </a:spcAft>
              <a:buFont typeface="Arial" panose="020B0604020202020204" pitchFamily="34" charset="0"/>
              <a:buChar char="•"/>
            </a:pPr>
            <a:r>
              <a:rPr lang="en-AU" sz="2800" dirty="0"/>
              <a:t>If you are not sure always err on the side of caution – declare, then discuss with your manager.</a:t>
            </a:r>
            <a:endParaRPr lang="en-AU" dirty="0"/>
          </a:p>
          <a:p>
            <a:endParaRPr lang="en-AU" dirty="0"/>
          </a:p>
        </p:txBody>
      </p:sp>
    </p:spTree>
    <p:extLst>
      <p:ext uri="{BB962C8B-B14F-4D97-AF65-F5344CB8AC3E}">
        <p14:creationId xmlns:p14="http://schemas.microsoft.com/office/powerpoint/2010/main" val="176932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AU" sz="4000" dirty="0">
                <a:solidFill>
                  <a:schemeClr val="bg1"/>
                </a:solidFill>
              </a:rPr>
              <a:t>OVERVIEW</a:t>
            </a:r>
          </a:p>
        </p:txBody>
      </p:sp>
      <p:sp>
        <p:nvSpPr>
          <p:cNvPr id="3" name="Content Placeholder 2"/>
          <p:cNvSpPr>
            <a:spLocks noGrp="1"/>
          </p:cNvSpPr>
          <p:nvPr>
            <p:ph idx="1"/>
          </p:nvPr>
        </p:nvSpPr>
        <p:spPr/>
        <p:txBody>
          <a:bodyPr>
            <a:normAutofit/>
          </a:bodyPr>
          <a:lstStyle/>
          <a:p>
            <a:pPr marL="1258857" lvl="1" indent="-457189">
              <a:buFont typeface="Arial" panose="020B0604020202020204" pitchFamily="34" charset="0"/>
              <a:buChar char="•"/>
            </a:pPr>
            <a:r>
              <a:rPr lang="en-AU" dirty="0"/>
              <a:t>General conduct</a:t>
            </a:r>
          </a:p>
          <a:p>
            <a:pPr marL="1258857" lvl="1" indent="-457189">
              <a:buFont typeface="Arial" panose="020B0604020202020204" pitchFamily="34" charset="0"/>
              <a:buChar char="•"/>
            </a:pPr>
            <a:r>
              <a:rPr lang="en-AU" dirty="0"/>
              <a:t>Submitting returns of interest</a:t>
            </a:r>
          </a:p>
          <a:p>
            <a:pPr marL="1258857" lvl="1" indent="-457189">
              <a:buFont typeface="Arial" panose="020B0604020202020204" pitchFamily="34" charset="0"/>
              <a:buChar char="•"/>
            </a:pPr>
            <a:r>
              <a:rPr lang="en-AU" dirty="0"/>
              <a:t>Conflicts of interest</a:t>
            </a:r>
          </a:p>
          <a:p>
            <a:pPr marL="1258857" lvl="1" indent="-457189">
              <a:buFont typeface="Arial" panose="020B0604020202020204" pitchFamily="34" charset="0"/>
              <a:buChar char="•"/>
            </a:pPr>
            <a:r>
              <a:rPr lang="en-AU" dirty="0"/>
              <a:t>Gifts and benefits</a:t>
            </a:r>
          </a:p>
          <a:p>
            <a:pPr marL="1258857" lvl="1" indent="-457189">
              <a:buFont typeface="Arial" panose="020B0604020202020204" pitchFamily="34" charset="0"/>
              <a:buChar char="•"/>
            </a:pPr>
            <a:r>
              <a:rPr lang="en-AU" dirty="0"/>
              <a:t>Interactions with councillors</a:t>
            </a:r>
          </a:p>
          <a:p>
            <a:pPr marL="1258857" lvl="1" indent="-457189">
              <a:buFont typeface="Arial" panose="020B0604020202020204" pitchFamily="34" charset="0"/>
              <a:buChar char="•"/>
            </a:pPr>
            <a:r>
              <a:rPr lang="en-AU" dirty="0"/>
              <a:t>Use of council information and resources</a:t>
            </a:r>
          </a:p>
          <a:p>
            <a:pPr marL="1258857" lvl="1" indent="-457189">
              <a:buFont typeface="Arial" panose="020B0604020202020204" pitchFamily="34" charset="0"/>
              <a:buChar char="•"/>
            </a:pPr>
            <a:r>
              <a:rPr lang="en-AU" dirty="0"/>
              <a:t>Code of conduct complaints</a:t>
            </a:r>
          </a:p>
        </p:txBody>
      </p:sp>
    </p:spTree>
    <p:extLst>
      <p:ext uri="{BB962C8B-B14F-4D97-AF65-F5344CB8AC3E}">
        <p14:creationId xmlns:p14="http://schemas.microsoft.com/office/powerpoint/2010/main" val="471659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secondary employment</a:t>
            </a:r>
          </a:p>
        </p:txBody>
      </p:sp>
      <p:sp>
        <p:nvSpPr>
          <p:cNvPr id="3" name="Content Placeholder 2"/>
          <p:cNvSpPr>
            <a:spLocks noGrp="1"/>
          </p:cNvSpPr>
          <p:nvPr>
            <p:ph idx="1"/>
          </p:nvPr>
        </p:nvSpPr>
        <p:spPr/>
        <p:txBody>
          <a:bodyPr>
            <a:normAutofit/>
          </a:bodyPr>
          <a:lstStyle/>
          <a:p>
            <a:r>
              <a:rPr lang="en-AU" sz="2800" dirty="0"/>
              <a:t>You cannot undertake any paid work outside of council that relates to council business or that may conflict with your council duties without the approval of the general manager. </a:t>
            </a:r>
          </a:p>
          <a:p>
            <a:endParaRPr lang="en-AU" sz="2800" dirty="0"/>
          </a:p>
        </p:txBody>
      </p:sp>
    </p:spTree>
    <p:extLst>
      <p:ext uri="{BB962C8B-B14F-4D97-AF65-F5344CB8AC3E}">
        <p14:creationId xmlns:p14="http://schemas.microsoft.com/office/powerpoint/2010/main" val="2796753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Conflicts of Interest</a:t>
            </a:r>
            <a:br>
              <a:rPr lang="en-AU" dirty="0">
                <a:solidFill>
                  <a:schemeClr val="bg1"/>
                </a:solidFill>
              </a:rPr>
            </a:br>
            <a:r>
              <a:rPr lang="en-AU" sz="3100" dirty="0">
                <a:solidFill>
                  <a:schemeClr val="bg1"/>
                </a:solidFill>
              </a:rPr>
              <a:t>dealing with council as a resident</a:t>
            </a:r>
            <a:endParaRPr lang="en-AU" sz="3100" dirty="0"/>
          </a:p>
        </p:txBody>
      </p:sp>
      <p:sp>
        <p:nvSpPr>
          <p:cNvPr id="3" name="Content Placeholder 2"/>
          <p:cNvSpPr>
            <a:spLocks noGrp="1"/>
          </p:cNvSpPr>
          <p:nvPr>
            <p:ph idx="1"/>
          </p:nvPr>
        </p:nvSpPr>
        <p:spPr/>
        <p:txBody>
          <a:bodyPr/>
          <a:lstStyle/>
          <a:p>
            <a:pPr marL="457189" indent="-457189">
              <a:buFont typeface="Arial" panose="020B0604020202020204" pitchFamily="34" charset="0"/>
              <a:buChar char="•"/>
            </a:pPr>
            <a:r>
              <a:rPr lang="en-AU" sz="2800" dirty="0"/>
              <a:t>You should deal with the council in the same way as other members of the public.</a:t>
            </a:r>
          </a:p>
          <a:p>
            <a:pPr marL="457189" indent="-457189">
              <a:buFont typeface="Arial" panose="020B0604020202020204" pitchFamily="34" charset="0"/>
              <a:buChar char="•"/>
            </a:pPr>
            <a:r>
              <a:rPr lang="en-AU" sz="2800" dirty="0"/>
              <a:t>You should not expect or seek any preferential treatment.</a:t>
            </a:r>
          </a:p>
          <a:p>
            <a:pPr marL="457189" indent="-457189">
              <a:buFont typeface="Arial" panose="020B0604020202020204" pitchFamily="34" charset="0"/>
              <a:buChar char="•"/>
            </a:pPr>
            <a:r>
              <a:rPr lang="en-AU" sz="2800" dirty="0"/>
              <a:t>You must not use your position to obtain a private benefit for yourself or for someone else or to influence others to obtain a private benefit for yourself or for someone else.</a:t>
            </a:r>
          </a:p>
          <a:p>
            <a:endParaRPr lang="en-AU" dirty="0"/>
          </a:p>
          <a:p>
            <a:endParaRPr lang="en-AU" dirty="0"/>
          </a:p>
        </p:txBody>
      </p:sp>
    </p:spTree>
    <p:extLst>
      <p:ext uri="{BB962C8B-B14F-4D97-AF65-F5344CB8AC3E}">
        <p14:creationId xmlns:p14="http://schemas.microsoft.com/office/powerpoint/2010/main" val="4237379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Gifts and Benefits</a:t>
            </a:r>
          </a:p>
          <a:p>
            <a:endParaRPr lang="en-AU" dirty="0"/>
          </a:p>
        </p:txBody>
      </p:sp>
    </p:spTree>
    <p:extLst>
      <p:ext uri="{BB962C8B-B14F-4D97-AF65-F5344CB8AC3E}">
        <p14:creationId xmlns:p14="http://schemas.microsoft.com/office/powerpoint/2010/main" val="827380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4000" dirty="0">
                <a:solidFill>
                  <a:schemeClr val="bg1"/>
                </a:solidFill>
              </a:rPr>
              <a:t>Gifts and Benefits</a:t>
            </a:r>
            <a:endParaRPr lang="en-AU" sz="4000" dirty="0"/>
          </a:p>
        </p:txBody>
      </p:sp>
      <p:sp>
        <p:nvSpPr>
          <p:cNvPr id="3" name="Content Placeholder 2"/>
          <p:cNvSpPr>
            <a:spLocks noGrp="1"/>
          </p:cNvSpPr>
          <p:nvPr>
            <p:ph idx="1"/>
          </p:nvPr>
        </p:nvSpPr>
        <p:spPr/>
        <p:txBody>
          <a:bodyPr>
            <a:normAutofit/>
          </a:bodyPr>
          <a:lstStyle/>
          <a:p>
            <a:pPr>
              <a:spcAft>
                <a:spcPts val="600"/>
              </a:spcAft>
            </a:pPr>
            <a:endParaRPr lang="en-AU" sz="2800" b="1" dirty="0"/>
          </a:p>
          <a:p>
            <a:pPr marL="457200" indent="-457200">
              <a:spcAft>
                <a:spcPts val="600"/>
              </a:spcAft>
              <a:buFont typeface="Arial" panose="020B0604020202020204" pitchFamily="34" charset="0"/>
              <a:buChar char="•"/>
            </a:pPr>
            <a:r>
              <a:rPr lang="en-AU" sz="2800" dirty="0"/>
              <a:t>A gift or benefit is something offered to or received by you, or someone closely associated with you, for personal use or enjoyment.</a:t>
            </a:r>
          </a:p>
          <a:p>
            <a:pPr marL="457200" indent="-457200">
              <a:spcAft>
                <a:spcPts val="600"/>
              </a:spcAft>
              <a:buFont typeface="Arial" panose="020B0604020202020204" pitchFamily="34" charset="0"/>
              <a:buChar char="•"/>
            </a:pPr>
            <a:r>
              <a:rPr lang="en-AU" sz="2800" dirty="0"/>
              <a:t>Key principles:</a:t>
            </a:r>
          </a:p>
          <a:p>
            <a:pPr marL="857250" lvl="1" indent="-457200" fontAlgn="base">
              <a:spcBef>
                <a:spcPts val="0"/>
              </a:spcBef>
            </a:pPr>
            <a:r>
              <a:rPr lang="en-AU" sz="2500" dirty="0"/>
              <a:t>You must not benefit personally from your work other than through the remuneration and any other benefits you receive as an employee </a:t>
            </a:r>
          </a:p>
          <a:p>
            <a:pPr marL="857250" lvl="1" indent="-457200" fontAlgn="base">
              <a:spcBef>
                <a:spcPts val="0"/>
              </a:spcBef>
            </a:pPr>
            <a:r>
              <a:rPr lang="en-AU" sz="2500" dirty="0"/>
              <a:t>You must not be influenced or be seen to be influenced as a result of the receipt of a gift or personal benefit. </a:t>
            </a:r>
          </a:p>
          <a:p>
            <a:endParaRPr lang="en-AU" sz="3000" dirty="0"/>
          </a:p>
        </p:txBody>
      </p:sp>
    </p:spTree>
    <p:extLst>
      <p:ext uri="{BB962C8B-B14F-4D97-AF65-F5344CB8AC3E}">
        <p14:creationId xmlns:p14="http://schemas.microsoft.com/office/powerpoint/2010/main" val="4142333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Gifts and Benefits</a:t>
            </a:r>
            <a:br>
              <a:rPr lang="en-AU" dirty="0">
                <a:solidFill>
                  <a:schemeClr val="bg1"/>
                </a:solidFill>
              </a:rPr>
            </a:br>
            <a:r>
              <a:rPr lang="en-AU" sz="3100" dirty="0">
                <a:solidFill>
                  <a:schemeClr val="bg1"/>
                </a:solidFill>
              </a:rPr>
              <a:t>What is not a gift or benefit?</a:t>
            </a:r>
            <a:endParaRPr lang="en-AU" sz="3100" dirty="0"/>
          </a:p>
        </p:txBody>
      </p:sp>
      <p:sp>
        <p:nvSpPr>
          <p:cNvPr id="3" name="Content Placeholder 2"/>
          <p:cNvSpPr>
            <a:spLocks noGrp="1"/>
          </p:cNvSpPr>
          <p:nvPr>
            <p:ph idx="1"/>
          </p:nvPr>
        </p:nvSpPr>
        <p:spPr/>
        <p:txBody>
          <a:bodyPr>
            <a:normAutofit/>
          </a:bodyPr>
          <a:lstStyle/>
          <a:p>
            <a:r>
              <a:rPr lang="en-AU" sz="2800" dirty="0"/>
              <a:t>Gifts and benefits </a:t>
            </a:r>
            <a:r>
              <a:rPr lang="en-AU" sz="2800" b="1" dirty="0"/>
              <a:t>do not </a:t>
            </a:r>
            <a:r>
              <a:rPr lang="en-AU" sz="2800" dirty="0"/>
              <a:t>include:</a:t>
            </a:r>
          </a:p>
          <a:p>
            <a:pPr marL="457189" indent="-457189">
              <a:buFont typeface="Arial" panose="020B0604020202020204" pitchFamily="34" charset="0"/>
              <a:buChar char="•"/>
            </a:pPr>
            <a:r>
              <a:rPr lang="en-AU" sz="2800" dirty="0"/>
              <a:t>items with a value of $10 or less</a:t>
            </a:r>
          </a:p>
          <a:p>
            <a:pPr marL="457189" indent="-457189">
              <a:buFont typeface="Arial" panose="020B0604020202020204" pitchFamily="34" charset="0"/>
              <a:buChar char="•"/>
            </a:pPr>
            <a:r>
              <a:rPr lang="en-AU" sz="2800" dirty="0"/>
              <a:t>a gift or benefit provided to the council as part of a cultural exchange or sister city relationship </a:t>
            </a:r>
          </a:p>
          <a:p>
            <a:pPr marL="457189" indent="-457189">
              <a:buFont typeface="Arial" panose="020B0604020202020204" pitchFamily="34" charset="0"/>
              <a:buChar char="•"/>
            </a:pPr>
            <a:r>
              <a:rPr lang="en-AU" sz="2800" dirty="0"/>
              <a:t>a benefit provided to you by the council</a:t>
            </a:r>
          </a:p>
          <a:p>
            <a:pPr marL="457189" indent="-457189">
              <a:buFont typeface="Arial" panose="020B0604020202020204" pitchFamily="34" charset="0"/>
              <a:buChar char="•"/>
            </a:pPr>
            <a:r>
              <a:rPr lang="en-AU" sz="2800" dirty="0"/>
              <a:t>attendance at a work-related event for the purpose of undertaking your council duties</a:t>
            </a:r>
          </a:p>
          <a:p>
            <a:pPr marL="457189" indent="-457189">
              <a:buFont typeface="Arial" panose="020B0604020202020204" pitchFamily="34" charset="0"/>
              <a:buChar char="•"/>
            </a:pPr>
            <a:r>
              <a:rPr lang="en-AU" sz="2800" dirty="0"/>
              <a:t>meals, beverages or refreshments provided to you while you are carrying out your council duties.</a:t>
            </a:r>
          </a:p>
          <a:p>
            <a:endParaRPr lang="en-AU" dirty="0"/>
          </a:p>
          <a:p>
            <a:endParaRPr lang="en-AU" dirty="0"/>
          </a:p>
        </p:txBody>
      </p:sp>
    </p:spTree>
    <p:extLst>
      <p:ext uri="{BB962C8B-B14F-4D97-AF65-F5344CB8AC3E}">
        <p14:creationId xmlns:p14="http://schemas.microsoft.com/office/powerpoint/2010/main" val="1217241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Gifts and Benefits</a:t>
            </a:r>
            <a:br>
              <a:rPr lang="en-AU" dirty="0">
                <a:solidFill>
                  <a:schemeClr val="bg1"/>
                </a:solidFill>
              </a:rPr>
            </a:br>
            <a:r>
              <a:rPr lang="en-AU" sz="3100" dirty="0">
                <a:solidFill>
                  <a:schemeClr val="bg1"/>
                </a:solidFill>
              </a:rPr>
              <a:t>you must not…</a:t>
            </a:r>
            <a:endParaRPr lang="en-AU" sz="3100" dirty="0"/>
          </a:p>
        </p:txBody>
      </p:sp>
      <p:sp>
        <p:nvSpPr>
          <p:cNvPr id="3" name="Content Placeholder 2"/>
          <p:cNvSpPr>
            <a:spLocks noGrp="1"/>
          </p:cNvSpPr>
          <p:nvPr>
            <p:ph idx="1"/>
          </p:nvPr>
        </p:nvSpPr>
        <p:spPr>
          <a:xfrm>
            <a:off x="609600" y="1772818"/>
            <a:ext cx="10972800" cy="4835017"/>
          </a:xfrm>
        </p:spPr>
        <p:txBody>
          <a:bodyPr>
            <a:normAutofit fontScale="62500" lnSpcReduction="20000"/>
          </a:bodyPr>
          <a:lstStyle/>
          <a:p>
            <a:r>
              <a:rPr lang="en-AU" sz="3700" dirty="0"/>
              <a:t>You </a:t>
            </a:r>
            <a:r>
              <a:rPr lang="en-AU" sz="3700" b="1" dirty="0"/>
              <a:t>must not</a:t>
            </a:r>
            <a:r>
              <a:rPr lang="en-AU" sz="3700" dirty="0"/>
              <a:t>:</a:t>
            </a:r>
          </a:p>
          <a:p>
            <a:pPr marL="457189" lvl="0" indent="-457189">
              <a:buFont typeface="Arial" panose="020B0604020202020204" pitchFamily="34" charset="0"/>
              <a:buChar char="•"/>
            </a:pPr>
            <a:r>
              <a:rPr lang="en-AU" sz="4000" dirty="0"/>
              <a:t>seek or accept bribes</a:t>
            </a:r>
          </a:p>
          <a:p>
            <a:pPr marL="457189" lvl="0" indent="-457189">
              <a:buFont typeface="Arial" panose="020B0604020202020204" pitchFamily="34" charset="0"/>
              <a:buChar char="•"/>
            </a:pPr>
            <a:r>
              <a:rPr lang="en-AU" sz="4000" dirty="0"/>
              <a:t>seek gifts or benefits of any kind</a:t>
            </a:r>
          </a:p>
          <a:p>
            <a:pPr marL="457189" lvl="0" indent="-457189">
              <a:buFont typeface="Arial" panose="020B0604020202020204" pitchFamily="34" charset="0"/>
              <a:buChar char="•"/>
            </a:pPr>
            <a:r>
              <a:rPr lang="en-AU" sz="4000" dirty="0"/>
              <a:t>accept any gift or benefit that may create a sense of obligation, or that may be perceived as intended or likely to influence you</a:t>
            </a:r>
          </a:p>
          <a:p>
            <a:pPr marL="457189" lvl="0" indent="-457189">
              <a:buFont typeface="Arial" panose="020B0604020202020204" pitchFamily="34" charset="0"/>
              <a:buChar char="•"/>
            </a:pPr>
            <a:r>
              <a:rPr lang="en-AU" sz="4000" dirty="0"/>
              <a:t>accept any gift or benefit that is worth more than $100</a:t>
            </a:r>
          </a:p>
          <a:p>
            <a:pPr marL="457189" lvl="0" indent="-457189">
              <a:buFont typeface="Arial" panose="020B0604020202020204" pitchFamily="34" charset="0"/>
              <a:buChar char="•"/>
            </a:pPr>
            <a:r>
              <a:rPr lang="en-AU" sz="4000" dirty="0"/>
              <a:t>accept tickets to major sporting or cultural events with a ticket value of over $100 or corporate hospitality at such events</a:t>
            </a:r>
          </a:p>
          <a:p>
            <a:pPr marL="457189" lvl="0" indent="-457189">
              <a:buFont typeface="Arial" panose="020B0604020202020204" pitchFamily="34" charset="0"/>
              <a:buChar char="•"/>
            </a:pPr>
            <a:r>
              <a:rPr lang="en-AU" sz="4000" dirty="0"/>
              <a:t>accept cash or cash-like gifts of any amount </a:t>
            </a:r>
          </a:p>
          <a:p>
            <a:pPr marL="457189" lvl="0" indent="-457189">
              <a:buFont typeface="Arial" panose="020B0604020202020204" pitchFamily="34" charset="0"/>
              <a:buChar char="•"/>
            </a:pPr>
            <a:r>
              <a:rPr lang="en-AU" sz="4000" dirty="0"/>
              <a:t>participate in competitions for prizes where eligibility is based on the council being a customer of the competition organiser </a:t>
            </a:r>
          </a:p>
          <a:p>
            <a:pPr marL="457189" lvl="0" indent="-457189">
              <a:buFont typeface="Arial" panose="020B0604020202020204" pitchFamily="34" charset="0"/>
              <a:buChar char="•"/>
            </a:pPr>
            <a:r>
              <a:rPr lang="en-AU" sz="4000" dirty="0"/>
              <a:t>personally benefit from reward points programs when purchasing on behalf of council.</a:t>
            </a:r>
          </a:p>
          <a:p>
            <a:pPr marL="457189" indent="-457189">
              <a:buFont typeface="Arial" panose="020B0604020202020204" pitchFamily="34" charset="0"/>
              <a:buChar char="•"/>
            </a:pPr>
            <a:endParaRPr lang="en-AU" sz="3700" dirty="0"/>
          </a:p>
          <a:p>
            <a:pPr marL="457189" indent="-457189">
              <a:buFont typeface="Arial" panose="020B0604020202020204" pitchFamily="34" charset="0"/>
              <a:buChar char="•"/>
            </a:pPr>
            <a:endParaRPr lang="en-AU" dirty="0"/>
          </a:p>
          <a:p>
            <a:endParaRPr lang="en-AU" dirty="0"/>
          </a:p>
        </p:txBody>
      </p:sp>
    </p:spTree>
    <p:extLst>
      <p:ext uri="{BB962C8B-B14F-4D97-AF65-F5344CB8AC3E}">
        <p14:creationId xmlns:p14="http://schemas.microsoft.com/office/powerpoint/2010/main" val="4649573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6575" y="188640"/>
            <a:ext cx="8869617" cy="980728"/>
          </a:xfrm>
        </p:spPr>
        <p:txBody>
          <a:bodyPr>
            <a:normAutofit fontScale="90000"/>
          </a:bodyPr>
          <a:lstStyle/>
          <a:p>
            <a:pPr algn="l"/>
            <a:r>
              <a:rPr lang="en-AU" dirty="0">
                <a:solidFill>
                  <a:schemeClr val="bg1"/>
                </a:solidFill>
              </a:rPr>
              <a:t>Gifts and Benefits</a:t>
            </a:r>
            <a:br>
              <a:rPr lang="en-AU" dirty="0">
                <a:solidFill>
                  <a:schemeClr val="bg1"/>
                </a:solidFill>
              </a:rPr>
            </a:br>
            <a:r>
              <a:rPr lang="en-AU" sz="3100" dirty="0">
                <a:solidFill>
                  <a:schemeClr val="bg1"/>
                </a:solidFill>
              </a:rPr>
              <a:t>What if you can’t refuse?</a:t>
            </a:r>
            <a:endParaRPr lang="en-AU" sz="3100" dirty="0"/>
          </a:p>
        </p:txBody>
      </p:sp>
      <p:sp>
        <p:nvSpPr>
          <p:cNvPr id="3" name="Content Placeholder 2"/>
          <p:cNvSpPr>
            <a:spLocks noGrp="1"/>
          </p:cNvSpPr>
          <p:nvPr>
            <p:ph idx="1"/>
          </p:nvPr>
        </p:nvSpPr>
        <p:spPr/>
        <p:txBody>
          <a:bodyPr/>
          <a:lstStyle/>
          <a:p>
            <a:r>
              <a:rPr lang="en-AU" sz="2800" dirty="0"/>
              <a:t>If you are offered a gift or benefit that is worth more than $100 that cannot be reasonably refused, you must surrender it to the council.</a:t>
            </a:r>
          </a:p>
          <a:p>
            <a:endParaRPr lang="en-AU" dirty="0"/>
          </a:p>
        </p:txBody>
      </p:sp>
    </p:spTree>
    <p:extLst>
      <p:ext uri="{BB962C8B-B14F-4D97-AF65-F5344CB8AC3E}">
        <p14:creationId xmlns:p14="http://schemas.microsoft.com/office/powerpoint/2010/main" val="4196269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Gifts and Benefits</a:t>
            </a:r>
            <a:br>
              <a:rPr lang="en-AU" dirty="0">
                <a:solidFill>
                  <a:schemeClr val="bg1"/>
                </a:solidFill>
              </a:rPr>
            </a:br>
            <a:r>
              <a:rPr lang="en-AU" sz="3100" dirty="0">
                <a:solidFill>
                  <a:schemeClr val="bg1"/>
                </a:solidFill>
              </a:rPr>
              <a:t>What you can accept?</a:t>
            </a:r>
            <a:endParaRPr lang="en-AU" sz="3100" dirty="0"/>
          </a:p>
        </p:txBody>
      </p:sp>
      <p:sp>
        <p:nvSpPr>
          <p:cNvPr id="3" name="Content Placeholder 2"/>
          <p:cNvSpPr>
            <a:spLocks noGrp="1"/>
          </p:cNvSpPr>
          <p:nvPr>
            <p:ph idx="1"/>
          </p:nvPr>
        </p:nvSpPr>
        <p:spPr/>
        <p:txBody>
          <a:bodyPr>
            <a:normAutofit/>
          </a:bodyPr>
          <a:lstStyle/>
          <a:p>
            <a:pPr marL="457200" lvl="0" indent="-457200" fontAlgn="auto">
              <a:spcAft>
                <a:spcPts val="0"/>
              </a:spcAft>
              <a:buFont typeface="Arial" panose="020B0604020202020204" pitchFamily="34" charset="0"/>
              <a:buChar char="•"/>
            </a:pPr>
            <a:r>
              <a:rPr lang="en-AU" sz="2800" dirty="0">
                <a:solidFill>
                  <a:prstClr val="black"/>
                </a:solidFill>
              </a:rPr>
              <a:t>You can accept gifts valued under $100. </a:t>
            </a:r>
          </a:p>
          <a:p>
            <a:pPr marL="457200" lvl="0" indent="-457200" fontAlgn="auto">
              <a:spcAft>
                <a:spcPts val="0"/>
              </a:spcAft>
              <a:buFont typeface="Arial" panose="020B0604020202020204" pitchFamily="34" charset="0"/>
              <a:buChar char="•"/>
            </a:pPr>
            <a:r>
              <a:rPr lang="en-AU" sz="2800" b="1" dirty="0">
                <a:solidFill>
                  <a:prstClr val="black"/>
                </a:solidFill>
              </a:rPr>
              <a:t>But</a:t>
            </a:r>
            <a:r>
              <a:rPr lang="en-AU" sz="2800" dirty="0">
                <a:solidFill>
                  <a:prstClr val="black"/>
                </a:solidFill>
              </a:rPr>
              <a:t>, if the same person, or someone associated with them, offers you another gift in the next 12 months, which, if added to the value of the first gift, has a value that exceeds $100, you must refuse to accept the additional gift.</a:t>
            </a:r>
          </a:p>
          <a:p>
            <a:pPr marL="457200" lvl="0" indent="-457200" fontAlgn="auto">
              <a:spcAft>
                <a:spcPts val="0"/>
              </a:spcAft>
              <a:buFont typeface="Arial" panose="020B0604020202020204" pitchFamily="34" charset="0"/>
              <a:buChar char="•"/>
            </a:pPr>
            <a:r>
              <a:rPr lang="en-AU" sz="2800" dirty="0">
                <a:solidFill>
                  <a:prstClr val="black"/>
                </a:solidFill>
              </a:rPr>
              <a:t>You must promptly disclose any gift of any value to the general manager in writing for entry into council’s gift register.</a:t>
            </a:r>
          </a:p>
          <a:p>
            <a:endParaRPr lang="en-AU" sz="2800" dirty="0"/>
          </a:p>
          <a:p>
            <a:endParaRPr lang="en-AU" dirty="0"/>
          </a:p>
        </p:txBody>
      </p:sp>
    </p:spTree>
    <p:extLst>
      <p:ext uri="{BB962C8B-B14F-4D97-AF65-F5344CB8AC3E}">
        <p14:creationId xmlns:p14="http://schemas.microsoft.com/office/powerpoint/2010/main" val="3641142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Interactions with Councillors</a:t>
            </a:r>
          </a:p>
          <a:p>
            <a:endParaRPr lang="en-AU" dirty="0"/>
          </a:p>
        </p:txBody>
      </p:sp>
    </p:spTree>
    <p:extLst>
      <p:ext uri="{BB962C8B-B14F-4D97-AF65-F5344CB8AC3E}">
        <p14:creationId xmlns:p14="http://schemas.microsoft.com/office/powerpoint/2010/main" val="4230262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4000" dirty="0">
                <a:solidFill>
                  <a:schemeClr val="bg1"/>
                </a:solidFill>
              </a:rPr>
              <a:t>Interactions with Councillors</a:t>
            </a:r>
            <a:endParaRPr lang="en-AU" sz="4000" dirty="0"/>
          </a:p>
        </p:txBody>
      </p:sp>
      <p:sp>
        <p:nvSpPr>
          <p:cNvPr id="3" name="Content Placeholder 2"/>
          <p:cNvSpPr>
            <a:spLocks noGrp="1"/>
          </p:cNvSpPr>
          <p:nvPr>
            <p:ph idx="1"/>
          </p:nvPr>
        </p:nvSpPr>
        <p:spPr>
          <a:xfrm>
            <a:off x="609600" y="2190750"/>
            <a:ext cx="10972800" cy="4108031"/>
          </a:xfrm>
        </p:spPr>
        <p:txBody>
          <a:bodyPr>
            <a:normAutofit/>
          </a:bodyPr>
          <a:lstStyle/>
          <a:p>
            <a:pPr marL="457200" indent="-457200">
              <a:spcBef>
                <a:spcPts val="0"/>
              </a:spcBef>
              <a:buFont typeface="Arial" panose="020B0604020202020204" pitchFamily="34" charset="0"/>
              <a:buChar char="•"/>
            </a:pPr>
            <a:r>
              <a:rPr lang="en-AU" sz="2800" dirty="0"/>
              <a:t>The general manager is responsible for the management of council staff. </a:t>
            </a:r>
          </a:p>
          <a:p>
            <a:pPr marL="457200" indent="-457200">
              <a:spcBef>
                <a:spcPts val="0"/>
              </a:spcBef>
              <a:buFont typeface="Arial" panose="020B0604020202020204" pitchFamily="34" charset="0"/>
              <a:buChar char="•"/>
            </a:pPr>
            <a:r>
              <a:rPr lang="en-AU" sz="2800" dirty="0"/>
              <a:t>The mayor and councillors cannot direct staff in the performance of their duties. </a:t>
            </a:r>
          </a:p>
          <a:p>
            <a:pPr marL="457200" indent="-457200">
              <a:spcBef>
                <a:spcPts val="0"/>
              </a:spcBef>
              <a:buFont typeface="Arial" panose="020B0604020202020204" pitchFamily="34" charset="0"/>
              <a:buChar char="•"/>
            </a:pPr>
            <a:r>
              <a:rPr lang="en-AU" sz="2800" dirty="0"/>
              <a:t>Most contact is likely to occur through the general manager or other senior staff approved by the general manager. </a:t>
            </a:r>
          </a:p>
          <a:p>
            <a:pPr marL="457200" indent="-457200">
              <a:spcBef>
                <a:spcPts val="0"/>
              </a:spcBef>
              <a:buFont typeface="Arial" panose="020B0604020202020204" pitchFamily="34" charset="0"/>
              <a:buChar char="•"/>
            </a:pPr>
            <a:r>
              <a:rPr lang="en-AU" sz="2800" dirty="0"/>
              <a:t>Any interaction must be with the general manager’s approval or comply with council’s councillor/staff interaction policy.</a:t>
            </a:r>
          </a:p>
          <a:p>
            <a:endParaRPr lang="en-AU" sz="2800" dirty="0"/>
          </a:p>
          <a:p>
            <a:endParaRPr lang="en-AU" sz="3000" dirty="0"/>
          </a:p>
        </p:txBody>
      </p:sp>
    </p:spTree>
    <p:extLst>
      <p:ext uri="{BB962C8B-B14F-4D97-AF65-F5344CB8AC3E}">
        <p14:creationId xmlns:p14="http://schemas.microsoft.com/office/powerpoint/2010/main" val="321077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937" y="188640"/>
            <a:ext cx="9512491" cy="980728"/>
          </a:xfrm>
        </p:spPr>
        <p:txBody>
          <a:bodyPr>
            <a:normAutofit/>
          </a:bodyPr>
          <a:lstStyle/>
          <a:p>
            <a:pPr algn="l"/>
            <a:r>
              <a:rPr lang="en-AU" sz="4000" dirty="0">
                <a:solidFill>
                  <a:schemeClr val="bg1"/>
                </a:solidFill>
              </a:rPr>
              <a:t>What is the code of conduct?</a:t>
            </a:r>
          </a:p>
        </p:txBody>
      </p:sp>
      <p:sp>
        <p:nvSpPr>
          <p:cNvPr id="3" name="Content Placeholder 2"/>
          <p:cNvSpPr>
            <a:spLocks noGrp="1"/>
          </p:cNvSpPr>
          <p:nvPr>
            <p:ph idx="1"/>
          </p:nvPr>
        </p:nvSpPr>
        <p:spPr/>
        <p:txBody>
          <a:bodyPr>
            <a:normAutofit/>
          </a:bodyPr>
          <a:lstStyle/>
          <a:p>
            <a:pPr marL="457200" indent="-457200" fontAlgn="auto">
              <a:spcAft>
                <a:spcPts val="0"/>
              </a:spcAft>
              <a:buFont typeface="Arial" panose="020B0604020202020204" pitchFamily="34" charset="0"/>
              <a:buChar char="•"/>
            </a:pPr>
            <a:r>
              <a:rPr lang="en-AU" sz="2800" dirty="0">
                <a:solidFill>
                  <a:prstClr val="black"/>
                </a:solidFill>
              </a:rPr>
              <a:t>A council’s code of conduct sets the minimum standards of conduct for all council officials. </a:t>
            </a:r>
          </a:p>
          <a:p>
            <a:pPr marL="457200" indent="-457200" fontAlgn="auto">
              <a:spcAft>
                <a:spcPts val="0"/>
              </a:spcAft>
              <a:buFont typeface="Arial" panose="020B0604020202020204" pitchFamily="34" charset="0"/>
              <a:buChar char="•"/>
            </a:pPr>
            <a:r>
              <a:rPr lang="en-AU" sz="2800" dirty="0">
                <a:solidFill>
                  <a:prstClr val="black"/>
                </a:solidFill>
              </a:rPr>
              <a:t>Every council and joint organisation must adopt a code of conduct that incorporates the provisions of the Model Code of Conduct.</a:t>
            </a:r>
          </a:p>
          <a:p>
            <a:pPr marL="457200" indent="-457200" fontAlgn="auto">
              <a:spcAft>
                <a:spcPts val="0"/>
              </a:spcAft>
              <a:buFont typeface="Arial" panose="020B0604020202020204" pitchFamily="34" charset="0"/>
              <a:buChar char="•"/>
            </a:pPr>
            <a:r>
              <a:rPr lang="en-AU" sz="2800" dirty="0">
                <a:solidFill>
                  <a:prstClr val="black"/>
                </a:solidFill>
              </a:rPr>
              <a:t>It is important that the local community has confidence in the council and you.</a:t>
            </a:r>
          </a:p>
        </p:txBody>
      </p:sp>
    </p:spTree>
    <p:extLst>
      <p:ext uri="{BB962C8B-B14F-4D97-AF65-F5344CB8AC3E}">
        <p14:creationId xmlns:p14="http://schemas.microsoft.com/office/powerpoint/2010/main" val="2423485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8806" y="162882"/>
            <a:ext cx="8775719" cy="980728"/>
          </a:xfrm>
        </p:spPr>
        <p:txBody>
          <a:bodyPr>
            <a:normAutofit fontScale="90000"/>
          </a:bodyPr>
          <a:lstStyle/>
          <a:p>
            <a:pPr algn="l"/>
            <a:r>
              <a:rPr lang="en-AU" dirty="0">
                <a:solidFill>
                  <a:schemeClr val="bg1"/>
                </a:solidFill>
              </a:rPr>
              <a:t>Interactions with Councillors</a:t>
            </a:r>
            <a:br>
              <a:rPr lang="en-AU" dirty="0">
                <a:solidFill>
                  <a:schemeClr val="bg1"/>
                </a:solidFill>
              </a:rPr>
            </a:br>
            <a:r>
              <a:rPr lang="en-AU" sz="3100" dirty="0" err="1">
                <a:solidFill>
                  <a:schemeClr val="bg1"/>
                </a:solidFill>
              </a:rPr>
              <a:t>councillors</a:t>
            </a:r>
            <a:r>
              <a:rPr lang="en-AU" sz="3100" dirty="0">
                <a:solidFill>
                  <a:schemeClr val="bg1"/>
                </a:solidFill>
              </a:rPr>
              <a:t>’ obligations</a:t>
            </a:r>
            <a:endParaRPr lang="en-AU" sz="3100" dirty="0"/>
          </a:p>
        </p:txBody>
      </p:sp>
      <p:sp>
        <p:nvSpPr>
          <p:cNvPr id="3" name="Content Placeholder 2"/>
          <p:cNvSpPr>
            <a:spLocks noGrp="1"/>
          </p:cNvSpPr>
          <p:nvPr>
            <p:ph idx="1"/>
          </p:nvPr>
        </p:nvSpPr>
        <p:spPr/>
        <p:txBody>
          <a:bodyPr>
            <a:normAutofit/>
          </a:bodyPr>
          <a:lstStyle/>
          <a:p>
            <a:r>
              <a:rPr lang="en-AU" sz="2800" dirty="0"/>
              <a:t>Councillors </a:t>
            </a:r>
            <a:r>
              <a:rPr lang="en-AU" sz="2800" b="1" dirty="0"/>
              <a:t>must not</a:t>
            </a:r>
            <a:r>
              <a:rPr lang="en-AU" sz="2800" dirty="0"/>
              <a:t>:</a:t>
            </a:r>
          </a:p>
          <a:p>
            <a:pPr marL="457200" lvl="0" indent="-457200">
              <a:buFont typeface="Arial" panose="020B0604020202020204" pitchFamily="34" charset="0"/>
              <a:buChar char="•"/>
            </a:pPr>
            <a:r>
              <a:rPr lang="en-AU" sz="2800" dirty="0"/>
              <a:t>behave in an overbearing or threatening way towards staff</a:t>
            </a:r>
          </a:p>
          <a:p>
            <a:pPr marL="457200" lvl="0" indent="-457200">
              <a:buFont typeface="Arial" panose="020B0604020202020204" pitchFamily="34" charset="0"/>
              <a:buChar char="•"/>
            </a:pPr>
            <a:r>
              <a:rPr lang="en-AU" sz="2800" dirty="0"/>
              <a:t>direct, pressure or influence staff in the performance of their duties, including in relation to the making of recommendations, or</a:t>
            </a:r>
          </a:p>
          <a:p>
            <a:pPr marL="457200" lvl="0" indent="-457200">
              <a:buFont typeface="Arial" panose="020B0604020202020204" pitchFamily="34" charset="0"/>
              <a:buChar char="•"/>
            </a:pPr>
            <a:r>
              <a:rPr lang="en-AU" sz="2800" dirty="0"/>
              <a:t>make personal attacks on staff at council meetings or other public forums including social media.</a:t>
            </a:r>
          </a:p>
        </p:txBody>
      </p:sp>
    </p:spTree>
    <p:extLst>
      <p:ext uri="{BB962C8B-B14F-4D97-AF65-F5344CB8AC3E}">
        <p14:creationId xmlns:p14="http://schemas.microsoft.com/office/powerpoint/2010/main" val="3126473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8654" y="188640"/>
            <a:ext cx="9007538" cy="980728"/>
          </a:xfrm>
        </p:spPr>
        <p:txBody>
          <a:bodyPr>
            <a:normAutofit fontScale="90000"/>
          </a:bodyPr>
          <a:lstStyle/>
          <a:p>
            <a:pPr algn="l"/>
            <a:r>
              <a:rPr lang="en-AU" dirty="0">
                <a:solidFill>
                  <a:schemeClr val="bg1"/>
                </a:solidFill>
              </a:rPr>
              <a:t>Interactions with Councillors</a:t>
            </a:r>
            <a:br>
              <a:rPr lang="en-AU" dirty="0">
                <a:solidFill>
                  <a:schemeClr val="bg1"/>
                </a:solidFill>
              </a:rPr>
            </a:br>
            <a:r>
              <a:rPr lang="en-AU" sz="3100" dirty="0">
                <a:solidFill>
                  <a:schemeClr val="bg1"/>
                </a:solidFill>
              </a:rPr>
              <a:t>your obligations</a:t>
            </a:r>
            <a:endParaRPr lang="en-AU" sz="3100" dirty="0"/>
          </a:p>
        </p:txBody>
      </p:sp>
      <p:sp>
        <p:nvSpPr>
          <p:cNvPr id="3" name="Content Placeholder 2"/>
          <p:cNvSpPr>
            <a:spLocks noGrp="1"/>
          </p:cNvSpPr>
          <p:nvPr>
            <p:ph idx="1"/>
          </p:nvPr>
        </p:nvSpPr>
        <p:spPr/>
        <p:txBody>
          <a:bodyPr>
            <a:normAutofit fontScale="92500"/>
          </a:bodyPr>
          <a:lstStyle/>
          <a:p>
            <a:r>
              <a:rPr lang="en-AU" sz="3000" dirty="0"/>
              <a:t>You </a:t>
            </a:r>
            <a:r>
              <a:rPr lang="en-AU" sz="3000" b="1" dirty="0"/>
              <a:t>must</a:t>
            </a:r>
            <a:r>
              <a:rPr lang="en-AU" sz="3000" dirty="0"/>
              <a:t> </a:t>
            </a:r>
            <a:r>
              <a:rPr lang="en-AU" sz="3000" b="1" dirty="0"/>
              <a:t>not</a:t>
            </a:r>
            <a:r>
              <a:rPr lang="en-AU" sz="3000" dirty="0"/>
              <a:t>:</a:t>
            </a:r>
          </a:p>
          <a:p>
            <a:pPr marL="457200" indent="-457200">
              <a:buFont typeface="Arial" panose="020B0604020202020204" pitchFamily="34" charset="0"/>
              <a:buChar char="•"/>
            </a:pPr>
            <a:r>
              <a:rPr lang="en-AU" sz="3000" dirty="0"/>
              <a:t>discuss personal workplace matters with councillors such as operational issues, grievances, workplace investigations or disciplinary matters</a:t>
            </a:r>
          </a:p>
          <a:p>
            <a:pPr marL="457200" indent="-457200">
              <a:buFont typeface="Arial" panose="020B0604020202020204" pitchFamily="34" charset="0"/>
              <a:buChar char="•"/>
            </a:pPr>
            <a:r>
              <a:rPr lang="en-AU" sz="3000" dirty="0"/>
              <a:t>provide ad hoc advice to councillors without recording or documenting the interaction in the same way you would a member of the public.</a:t>
            </a:r>
          </a:p>
          <a:p>
            <a:pPr>
              <a:spcBef>
                <a:spcPts val="1200"/>
              </a:spcBef>
            </a:pPr>
            <a:r>
              <a:rPr lang="en-AU" sz="3000" dirty="0"/>
              <a:t>You </a:t>
            </a:r>
            <a:r>
              <a:rPr lang="en-AU" sz="3000" b="1" dirty="0"/>
              <a:t>must</a:t>
            </a:r>
            <a:r>
              <a:rPr lang="en-AU" sz="3000" dirty="0"/>
              <a:t>:</a:t>
            </a:r>
            <a:endParaRPr lang="en-AU" sz="3000" b="1" dirty="0"/>
          </a:p>
          <a:p>
            <a:pPr marL="457200" indent="-457200">
              <a:buFont typeface="Arial" panose="020B0604020202020204" pitchFamily="34" charset="0"/>
              <a:buChar char="•"/>
            </a:pPr>
            <a:r>
              <a:rPr lang="en-AU" sz="3000" dirty="0"/>
              <a:t>treat councillors with respect and not behave in an overbearing or threatening way.</a:t>
            </a:r>
          </a:p>
          <a:p>
            <a:endParaRPr lang="en-AU" dirty="0"/>
          </a:p>
        </p:txBody>
      </p:sp>
    </p:spTree>
    <p:extLst>
      <p:ext uri="{BB962C8B-B14F-4D97-AF65-F5344CB8AC3E}">
        <p14:creationId xmlns:p14="http://schemas.microsoft.com/office/powerpoint/2010/main" val="1509138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Interactions with Councillors</a:t>
            </a:r>
            <a:br>
              <a:rPr lang="en-AU" sz="4000" dirty="0">
                <a:solidFill>
                  <a:schemeClr val="bg1"/>
                </a:solidFill>
              </a:rPr>
            </a:br>
            <a:r>
              <a:rPr lang="en-AU" sz="3100" dirty="0">
                <a:solidFill>
                  <a:schemeClr val="bg1"/>
                </a:solidFill>
              </a:rPr>
              <a:t>What information are councillors entitled to?</a:t>
            </a:r>
            <a:endParaRPr lang="en-AU" sz="31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AU" sz="2800" dirty="0"/>
              <a:t>The mayor and councillors are entitled to any information necessary to perform their functions effectively as members of the governing body and as elected representatives. </a:t>
            </a:r>
          </a:p>
          <a:p>
            <a:pPr marL="457200" indent="-457200">
              <a:buFont typeface="Arial" panose="020B0604020202020204" pitchFamily="34" charset="0"/>
              <a:buChar char="•"/>
            </a:pPr>
            <a:r>
              <a:rPr lang="en-AU" sz="2800" dirty="0"/>
              <a:t>Councillors are not entitled to information on matters they have a conflict of interest in.</a:t>
            </a:r>
          </a:p>
          <a:p>
            <a:pPr marL="457200" indent="-457200">
              <a:buFont typeface="Arial" panose="020B0604020202020204" pitchFamily="34" charset="0"/>
              <a:buChar char="•"/>
            </a:pPr>
            <a:r>
              <a:rPr lang="en-AU" sz="2800" dirty="0"/>
              <a:t>If councillors have a private interest only in council information, they have the same rights of access to that information as any other member of the public.  </a:t>
            </a:r>
          </a:p>
          <a:p>
            <a:endParaRPr lang="en-AU" sz="2800" dirty="0"/>
          </a:p>
          <a:p>
            <a:endParaRPr lang="en-AU" dirty="0"/>
          </a:p>
          <a:p>
            <a:endParaRPr lang="en-AU" dirty="0"/>
          </a:p>
        </p:txBody>
      </p:sp>
    </p:spTree>
    <p:extLst>
      <p:ext uri="{BB962C8B-B14F-4D97-AF65-F5344CB8AC3E}">
        <p14:creationId xmlns:p14="http://schemas.microsoft.com/office/powerpoint/2010/main" val="2766975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Use of Council Resources</a:t>
            </a:r>
          </a:p>
          <a:p>
            <a:endParaRPr lang="en-AU" dirty="0"/>
          </a:p>
        </p:txBody>
      </p:sp>
    </p:spTree>
    <p:extLst>
      <p:ext uri="{BB962C8B-B14F-4D97-AF65-F5344CB8AC3E}">
        <p14:creationId xmlns:p14="http://schemas.microsoft.com/office/powerpoint/2010/main" val="1423518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4000" dirty="0">
                <a:solidFill>
                  <a:schemeClr val="bg1"/>
                </a:solidFill>
              </a:rPr>
              <a:t>Use of Council Resources</a:t>
            </a:r>
            <a:endParaRPr lang="en-AU" sz="4000"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AU" sz="2800" dirty="0"/>
              <a:t>Council resources are public resources. </a:t>
            </a:r>
          </a:p>
          <a:p>
            <a:pPr marL="457200" indent="-457200">
              <a:buFont typeface="Arial" panose="020B0604020202020204" pitchFamily="34" charset="0"/>
              <a:buChar char="•"/>
            </a:pPr>
            <a:r>
              <a:rPr lang="en-AU" sz="2800" dirty="0"/>
              <a:t>You must use council resources ethically, effectively, efficiently and carefully when performing your duties. </a:t>
            </a:r>
          </a:p>
          <a:p>
            <a:pPr marL="457200" indent="-457200">
              <a:buFont typeface="Arial" panose="020B0604020202020204" pitchFamily="34" charset="0"/>
              <a:buChar char="•"/>
            </a:pPr>
            <a:r>
              <a:rPr lang="en-AU" sz="2800" dirty="0"/>
              <a:t> You must not use council resources for private purposes, or convert council property for your own use unless you are authorised to do so.</a:t>
            </a:r>
          </a:p>
          <a:p>
            <a:pPr marL="457200" indent="-457200">
              <a:buFont typeface="Arial" panose="020B0604020202020204" pitchFamily="34" charset="0"/>
              <a:buChar char="•"/>
            </a:pPr>
            <a:endParaRPr lang="en-AU" sz="2800" dirty="0"/>
          </a:p>
        </p:txBody>
      </p:sp>
    </p:spTree>
    <p:extLst>
      <p:ext uri="{BB962C8B-B14F-4D97-AF65-F5344CB8AC3E}">
        <p14:creationId xmlns:p14="http://schemas.microsoft.com/office/powerpoint/2010/main" val="1422436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sz="4000" dirty="0">
                <a:solidFill>
                  <a:schemeClr val="bg1"/>
                </a:solidFill>
              </a:rPr>
              <a:t>Use of Council Resources</a:t>
            </a:r>
            <a:br>
              <a:rPr lang="en-AU" sz="4000" dirty="0">
                <a:solidFill>
                  <a:schemeClr val="bg1"/>
                </a:solidFill>
              </a:rPr>
            </a:br>
            <a:r>
              <a:rPr lang="en-AU" sz="3100" dirty="0">
                <a:solidFill>
                  <a:schemeClr val="bg1"/>
                </a:solidFill>
              </a:rPr>
              <a:t>What records should be kept?</a:t>
            </a:r>
            <a:endParaRPr lang="en-AU" sz="31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AU" sz="2800" dirty="0"/>
              <a:t>All information created, sent or received in your official capacity and any information stored on council resources is considered to be a council record and must be kept in accordance with the </a:t>
            </a:r>
            <a:r>
              <a:rPr lang="en-AU" sz="2800" i="1" dirty="0"/>
              <a:t>State Records Act 1998</a:t>
            </a:r>
            <a:r>
              <a:rPr lang="en-AU" sz="2800" dirty="0"/>
              <a:t> and the council’s records management policy.</a:t>
            </a:r>
          </a:p>
          <a:p>
            <a:pPr marL="457200" indent="-457200">
              <a:buFont typeface="Arial" panose="020B0604020202020204" pitchFamily="34" charset="0"/>
              <a:buChar char="•"/>
            </a:pPr>
            <a:r>
              <a:rPr lang="en-AU" sz="2800" dirty="0"/>
              <a:t>Do not destroy, alter or dispose of records unless authorised to do so.</a:t>
            </a:r>
          </a:p>
          <a:p>
            <a:endParaRPr lang="en-AU" dirty="0"/>
          </a:p>
        </p:txBody>
      </p:sp>
    </p:spTree>
    <p:extLst>
      <p:ext uri="{BB962C8B-B14F-4D97-AF65-F5344CB8AC3E}">
        <p14:creationId xmlns:p14="http://schemas.microsoft.com/office/powerpoint/2010/main" val="846922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Use of Council Resources</a:t>
            </a:r>
            <a:br>
              <a:rPr lang="en-AU" dirty="0">
                <a:solidFill>
                  <a:schemeClr val="bg1"/>
                </a:solidFill>
              </a:rPr>
            </a:br>
            <a:r>
              <a:rPr lang="en-AU" sz="3100" dirty="0">
                <a:solidFill>
                  <a:schemeClr val="bg1"/>
                </a:solidFill>
              </a:rPr>
              <a:t>using council information</a:t>
            </a:r>
            <a:endParaRPr lang="en-AU" sz="3100" dirty="0"/>
          </a:p>
        </p:txBody>
      </p:sp>
      <p:sp>
        <p:nvSpPr>
          <p:cNvPr id="3" name="Content Placeholder 2"/>
          <p:cNvSpPr>
            <a:spLocks noGrp="1"/>
          </p:cNvSpPr>
          <p:nvPr>
            <p:ph idx="1"/>
          </p:nvPr>
        </p:nvSpPr>
        <p:spPr/>
        <p:txBody>
          <a:bodyPr>
            <a:normAutofit/>
          </a:bodyPr>
          <a:lstStyle/>
          <a:p>
            <a:pPr marL="457200" indent="-457200">
              <a:spcBef>
                <a:spcPts val="0"/>
              </a:spcBef>
              <a:buFont typeface="Arial" panose="020B0604020202020204" pitchFamily="34" charset="0"/>
              <a:buChar char="•"/>
            </a:pPr>
            <a:r>
              <a:rPr lang="en-AU" sz="2800" dirty="0"/>
              <a:t>You can only access and use council information for council business. </a:t>
            </a:r>
          </a:p>
          <a:p>
            <a:pPr marL="457200" indent="-457200">
              <a:spcBef>
                <a:spcPts val="0"/>
              </a:spcBef>
              <a:buFont typeface="Arial" panose="020B0604020202020204" pitchFamily="34" charset="0"/>
              <a:buChar char="•"/>
            </a:pPr>
            <a:r>
              <a:rPr lang="en-AU" sz="2800" dirty="0"/>
              <a:t>You must not use council information for private purposes. </a:t>
            </a:r>
          </a:p>
          <a:p>
            <a:pPr marL="457200" indent="-457200">
              <a:spcBef>
                <a:spcPts val="0"/>
              </a:spcBef>
              <a:buFont typeface="Arial" panose="020B0604020202020204" pitchFamily="34" charset="0"/>
              <a:buChar char="•"/>
            </a:pPr>
            <a:r>
              <a:rPr lang="en-AU" sz="2800" dirty="0"/>
              <a:t>You must not seek to privately benefit from any council information you have obtained in your role as a staff member.</a:t>
            </a:r>
          </a:p>
          <a:p>
            <a:pPr marL="457200" indent="-457200">
              <a:spcBef>
                <a:spcPts val="0"/>
              </a:spcBef>
              <a:buFont typeface="Arial" panose="020B0604020202020204" pitchFamily="34" charset="0"/>
              <a:buChar char="•"/>
            </a:pPr>
            <a:r>
              <a:rPr lang="en-AU" sz="2800" dirty="0"/>
              <a:t>You must only release council information in accordance </a:t>
            </a:r>
            <a:r>
              <a:rPr lang="en-AU" sz="2800"/>
              <a:t>with council </a:t>
            </a:r>
            <a:r>
              <a:rPr lang="en-AU" sz="2800" dirty="0"/>
              <a:t>policies and procedures and in compliance with relevant legislation.</a:t>
            </a:r>
          </a:p>
        </p:txBody>
      </p:sp>
    </p:spTree>
    <p:extLst>
      <p:ext uri="{BB962C8B-B14F-4D97-AF65-F5344CB8AC3E}">
        <p14:creationId xmlns:p14="http://schemas.microsoft.com/office/powerpoint/2010/main" val="585872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Use of Council Resources</a:t>
            </a:r>
            <a:br>
              <a:rPr lang="en-AU" dirty="0">
                <a:solidFill>
                  <a:schemeClr val="bg1"/>
                </a:solidFill>
              </a:rPr>
            </a:br>
            <a:r>
              <a:rPr lang="en-AU" sz="3100" dirty="0">
                <a:solidFill>
                  <a:schemeClr val="bg1"/>
                </a:solidFill>
              </a:rPr>
              <a:t>protecting confidential information</a:t>
            </a:r>
            <a:endParaRPr lang="en-AU" sz="3100" dirty="0"/>
          </a:p>
        </p:txBody>
      </p:sp>
      <p:sp>
        <p:nvSpPr>
          <p:cNvPr id="3" name="Content Placeholder 2"/>
          <p:cNvSpPr>
            <a:spLocks noGrp="1"/>
          </p:cNvSpPr>
          <p:nvPr>
            <p:ph idx="1"/>
          </p:nvPr>
        </p:nvSpPr>
        <p:spPr/>
        <p:txBody>
          <a:bodyPr>
            <a:normAutofit lnSpcReduction="10000"/>
          </a:bodyPr>
          <a:lstStyle/>
          <a:p>
            <a:pPr lvl="0">
              <a:spcBef>
                <a:spcPts val="0"/>
              </a:spcBef>
            </a:pPr>
            <a:r>
              <a:rPr lang="en-AU" sz="2800" dirty="0">
                <a:solidFill>
                  <a:prstClr val="black"/>
                </a:solidFill>
              </a:rPr>
              <a:t>You must maintain the integrity and security of any confidential or personal information you have access to. </a:t>
            </a:r>
          </a:p>
          <a:p>
            <a:pPr lvl="0">
              <a:spcBef>
                <a:spcPts val="0"/>
              </a:spcBef>
            </a:pPr>
            <a:endParaRPr lang="en-AU" sz="2800" dirty="0">
              <a:solidFill>
                <a:prstClr val="black"/>
              </a:solidFill>
            </a:endParaRPr>
          </a:p>
          <a:p>
            <a:pPr lvl="0">
              <a:spcBef>
                <a:spcPts val="0"/>
              </a:spcBef>
            </a:pPr>
            <a:r>
              <a:rPr lang="en-AU" sz="2800" dirty="0">
                <a:solidFill>
                  <a:prstClr val="black"/>
                </a:solidFill>
              </a:rPr>
              <a:t>In particular, </a:t>
            </a:r>
            <a:r>
              <a:rPr lang="en-AU" sz="2800" b="1" dirty="0">
                <a:solidFill>
                  <a:prstClr val="black"/>
                </a:solidFill>
              </a:rPr>
              <a:t>you must</a:t>
            </a:r>
            <a:r>
              <a:rPr lang="en-AU" sz="2800" dirty="0">
                <a:solidFill>
                  <a:prstClr val="black"/>
                </a:solidFill>
              </a:rPr>
              <a:t>: </a:t>
            </a:r>
          </a:p>
          <a:p>
            <a:pPr marL="457200" indent="-457200" fontAlgn="auto">
              <a:spcBef>
                <a:spcPts val="0"/>
              </a:spcBef>
              <a:spcAft>
                <a:spcPts val="0"/>
              </a:spcAft>
              <a:buFont typeface="Arial" panose="020B0604020202020204" pitchFamily="34" charset="0"/>
              <a:buChar char="•"/>
            </a:pPr>
            <a:r>
              <a:rPr lang="en-AU" sz="2800" dirty="0">
                <a:solidFill>
                  <a:prstClr val="black"/>
                </a:solidFill>
              </a:rPr>
              <a:t>only access confidential or personal information that you have been authorised to access and only for the purposes of performing your functions</a:t>
            </a:r>
          </a:p>
          <a:p>
            <a:pPr marL="457200" indent="-457200" fontAlgn="auto">
              <a:spcBef>
                <a:spcPts val="0"/>
              </a:spcBef>
              <a:spcAft>
                <a:spcPts val="0"/>
              </a:spcAft>
              <a:buFont typeface="Arial" panose="020B0604020202020204" pitchFamily="34" charset="0"/>
              <a:buChar char="•"/>
            </a:pPr>
            <a:r>
              <a:rPr lang="en-AU" sz="2800" dirty="0">
                <a:solidFill>
                  <a:prstClr val="black"/>
                </a:solidFill>
              </a:rPr>
              <a:t>protect confidential and personal information</a:t>
            </a:r>
          </a:p>
          <a:p>
            <a:pPr marL="457200" indent="-457200" fontAlgn="auto">
              <a:spcBef>
                <a:spcPts val="0"/>
              </a:spcBef>
              <a:spcAft>
                <a:spcPts val="0"/>
              </a:spcAft>
              <a:buFont typeface="Arial" panose="020B0604020202020204" pitchFamily="34" charset="0"/>
              <a:buChar char="•"/>
            </a:pPr>
            <a:r>
              <a:rPr lang="en-AU" sz="2800" dirty="0">
                <a:solidFill>
                  <a:prstClr val="black"/>
                </a:solidFill>
              </a:rPr>
              <a:t>only use confidential or personal information for the purpose for which it is intended to be used</a:t>
            </a:r>
          </a:p>
          <a:p>
            <a:pPr marL="457200" indent="-457200">
              <a:spcBef>
                <a:spcPts val="0"/>
              </a:spcBef>
              <a:buFont typeface="Arial" panose="020B0604020202020204" pitchFamily="34" charset="0"/>
              <a:buChar char="•"/>
            </a:pPr>
            <a:r>
              <a:rPr lang="en-AU" sz="2800" dirty="0">
                <a:solidFill>
                  <a:prstClr val="black"/>
                </a:solidFill>
              </a:rPr>
              <a:t>only release confidential or personal information if authorised</a:t>
            </a:r>
          </a:p>
          <a:p>
            <a:pPr marL="457200" indent="-457200" fontAlgn="auto">
              <a:spcBef>
                <a:spcPts val="0"/>
              </a:spcBef>
              <a:spcAft>
                <a:spcPts val="0"/>
              </a:spcAft>
              <a:buFont typeface="Arial" panose="020B0604020202020204" pitchFamily="34" charset="0"/>
              <a:buChar char="•"/>
            </a:pPr>
            <a:endParaRPr lang="en-AU" sz="2800" dirty="0">
              <a:solidFill>
                <a:prstClr val="black"/>
              </a:solidFill>
            </a:endParaRPr>
          </a:p>
          <a:p>
            <a:endParaRPr lang="en-AU" dirty="0"/>
          </a:p>
        </p:txBody>
      </p:sp>
    </p:spTree>
    <p:extLst>
      <p:ext uri="{BB962C8B-B14F-4D97-AF65-F5344CB8AC3E}">
        <p14:creationId xmlns:p14="http://schemas.microsoft.com/office/powerpoint/2010/main" val="23121593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sz="4000" dirty="0">
                <a:solidFill>
                  <a:schemeClr val="bg1"/>
                </a:solidFill>
              </a:rPr>
              <a:t>Use of Council Resources</a:t>
            </a:r>
            <a:br>
              <a:rPr lang="en-AU" sz="4000" dirty="0">
                <a:solidFill>
                  <a:schemeClr val="bg1"/>
                </a:solidFill>
              </a:rPr>
            </a:br>
            <a:r>
              <a:rPr lang="en-AU" sz="3100" dirty="0">
                <a:solidFill>
                  <a:schemeClr val="bg1"/>
                </a:solidFill>
              </a:rPr>
              <a:t>protecting confidential information</a:t>
            </a:r>
            <a:endParaRPr lang="en-AU" sz="3100" dirty="0"/>
          </a:p>
        </p:txBody>
      </p:sp>
      <p:sp>
        <p:nvSpPr>
          <p:cNvPr id="3" name="Content Placeholder 2"/>
          <p:cNvSpPr>
            <a:spLocks noGrp="1"/>
          </p:cNvSpPr>
          <p:nvPr>
            <p:ph idx="1"/>
          </p:nvPr>
        </p:nvSpPr>
        <p:spPr/>
        <p:txBody>
          <a:bodyPr/>
          <a:lstStyle/>
          <a:p>
            <a:pPr lvl="0">
              <a:spcBef>
                <a:spcPts val="0"/>
              </a:spcBef>
            </a:pPr>
            <a:r>
              <a:rPr lang="en-AU" sz="2800" b="1" dirty="0">
                <a:solidFill>
                  <a:prstClr val="black"/>
                </a:solidFill>
              </a:rPr>
              <a:t>You must not</a:t>
            </a:r>
            <a:r>
              <a:rPr lang="en-AU" sz="2800" dirty="0">
                <a:solidFill>
                  <a:prstClr val="black"/>
                </a:solidFill>
              </a:rPr>
              <a:t>: </a:t>
            </a:r>
          </a:p>
          <a:p>
            <a:pPr marL="457200" indent="-457200" fontAlgn="auto">
              <a:spcBef>
                <a:spcPts val="0"/>
              </a:spcBef>
              <a:spcAft>
                <a:spcPts val="0"/>
              </a:spcAft>
              <a:buFont typeface="Arial" panose="020B0604020202020204" pitchFamily="34" charset="0"/>
              <a:buChar char="•"/>
            </a:pPr>
            <a:r>
              <a:rPr lang="en-AU" sz="2800" dirty="0">
                <a:solidFill>
                  <a:prstClr val="black"/>
                </a:solidFill>
              </a:rPr>
              <a:t>use confidential or personal information to obtain a private benefit for you or for someone else</a:t>
            </a:r>
          </a:p>
          <a:p>
            <a:pPr marL="457200" indent="-457200" fontAlgn="auto">
              <a:spcBef>
                <a:spcPts val="0"/>
              </a:spcBef>
              <a:spcAft>
                <a:spcPts val="0"/>
              </a:spcAft>
              <a:buFont typeface="Arial" panose="020B0604020202020204" pitchFamily="34" charset="0"/>
              <a:buChar char="•"/>
            </a:pPr>
            <a:r>
              <a:rPr lang="en-AU" sz="2800" dirty="0">
                <a:solidFill>
                  <a:prstClr val="black"/>
                </a:solidFill>
              </a:rPr>
              <a:t>use confidential or personal information to cause harm to the council or anyone else</a:t>
            </a:r>
          </a:p>
          <a:p>
            <a:pPr marL="457200" indent="-457200" fontAlgn="auto">
              <a:spcBef>
                <a:spcPts val="0"/>
              </a:spcBef>
              <a:spcAft>
                <a:spcPts val="0"/>
              </a:spcAft>
              <a:buFont typeface="Arial" panose="020B0604020202020204" pitchFamily="34" charset="0"/>
              <a:buChar char="•"/>
            </a:pPr>
            <a:r>
              <a:rPr lang="en-AU" sz="2800" dirty="0">
                <a:solidFill>
                  <a:prstClr val="black"/>
                </a:solidFill>
              </a:rPr>
              <a:t>disclose confidential information discussed during a closed session of a council or committee meeting or any other confidential forum.</a:t>
            </a:r>
          </a:p>
          <a:p>
            <a:endParaRPr lang="en-AU" dirty="0"/>
          </a:p>
        </p:txBody>
      </p:sp>
    </p:spTree>
    <p:extLst>
      <p:ext uri="{BB962C8B-B14F-4D97-AF65-F5344CB8AC3E}">
        <p14:creationId xmlns:p14="http://schemas.microsoft.com/office/powerpoint/2010/main" val="350359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sz="4000" dirty="0">
                <a:solidFill>
                  <a:schemeClr val="bg1"/>
                </a:solidFill>
              </a:rPr>
              <a:t>Use of Council Resources</a:t>
            </a:r>
            <a:br>
              <a:rPr lang="en-AU" sz="4000" dirty="0">
                <a:solidFill>
                  <a:schemeClr val="bg1"/>
                </a:solidFill>
              </a:rPr>
            </a:br>
            <a:r>
              <a:rPr lang="en-AU" sz="3100" dirty="0">
                <a:solidFill>
                  <a:schemeClr val="bg1"/>
                </a:solidFill>
              </a:rPr>
              <a:t>using council devices</a:t>
            </a:r>
            <a:endParaRPr lang="en-AU" sz="3100" dirty="0"/>
          </a:p>
        </p:txBody>
      </p:sp>
      <p:sp>
        <p:nvSpPr>
          <p:cNvPr id="3" name="Content Placeholder 2"/>
          <p:cNvSpPr>
            <a:spLocks noGrp="1"/>
          </p:cNvSpPr>
          <p:nvPr>
            <p:ph idx="1"/>
          </p:nvPr>
        </p:nvSpPr>
        <p:spPr/>
        <p:txBody>
          <a:bodyPr/>
          <a:lstStyle/>
          <a:p>
            <a:pPr>
              <a:spcBef>
                <a:spcPts val="0"/>
              </a:spcBef>
            </a:pPr>
            <a:r>
              <a:rPr lang="en-AU" sz="2800" dirty="0"/>
              <a:t>You </a:t>
            </a:r>
            <a:r>
              <a:rPr lang="en-AU" sz="2800" b="1" dirty="0"/>
              <a:t>must not </a:t>
            </a:r>
            <a:r>
              <a:rPr lang="en-AU" sz="2800" dirty="0"/>
              <a:t>use council’s computer or mobile devices to access, download or communicate any material that is: </a:t>
            </a:r>
          </a:p>
          <a:p>
            <a:pPr marL="457200" indent="-457200">
              <a:spcBef>
                <a:spcPts val="0"/>
              </a:spcBef>
              <a:buFont typeface="Arial" panose="020B0604020202020204" pitchFamily="34" charset="0"/>
              <a:buChar char="•"/>
            </a:pPr>
            <a:r>
              <a:rPr lang="en-AU" sz="2800" dirty="0"/>
              <a:t>offensive</a:t>
            </a:r>
          </a:p>
          <a:p>
            <a:pPr marL="457200" indent="-457200">
              <a:spcBef>
                <a:spcPts val="0"/>
              </a:spcBef>
              <a:buFont typeface="Arial" panose="020B0604020202020204" pitchFamily="34" charset="0"/>
              <a:buChar char="•"/>
            </a:pPr>
            <a:r>
              <a:rPr lang="en-AU" sz="2800" dirty="0"/>
              <a:t>obscene</a:t>
            </a:r>
          </a:p>
          <a:p>
            <a:pPr marL="457200" indent="-457200">
              <a:spcBef>
                <a:spcPts val="0"/>
              </a:spcBef>
              <a:buFont typeface="Arial" panose="020B0604020202020204" pitchFamily="34" charset="0"/>
              <a:buChar char="•"/>
            </a:pPr>
            <a:r>
              <a:rPr lang="en-AU" sz="2800" dirty="0"/>
              <a:t>pornographic</a:t>
            </a:r>
          </a:p>
          <a:p>
            <a:pPr marL="457200" indent="-457200">
              <a:spcBef>
                <a:spcPts val="0"/>
              </a:spcBef>
              <a:buFont typeface="Arial" panose="020B0604020202020204" pitchFamily="34" charset="0"/>
              <a:buChar char="•"/>
            </a:pPr>
            <a:r>
              <a:rPr lang="en-AU" sz="2800" dirty="0"/>
              <a:t>threatening</a:t>
            </a:r>
          </a:p>
          <a:p>
            <a:pPr marL="457200" indent="-457200">
              <a:spcBef>
                <a:spcPts val="0"/>
              </a:spcBef>
              <a:buFont typeface="Arial" panose="020B0604020202020204" pitchFamily="34" charset="0"/>
              <a:buChar char="•"/>
            </a:pPr>
            <a:r>
              <a:rPr lang="en-AU" sz="2800" dirty="0"/>
              <a:t>abusive or defamatory  </a:t>
            </a:r>
          </a:p>
          <a:p>
            <a:pPr marL="457200" indent="-457200">
              <a:spcBef>
                <a:spcPts val="0"/>
              </a:spcBef>
              <a:buFont typeface="Arial" panose="020B0604020202020204" pitchFamily="34" charset="0"/>
              <a:buChar char="•"/>
            </a:pPr>
            <a:r>
              <a:rPr lang="en-AU" sz="2800" dirty="0"/>
              <a:t>could lead to civil or criminal liability and/or damage council’s reputation. </a:t>
            </a:r>
          </a:p>
          <a:p>
            <a:endParaRPr lang="en-AU" dirty="0"/>
          </a:p>
        </p:txBody>
      </p:sp>
    </p:spTree>
    <p:extLst>
      <p:ext uri="{BB962C8B-B14F-4D97-AF65-F5344CB8AC3E}">
        <p14:creationId xmlns:p14="http://schemas.microsoft.com/office/powerpoint/2010/main" val="101623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AU" i="1" dirty="0">
              <a:solidFill>
                <a:srgbClr val="0070C0"/>
              </a:solidFill>
            </a:endParaRPr>
          </a:p>
          <a:p>
            <a:endParaRPr lang="en-AU" i="1" dirty="0">
              <a:solidFill>
                <a:srgbClr val="0070C0"/>
              </a:solidFill>
            </a:endParaRPr>
          </a:p>
          <a:p>
            <a:pPr algn="ctr"/>
            <a:r>
              <a:rPr lang="en-AU" sz="4400" dirty="0">
                <a:solidFill>
                  <a:srgbClr val="0070C0"/>
                </a:solidFill>
              </a:rPr>
              <a:t>General Conduct</a:t>
            </a:r>
          </a:p>
          <a:p>
            <a:endParaRPr lang="en-AU" dirty="0"/>
          </a:p>
        </p:txBody>
      </p:sp>
    </p:spTree>
    <p:extLst>
      <p:ext uri="{BB962C8B-B14F-4D97-AF65-F5344CB8AC3E}">
        <p14:creationId xmlns:p14="http://schemas.microsoft.com/office/powerpoint/2010/main" val="2002383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Code of Conduct Complaints</a:t>
            </a:r>
            <a:endParaRPr lang="en-AU" dirty="0"/>
          </a:p>
        </p:txBody>
      </p:sp>
    </p:spTree>
    <p:extLst>
      <p:ext uri="{BB962C8B-B14F-4D97-AF65-F5344CB8AC3E}">
        <p14:creationId xmlns:p14="http://schemas.microsoft.com/office/powerpoint/2010/main" val="7078771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AU" sz="4000" dirty="0">
                <a:solidFill>
                  <a:schemeClr val="bg1"/>
                </a:solidFill>
              </a:rPr>
              <a:t>Code of Conduct Complaints</a:t>
            </a:r>
            <a:endParaRPr lang="en-AU" sz="4000"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AU" sz="2800" dirty="0"/>
              <a:t>The council’s code of conduct is the key mechanism for promoting and enforcing ethical and behavioural standards.</a:t>
            </a:r>
          </a:p>
          <a:p>
            <a:pPr marL="457200" indent="-457200">
              <a:buFont typeface="Arial" panose="020B0604020202020204" pitchFamily="34" charset="0"/>
              <a:buChar char="•"/>
            </a:pPr>
            <a:endParaRPr lang="en-AU" sz="2800" dirty="0"/>
          </a:p>
          <a:p>
            <a:pPr marL="457200" indent="-457200">
              <a:buFont typeface="Arial" panose="020B0604020202020204" pitchFamily="34" charset="0"/>
              <a:buChar char="•"/>
            </a:pPr>
            <a:r>
              <a:rPr lang="en-AU" sz="2800" dirty="0"/>
              <a:t>It is important that the council’s code of conduct is correctly used and that code of conduct processes are respected and complied with.</a:t>
            </a:r>
          </a:p>
          <a:p>
            <a:endParaRPr lang="en-AU" sz="2800" dirty="0"/>
          </a:p>
          <a:p>
            <a:endParaRPr lang="en-AU" dirty="0"/>
          </a:p>
        </p:txBody>
      </p:sp>
    </p:spTree>
    <p:extLst>
      <p:ext uri="{BB962C8B-B14F-4D97-AF65-F5344CB8AC3E}">
        <p14:creationId xmlns:p14="http://schemas.microsoft.com/office/powerpoint/2010/main" val="76657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sz="4000" dirty="0">
                <a:solidFill>
                  <a:schemeClr val="bg1"/>
                </a:solidFill>
              </a:rPr>
              <a:t>Code of Conduct Complaints</a:t>
            </a:r>
            <a:br>
              <a:rPr lang="en-AU" sz="4000" dirty="0">
                <a:solidFill>
                  <a:schemeClr val="bg1"/>
                </a:solidFill>
              </a:rPr>
            </a:br>
            <a:r>
              <a:rPr lang="en-AU" sz="3100" dirty="0">
                <a:solidFill>
                  <a:schemeClr val="bg1"/>
                </a:solidFill>
              </a:rPr>
              <a:t>How are code of conduct complaints made?</a:t>
            </a:r>
            <a:endParaRPr lang="en-AU" sz="3100" dirty="0"/>
          </a:p>
        </p:txBody>
      </p:sp>
      <p:sp>
        <p:nvSpPr>
          <p:cNvPr id="3" name="Content Placeholder 2"/>
          <p:cNvSpPr>
            <a:spLocks noGrp="1"/>
          </p:cNvSpPr>
          <p:nvPr>
            <p:ph idx="1"/>
          </p:nvPr>
        </p:nvSpPr>
        <p:spPr/>
        <p:txBody>
          <a:bodyPr/>
          <a:lstStyle/>
          <a:p>
            <a:pPr>
              <a:spcBef>
                <a:spcPts val="0"/>
              </a:spcBef>
            </a:pPr>
            <a:r>
              <a:rPr lang="en-AU" sz="2800" dirty="0"/>
              <a:t>To be dealt with under the code of conduct, complaints must:</a:t>
            </a:r>
          </a:p>
          <a:p>
            <a:pPr marL="457200" indent="-457200">
              <a:spcBef>
                <a:spcPts val="0"/>
              </a:spcBef>
              <a:buFont typeface="Arial" panose="020B0604020202020204" pitchFamily="34" charset="0"/>
              <a:buChar char="•"/>
            </a:pPr>
            <a:r>
              <a:rPr lang="en-AU" sz="2800" dirty="0"/>
              <a:t>be made in writing to the general manager, or if about the general manager, to the mayor</a:t>
            </a:r>
          </a:p>
          <a:p>
            <a:pPr marL="457200" indent="-457200">
              <a:spcBef>
                <a:spcPts val="0"/>
              </a:spcBef>
              <a:buFont typeface="Arial" panose="020B0604020202020204" pitchFamily="34" charset="0"/>
              <a:buChar char="•"/>
            </a:pPr>
            <a:r>
              <a:rPr lang="en-AU" sz="2800" dirty="0"/>
              <a:t>be made within 3 months</a:t>
            </a:r>
          </a:p>
          <a:p>
            <a:pPr marL="457200" indent="-457200">
              <a:spcBef>
                <a:spcPts val="0"/>
              </a:spcBef>
              <a:buFont typeface="Arial" panose="020B0604020202020204" pitchFamily="34" charset="0"/>
              <a:buChar char="•"/>
            </a:pPr>
            <a:r>
              <a:rPr lang="en-AU" sz="2800" dirty="0"/>
              <a:t>show conduct that would constitute a breach of the council’s code of conduct if proven</a:t>
            </a:r>
          </a:p>
          <a:p>
            <a:endParaRPr lang="en-AU" dirty="0"/>
          </a:p>
        </p:txBody>
      </p:sp>
    </p:spTree>
    <p:extLst>
      <p:ext uri="{BB962C8B-B14F-4D97-AF65-F5344CB8AC3E}">
        <p14:creationId xmlns:p14="http://schemas.microsoft.com/office/powerpoint/2010/main" val="8917100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Code of Conduct Complaints</a:t>
            </a:r>
            <a:br>
              <a:rPr lang="en-AU" dirty="0">
                <a:solidFill>
                  <a:schemeClr val="bg1"/>
                </a:solidFill>
              </a:rPr>
            </a:br>
            <a:r>
              <a:rPr lang="en-AU" sz="3100" dirty="0">
                <a:solidFill>
                  <a:schemeClr val="bg1"/>
                </a:solidFill>
              </a:rPr>
              <a:t>What is not a code of conduct complaint?</a:t>
            </a:r>
            <a:endParaRPr lang="en-AU" sz="3100" dirty="0"/>
          </a:p>
        </p:txBody>
      </p:sp>
      <p:sp>
        <p:nvSpPr>
          <p:cNvPr id="3" name="Content Placeholder 2"/>
          <p:cNvSpPr>
            <a:spLocks noGrp="1"/>
          </p:cNvSpPr>
          <p:nvPr>
            <p:ph idx="1"/>
          </p:nvPr>
        </p:nvSpPr>
        <p:spPr>
          <a:xfrm>
            <a:off x="609600" y="1885950"/>
            <a:ext cx="10972800" cy="4412831"/>
          </a:xfrm>
        </p:spPr>
        <p:txBody>
          <a:bodyPr>
            <a:normAutofit/>
          </a:bodyPr>
          <a:lstStyle/>
          <a:p>
            <a:r>
              <a:rPr lang="en-AU" sz="2800" dirty="0"/>
              <a:t>Complaints about the following </a:t>
            </a:r>
            <a:r>
              <a:rPr lang="en-AU" sz="2800" b="1" dirty="0"/>
              <a:t>are not</a:t>
            </a:r>
            <a:r>
              <a:rPr lang="en-AU" sz="2800" dirty="0"/>
              <a:t> “code of conduct complaints” and should not be dealt with under the council’s code of conduct:</a:t>
            </a:r>
          </a:p>
          <a:p>
            <a:pPr marL="457200" lvl="0" indent="-457200">
              <a:buFont typeface="Arial" panose="020B0604020202020204" pitchFamily="34" charset="0"/>
              <a:buChar char="•"/>
            </a:pPr>
            <a:r>
              <a:rPr lang="en-AU" sz="2800" dirty="0"/>
              <a:t>the standard or level of service provided by the council</a:t>
            </a:r>
          </a:p>
          <a:p>
            <a:pPr marL="457200" lvl="0" indent="-457200">
              <a:buFont typeface="Arial" panose="020B0604020202020204" pitchFamily="34" charset="0"/>
              <a:buChar char="•"/>
            </a:pPr>
            <a:r>
              <a:rPr lang="en-AU" sz="2800" dirty="0"/>
              <a:t>the merits of a decision</a:t>
            </a:r>
          </a:p>
          <a:p>
            <a:pPr marL="457200" lvl="0" indent="-457200">
              <a:buFont typeface="Arial" panose="020B0604020202020204" pitchFamily="34" charset="0"/>
              <a:buChar char="•"/>
            </a:pPr>
            <a:r>
              <a:rPr lang="en-AU" sz="2800" dirty="0"/>
              <a:t>policies or procedures of the council</a:t>
            </a:r>
          </a:p>
          <a:p>
            <a:pPr marL="457200" lvl="0" indent="-457200">
              <a:buFont typeface="Arial" panose="020B0604020202020204" pitchFamily="34" charset="0"/>
              <a:buChar char="•"/>
            </a:pPr>
            <a:r>
              <a:rPr lang="en-AU" sz="2800" dirty="0"/>
              <a:t>conduct in good faith, that would not otherwise constitute a breach of the council’s code of conduct.</a:t>
            </a:r>
          </a:p>
          <a:p>
            <a:endParaRPr lang="en-AU" dirty="0"/>
          </a:p>
          <a:p>
            <a:endParaRPr lang="en-AU" dirty="0"/>
          </a:p>
        </p:txBody>
      </p:sp>
    </p:spTree>
    <p:extLst>
      <p:ext uri="{BB962C8B-B14F-4D97-AF65-F5344CB8AC3E}">
        <p14:creationId xmlns:p14="http://schemas.microsoft.com/office/powerpoint/2010/main" val="1756178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Code of Conduct Complaints</a:t>
            </a:r>
            <a:br>
              <a:rPr lang="en-AU" dirty="0">
                <a:solidFill>
                  <a:schemeClr val="bg1"/>
                </a:solidFill>
              </a:rPr>
            </a:br>
            <a:r>
              <a:rPr lang="en-AU" sz="3100" dirty="0">
                <a:solidFill>
                  <a:schemeClr val="bg1"/>
                </a:solidFill>
              </a:rPr>
              <a:t>How are complaints about staff dealt with?</a:t>
            </a:r>
            <a:endParaRPr lang="en-AU" sz="3100"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AU" sz="2800" dirty="0"/>
              <a:t>The general manager is responsible for dealing with code of conduct complaints about council staff.</a:t>
            </a:r>
          </a:p>
          <a:p>
            <a:pPr marL="457200" indent="-457200">
              <a:buFont typeface="Arial" panose="020B0604020202020204" pitchFamily="34" charset="0"/>
              <a:buChar char="•"/>
            </a:pPr>
            <a:r>
              <a:rPr lang="en-AU" sz="2800" dirty="0"/>
              <a:t>Complaints must be managed in accordance with the relevant industrial instrument or employment contract and make provision for procedural fairness including the right of staff to be represented by their union.</a:t>
            </a:r>
          </a:p>
          <a:p>
            <a:pPr marL="457200" indent="-457200">
              <a:buFont typeface="Arial" panose="020B0604020202020204" pitchFamily="34" charset="0"/>
              <a:buChar char="•"/>
            </a:pPr>
            <a:r>
              <a:rPr lang="en-AU" sz="2800" dirty="0"/>
              <a:t>Where proven, code of conduct complaints may result in counselling, training or disciplinary action including dismissal. </a:t>
            </a:r>
          </a:p>
          <a:p>
            <a:endParaRPr lang="en-AU" sz="2800" dirty="0"/>
          </a:p>
          <a:p>
            <a:endParaRPr lang="en-AU" dirty="0"/>
          </a:p>
        </p:txBody>
      </p:sp>
    </p:spTree>
    <p:extLst>
      <p:ext uri="{BB962C8B-B14F-4D97-AF65-F5344CB8AC3E}">
        <p14:creationId xmlns:p14="http://schemas.microsoft.com/office/powerpoint/2010/main" val="2809208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Code of Conduct Complaints</a:t>
            </a:r>
            <a:br>
              <a:rPr lang="en-AU" dirty="0">
                <a:solidFill>
                  <a:schemeClr val="bg1"/>
                </a:solidFill>
              </a:rPr>
            </a:br>
            <a:r>
              <a:rPr lang="en-AU" sz="3100" dirty="0">
                <a:solidFill>
                  <a:schemeClr val="bg1"/>
                </a:solidFill>
              </a:rPr>
              <a:t>your obligations</a:t>
            </a:r>
            <a:endParaRPr lang="en-AU" sz="3100" dirty="0"/>
          </a:p>
        </p:txBody>
      </p:sp>
      <p:sp>
        <p:nvSpPr>
          <p:cNvPr id="3" name="Content Placeholder 2"/>
          <p:cNvSpPr>
            <a:spLocks noGrp="1"/>
          </p:cNvSpPr>
          <p:nvPr>
            <p:ph idx="1"/>
          </p:nvPr>
        </p:nvSpPr>
        <p:spPr/>
        <p:txBody>
          <a:bodyPr>
            <a:normAutofit/>
          </a:bodyPr>
          <a:lstStyle/>
          <a:p>
            <a:r>
              <a:rPr lang="en-AU" sz="3000" dirty="0"/>
              <a:t>You </a:t>
            </a:r>
            <a:r>
              <a:rPr lang="en-AU" sz="3000" b="1" dirty="0"/>
              <a:t>must not</a:t>
            </a:r>
            <a:r>
              <a:rPr lang="en-AU" sz="3000" dirty="0"/>
              <a:t>:</a:t>
            </a:r>
          </a:p>
          <a:p>
            <a:pPr marL="571500" indent="-571500">
              <a:buFont typeface="Arial" panose="020B0604020202020204" pitchFamily="34" charset="0"/>
              <a:buChar char="•"/>
            </a:pPr>
            <a:r>
              <a:rPr lang="en-AU" sz="3000" dirty="0"/>
              <a:t>make code of conduct complaints for an improper purpose</a:t>
            </a:r>
          </a:p>
          <a:p>
            <a:pPr marL="571500" indent="-571500">
              <a:buFont typeface="Arial" panose="020B0604020202020204" pitchFamily="34" charset="0"/>
              <a:buChar char="•"/>
            </a:pPr>
            <a:r>
              <a:rPr lang="en-AU" sz="3000" dirty="0"/>
              <a:t>take reprisal action for making or dealing with a code of conduct complaint</a:t>
            </a:r>
          </a:p>
          <a:p>
            <a:pPr marL="571500" indent="-571500">
              <a:buFont typeface="Arial" panose="020B0604020202020204" pitchFamily="34" charset="0"/>
              <a:buChar char="•"/>
            </a:pPr>
            <a:r>
              <a:rPr lang="en-AU" sz="3000" dirty="0"/>
              <a:t>disclose any information about a code of conduct complaint </a:t>
            </a:r>
          </a:p>
          <a:p>
            <a:pPr marL="571500" indent="-571500">
              <a:buFont typeface="Arial" panose="020B0604020202020204" pitchFamily="34" charset="0"/>
              <a:buChar char="•"/>
            </a:pPr>
            <a:r>
              <a:rPr lang="en-AU" sz="3000" dirty="0"/>
              <a:t>impede or disrupt the consideration of a code of conduct complaint and comply with any reasonable and lawful requests </a:t>
            </a:r>
          </a:p>
          <a:p>
            <a:endParaRPr lang="en-AU" dirty="0"/>
          </a:p>
        </p:txBody>
      </p:sp>
    </p:spTree>
    <p:extLst>
      <p:ext uri="{BB962C8B-B14F-4D97-AF65-F5344CB8AC3E}">
        <p14:creationId xmlns:p14="http://schemas.microsoft.com/office/powerpoint/2010/main" val="8865922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Questions?</a:t>
            </a:r>
            <a:endParaRPr lang="en-AU" sz="4400" dirty="0"/>
          </a:p>
        </p:txBody>
      </p:sp>
    </p:spTree>
    <p:extLst>
      <p:ext uri="{BB962C8B-B14F-4D97-AF65-F5344CB8AC3E}">
        <p14:creationId xmlns:p14="http://schemas.microsoft.com/office/powerpoint/2010/main" val="1821470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General Conduct</a:t>
            </a:r>
            <a:br>
              <a:rPr lang="en-AU" dirty="0">
                <a:solidFill>
                  <a:schemeClr val="bg1"/>
                </a:solidFill>
              </a:rPr>
            </a:br>
            <a:r>
              <a:rPr lang="en-AU" sz="3100" dirty="0">
                <a:solidFill>
                  <a:schemeClr val="bg1"/>
                </a:solidFill>
              </a:rPr>
              <a:t>you must…</a:t>
            </a:r>
          </a:p>
        </p:txBody>
      </p:sp>
      <p:sp>
        <p:nvSpPr>
          <p:cNvPr id="3" name="Content Placeholder 2"/>
          <p:cNvSpPr>
            <a:spLocks noGrp="1"/>
          </p:cNvSpPr>
          <p:nvPr>
            <p:ph idx="1"/>
          </p:nvPr>
        </p:nvSpPr>
        <p:spPr>
          <a:xfrm>
            <a:off x="609600" y="1690776"/>
            <a:ext cx="10972800" cy="4917059"/>
          </a:xfrm>
        </p:spPr>
        <p:txBody>
          <a:bodyPr>
            <a:normAutofit fontScale="47500" lnSpcReduction="20000"/>
          </a:bodyPr>
          <a:lstStyle/>
          <a:p>
            <a:r>
              <a:rPr lang="en-AU" sz="5500" dirty="0"/>
              <a:t>You </a:t>
            </a:r>
            <a:r>
              <a:rPr lang="en-AU" sz="5500" b="1" dirty="0"/>
              <a:t>must</a:t>
            </a:r>
            <a:r>
              <a:rPr lang="en-AU" sz="5500" dirty="0"/>
              <a:t>: </a:t>
            </a:r>
          </a:p>
          <a:p>
            <a:pPr marL="457189" indent="-457189">
              <a:buFont typeface="Arial" panose="020B0604020202020204" pitchFamily="34" charset="0"/>
              <a:buChar char="•"/>
            </a:pPr>
            <a:r>
              <a:rPr lang="en-AU" sz="5500" dirty="0"/>
              <a:t>act lawfully and honestly and exercise care and diligence</a:t>
            </a:r>
          </a:p>
          <a:p>
            <a:pPr marL="457189" indent="-457189">
              <a:buFont typeface="Arial" panose="020B0604020202020204" pitchFamily="34" charset="0"/>
              <a:buChar char="•"/>
            </a:pPr>
            <a:r>
              <a:rPr lang="en-AU" sz="5500" dirty="0"/>
              <a:t>give your attention to council business when on duty</a:t>
            </a:r>
          </a:p>
          <a:p>
            <a:pPr marL="457189" indent="-457189">
              <a:buFont typeface="Arial" panose="020B0604020202020204" pitchFamily="34" charset="0"/>
              <a:buChar char="•"/>
            </a:pPr>
            <a:r>
              <a:rPr lang="en-AU" sz="5500" dirty="0"/>
              <a:t>undertake your work ethically, efficiently, economically and effectively</a:t>
            </a:r>
          </a:p>
          <a:p>
            <a:pPr marL="457189" indent="-457189">
              <a:buFont typeface="Arial" panose="020B0604020202020204" pitchFamily="34" charset="0"/>
              <a:buChar char="•"/>
            </a:pPr>
            <a:r>
              <a:rPr lang="en-AU" sz="5500" dirty="0"/>
              <a:t>carry out reasonable and lawful directions even if you don’t agree with them</a:t>
            </a:r>
          </a:p>
          <a:p>
            <a:pPr marL="457189" indent="-457189">
              <a:buFont typeface="Arial" panose="020B0604020202020204" pitchFamily="34" charset="0"/>
              <a:buChar char="•"/>
            </a:pPr>
            <a:r>
              <a:rPr lang="en-AU" sz="5500" dirty="0"/>
              <a:t>consider matters consistently, promptly, fairly and in accordance with procedures</a:t>
            </a:r>
          </a:p>
          <a:p>
            <a:pPr marL="457189" indent="-457189">
              <a:buFont typeface="Arial" panose="020B0604020202020204" pitchFamily="34" charset="0"/>
              <a:buChar char="•"/>
            </a:pPr>
            <a:r>
              <a:rPr lang="en-AU" sz="5500" dirty="0"/>
              <a:t>ensure regulatory decisions are properly made and that all parties are dealt with fairly</a:t>
            </a:r>
          </a:p>
          <a:p>
            <a:pPr marL="457189" indent="-457189">
              <a:buFont typeface="Arial" panose="020B0604020202020204" pitchFamily="34" charset="0"/>
              <a:buChar char="•"/>
            </a:pPr>
            <a:r>
              <a:rPr lang="en-AU" sz="5500" dirty="0"/>
              <a:t>take </a:t>
            </a:r>
            <a:r>
              <a:rPr lang="en-AU" sz="5500"/>
              <a:t>care of </a:t>
            </a:r>
            <a:r>
              <a:rPr lang="en-AU" sz="5500" dirty="0"/>
              <a:t>your own and others’ health and safety</a:t>
            </a:r>
          </a:p>
          <a:p>
            <a:pPr marL="457189" indent="-457189">
              <a:buFont typeface="Arial" panose="020B0604020202020204" pitchFamily="34" charset="0"/>
              <a:buChar char="•"/>
            </a:pPr>
            <a:r>
              <a:rPr lang="en-AU" sz="5500" dirty="0"/>
              <a:t>ensure any political activities you take part in do not to conflict with your responsibilities as a council staff member.</a:t>
            </a:r>
          </a:p>
          <a:p>
            <a:pPr marL="457189" indent="-457189">
              <a:buFont typeface="Arial" panose="020B0604020202020204" pitchFamily="34" charset="0"/>
              <a:buChar char="•"/>
            </a:pPr>
            <a:endParaRPr lang="en-AU" dirty="0"/>
          </a:p>
          <a:p>
            <a:endParaRPr lang="en-AU" dirty="0"/>
          </a:p>
        </p:txBody>
      </p:sp>
    </p:spTree>
    <p:extLst>
      <p:ext uri="{BB962C8B-B14F-4D97-AF65-F5344CB8AC3E}">
        <p14:creationId xmlns:p14="http://schemas.microsoft.com/office/powerpoint/2010/main" val="443647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General Conduct</a:t>
            </a:r>
            <a:br>
              <a:rPr lang="en-AU" dirty="0">
                <a:solidFill>
                  <a:schemeClr val="bg1"/>
                </a:solidFill>
              </a:rPr>
            </a:br>
            <a:r>
              <a:rPr lang="en-AU" sz="3100" dirty="0">
                <a:solidFill>
                  <a:schemeClr val="bg1"/>
                </a:solidFill>
              </a:rPr>
              <a:t>you must not…</a:t>
            </a:r>
            <a:endParaRPr lang="en-AU" sz="3100" dirty="0"/>
          </a:p>
        </p:txBody>
      </p:sp>
      <p:sp>
        <p:nvSpPr>
          <p:cNvPr id="3" name="Content Placeholder 2"/>
          <p:cNvSpPr>
            <a:spLocks noGrp="1"/>
          </p:cNvSpPr>
          <p:nvPr>
            <p:ph idx="1"/>
          </p:nvPr>
        </p:nvSpPr>
        <p:spPr/>
        <p:txBody>
          <a:bodyPr>
            <a:normAutofit/>
          </a:bodyPr>
          <a:lstStyle/>
          <a:p>
            <a:r>
              <a:rPr lang="en-AU" sz="2800" dirty="0"/>
              <a:t>You </a:t>
            </a:r>
            <a:r>
              <a:rPr lang="en-AU" sz="2800" b="1" dirty="0"/>
              <a:t>must not</a:t>
            </a:r>
            <a:r>
              <a:rPr lang="en-AU" sz="2800" dirty="0"/>
              <a:t> conduct yourself in a way that:</a:t>
            </a:r>
          </a:p>
          <a:p>
            <a:pPr marL="457189" indent="-457189">
              <a:buFont typeface="Arial" panose="020B0604020202020204" pitchFamily="34" charset="0"/>
              <a:buChar char="•"/>
            </a:pPr>
            <a:r>
              <a:rPr lang="en-AU" sz="2800" dirty="0"/>
              <a:t>will bring the council into disrepute</a:t>
            </a:r>
          </a:p>
          <a:p>
            <a:pPr marL="457189" indent="-457189">
              <a:buFont typeface="Arial" panose="020B0604020202020204" pitchFamily="34" charset="0"/>
              <a:buChar char="•"/>
            </a:pPr>
            <a:r>
              <a:rPr lang="en-AU" sz="2800" dirty="0"/>
              <a:t>is contrary to law and council policies</a:t>
            </a:r>
          </a:p>
          <a:p>
            <a:pPr marL="457189" indent="-457189">
              <a:buFont typeface="Arial" panose="020B0604020202020204" pitchFamily="34" charset="0"/>
              <a:buChar char="•"/>
            </a:pPr>
            <a:r>
              <a:rPr lang="en-AU" sz="2800" dirty="0"/>
              <a:t>is improper, unethical or an abuse of power</a:t>
            </a:r>
          </a:p>
          <a:p>
            <a:pPr marL="457189" indent="-457189">
              <a:buFont typeface="Arial" panose="020B0604020202020204" pitchFamily="34" charset="0"/>
              <a:buChar char="•"/>
            </a:pPr>
            <a:r>
              <a:rPr lang="en-AU" sz="2800" dirty="0"/>
              <a:t>involves misuse of your position for personal benefit</a:t>
            </a:r>
          </a:p>
          <a:p>
            <a:pPr marL="457189" indent="-457189">
              <a:buFont typeface="Arial" panose="020B0604020202020204" pitchFamily="34" charset="0"/>
              <a:buChar char="•"/>
            </a:pPr>
            <a:r>
              <a:rPr lang="en-AU" sz="2800" dirty="0"/>
              <a:t>constitutes harassment or bullying or is unlawfully discriminatory, or</a:t>
            </a:r>
          </a:p>
          <a:p>
            <a:pPr marL="457189" indent="-457189">
              <a:buFont typeface="Arial" panose="020B0604020202020204" pitchFamily="34" charset="0"/>
              <a:buChar char="•"/>
            </a:pPr>
            <a:r>
              <a:rPr lang="en-AU" sz="2800" dirty="0"/>
              <a:t>is intimidating or verbally abusive.</a:t>
            </a:r>
          </a:p>
          <a:p>
            <a:endParaRPr lang="en-AU" dirty="0"/>
          </a:p>
        </p:txBody>
      </p:sp>
    </p:spTree>
    <p:extLst>
      <p:ext uri="{BB962C8B-B14F-4D97-AF65-F5344CB8AC3E}">
        <p14:creationId xmlns:p14="http://schemas.microsoft.com/office/powerpoint/2010/main" val="237241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AU" i="1" dirty="0">
              <a:solidFill>
                <a:srgbClr val="0070C0"/>
              </a:solidFill>
            </a:endParaRPr>
          </a:p>
          <a:p>
            <a:pPr lvl="0"/>
            <a:endParaRPr lang="en-AU" i="1" dirty="0">
              <a:solidFill>
                <a:srgbClr val="0070C0"/>
              </a:solidFill>
            </a:endParaRPr>
          </a:p>
          <a:p>
            <a:pPr lvl="0" algn="ctr"/>
            <a:r>
              <a:rPr lang="en-AU" sz="4400" dirty="0">
                <a:solidFill>
                  <a:srgbClr val="0070C0"/>
                </a:solidFill>
              </a:rPr>
              <a:t>Returns of Interests</a:t>
            </a:r>
          </a:p>
          <a:p>
            <a:endParaRPr lang="en-AU" dirty="0"/>
          </a:p>
        </p:txBody>
      </p:sp>
    </p:spTree>
    <p:extLst>
      <p:ext uri="{BB962C8B-B14F-4D97-AF65-F5344CB8AC3E}">
        <p14:creationId xmlns:p14="http://schemas.microsoft.com/office/powerpoint/2010/main" val="51493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sz="4000" dirty="0">
                <a:solidFill>
                  <a:schemeClr val="bg1"/>
                </a:solidFill>
              </a:rPr>
              <a:t>Returns of Interests</a:t>
            </a:r>
            <a:br>
              <a:rPr lang="en-AU" sz="4000" dirty="0">
                <a:solidFill>
                  <a:schemeClr val="bg1"/>
                </a:solidFill>
              </a:rPr>
            </a:br>
            <a:r>
              <a:rPr lang="en-AU" sz="3100" dirty="0">
                <a:solidFill>
                  <a:schemeClr val="bg1"/>
                </a:solidFill>
              </a:rPr>
              <a:t>disclosures by staff</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AU" sz="2800" dirty="0"/>
              <a:t>Staff who exercise functions that may give rise to conflicts of interest (</a:t>
            </a:r>
            <a:r>
              <a:rPr lang="en-AU" sz="2800" dirty="0" err="1"/>
              <a:t>ie</a:t>
            </a:r>
            <a:r>
              <a:rPr lang="en-AU" sz="2800" dirty="0"/>
              <a:t> “designated persons”) are required to disclose their personal interests in publicly available returns of interests. </a:t>
            </a:r>
          </a:p>
          <a:p>
            <a:pPr marL="171450" indent="-171450">
              <a:buFont typeface="Arial" panose="020B0604020202020204" pitchFamily="34" charset="0"/>
              <a:buChar char="•"/>
            </a:pPr>
            <a:endParaRPr lang="en-AU" sz="1200" dirty="0"/>
          </a:p>
          <a:p>
            <a:pPr marL="457200" indent="-457200">
              <a:buFont typeface="Arial" panose="020B0604020202020204" pitchFamily="34" charset="0"/>
              <a:buChar char="•"/>
            </a:pPr>
            <a:r>
              <a:rPr lang="en-AU" sz="2800" dirty="0"/>
              <a:t>Staff who are “designated persons” must complete and submit returns of their interests to the general manager. </a:t>
            </a:r>
          </a:p>
          <a:p>
            <a:pPr marL="171450" indent="-171450">
              <a:buFont typeface="Arial" panose="020B0604020202020204" pitchFamily="34" charset="0"/>
              <a:buChar char="•"/>
            </a:pPr>
            <a:endParaRPr lang="en-AU" sz="1200" dirty="0"/>
          </a:p>
          <a:p>
            <a:pPr marL="457200" indent="-457200" fontAlgn="base">
              <a:spcAft>
                <a:spcPct val="0"/>
              </a:spcAft>
              <a:buFont typeface="Arial" panose="020B0604020202020204" pitchFamily="34" charset="0"/>
              <a:buChar char="•"/>
            </a:pPr>
            <a:r>
              <a:rPr lang="en-AU" sz="2800" dirty="0"/>
              <a:t>A return of interest must be submitted:</a:t>
            </a:r>
          </a:p>
          <a:p>
            <a:pPr marL="742950" lvl="1" indent="-285750" fontAlgn="base">
              <a:spcAft>
                <a:spcPct val="0"/>
              </a:spcAft>
            </a:pPr>
            <a:r>
              <a:rPr lang="en-AU" sz="2400" dirty="0"/>
              <a:t>within 3 months of your appointment and then annually</a:t>
            </a:r>
          </a:p>
          <a:p>
            <a:pPr marL="742950" lvl="1" indent="-285750" fontAlgn="base">
              <a:spcAft>
                <a:spcPct val="0"/>
              </a:spcAft>
            </a:pPr>
            <a:r>
              <a:rPr lang="en-AU" sz="2400" dirty="0"/>
              <a:t>within 3 months of becoming aware of any new interest. </a:t>
            </a:r>
          </a:p>
          <a:p>
            <a:endParaRPr lang="en-AU" dirty="0"/>
          </a:p>
        </p:txBody>
      </p:sp>
    </p:spTree>
    <p:extLst>
      <p:ext uri="{BB962C8B-B14F-4D97-AF65-F5344CB8AC3E}">
        <p14:creationId xmlns:p14="http://schemas.microsoft.com/office/powerpoint/2010/main" val="178135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a:solidFill>
                  <a:schemeClr val="bg1"/>
                </a:solidFill>
              </a:rPr>
              <a:t>Returns of Interests</a:t>
            </a:r>
            <a:br>
              <a:rPr lang="en-AU" dirty="0">
                <a:solidFill>
                  <a:schemeClr val="bg1"/>
                </a:solidFill>
              </a:rPr>
            </a:br>
            <a:r>
              <a:rPr lang="en-AU" sz="3100" dirty="0">
                <a:solidFill>
                  <a:schemeClr val="bg1"/>
                </a:solidFill>
              </a:rPr>
              <a:t>What interests do I need to disclose?</a:t>
            </a:r>
          </a:p>
        </p:txBody>
      </p:sp>
      <p:sp>
        <p:nvSpPr>
          <p:cNvPr id="3" name="Content Placeholder 2"/>
          <p:cNvSpPr>
            <a:spLocks noGrp="1"/>
          </p:cNvSpPr>
          <p:nvPr>
            <p:ph idx="1"/>
          </p:nvPr>
        </p:nvSpPr>
        <p:spPr/>
        <p:txBody>
          <a:bodyPr>
            <a:normAutofit fontScale="92500" lnSpcReduction="10000"/>
          </a:bodyPr>
          <a:lstStyle/>
          <a:p>
            <a:r>
              <a:rPr lang="en-AU" sz="3000" dirty="0"/>
              <a:t>You are required to disclose:</a:t>
            </a:r>
          </a:p>
          <a:p>
            <a:pPr marL="457189" indent="-457189">
              <a:buFont typeface="Arial" panose="020B0604020202020204" pitchFamily="34" charset="0"/>
              <a:buChar char="•"/>
            </a:pPr>
            <a:r>
              <a:rPr lang="en-AU" sz="3000" dirty="0"/>
              <a:t>interests in real property</a:t>
            </a:r>
          </a:p>
          <a:p>
            <a:pPr marL="457189" indent="-457189">
              <a:buFont typeface="Arial" panose="020B0604020202020204" pitchFamily="34" charset="0"/>
              <a:buChar char="•"/>
            </a:pPr>
            <a:r>
              <a:rPr lang="en-AU" sz="3000" dirty="0"/>
              <a:t>gifts</a:t>
            </a:r>
          </a:p>
          <a:p>
            <a:pPr marL="457189" indent="-457189">
              <a:buFont typeface="Arial" panose="020B0604020202020204" pitchFamily="34" charset="0"/>
              <a:buChar char="•"/>
            </a:pPr>
            <a:r>
              <a:rPr lang="en-AU" sz="3000" dirty="0"/>
              <a:t>contributions to travel</a:t>
            </a:r>
          </a:p>
          <a:p>
            <a:pPr marL="457189" indent="-457189">
              <a:buFont typeface="Arial" panose="020B0604020202020204" pitchFamily="34" charset="0"/>
              <a:buChar char="•"/>
            </a:pPr>
            <a:r>
              <a:rPr lang="en-AU" sz="3000" dirty="0"/>
              <a:t>interests and positions in corporations</a:t>
            </a:r>
          </a:p>
          <a:p>
            <a:pPr marL="457189" indent="-457189">
              <a:buFont typeface="Arial" panose="020B0604020202020204" pitchFamily="34" charset="0"/>
              <a:buChar char="•"/>
            </a:pPr>
            <a:r>
              <a:rPr lang="en-AU" sz="3000" dirty="0"/>
              <a:t>positions in trade unions and professional or business associations</a:t>
            </a:r>
          </a:p>
          <a:p>
            <a:pPr marL="457189" indent="-457189">
              <a:buFont typeface="Arial" panose="020B0604020202020204" pitchFamily="34" charset="0"/>
              <a:buChar char="•"/>
            </a:pPr>
            <a:r>
              <a:rPr lang="en-AU" sz="3000" dirty="0"/>
              <a:t>dispositions of real property</a:t>
            </a:r>
          </a:p>
          <a:p>
            <a:pPr marL="457189" indent="-457189">
              <a:buFont typeface="Arial" panose="020B0604020202020204" pitchFamily="34" charset="0"/>
              <a:buChar char="•"/>
            </a:pPr>
            <a:r>
              <a:rPr lang="en-AU" sz="3000" dirty="0"/>
              <a:t>sources of income</a:t>
            </a:r>
          </a:p>
          <a:p>
            <a:pPr marL="457189" indent="-457189">
              <a:buFont typeface="Arial" panose="020B0604020202020204" pitchFamily="34" charset="0"/>
              <a:buChar char="•"/>
            </a:pPr>
            <a:r>
              <a:rPr lang="en-AU" sz="3000" dirty="0"/>
              <a:t>debts</a:t>
            </a:r>
          </a:p>
          <a:p>
            <a:endParaRPr lang="en-AU" dirty="0"/>
          </a:p>
        </p:txBody>
      </p:sp>
    </p:spTree>
    <p:extLst>
      <p:ext uri="{BB962C8B-B14F-4D97-AF65-F5344CB8AC3E}">
        <p14:creationId xmlns:p14="http://schemas.microsoft.com/office/powerpoint/2010/main" val="194544505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LG NSW Presentation Template.pot [Compatibility Mode]" id="{EBDBB730-50BA-461D-9C3B-44251716B4E8}" vid="{AA38E52D-2901-46B9-B9ED-358EC7FAF10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UNKNOWN" version="1.0.0">
  <systemFields>
    <field name="Objective-Id">
      <value order="0">A716725</value>
    </field>
    <field name="Objective-Title">
      <value order="0">Code of Conduct - Training - Staff - 2019 - updated August 2020</value>
    </field>
  </systemFields>
  <catalogues/>
</metadata>
</file>

<file path=customXML/itemProps2.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948</TotalTime>
  <Words>5976</Words>
  <Application>Microsoft Office PowerPoint</Application>
  <PresentationFormat>Widescreen</PresentationFormat>
  <Paragraphs>519</Paragraphs>
  <Slides>46</Slides>
  <Notes>46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46</vt:i4>
      </vt:variant>
    </vt:vector>
  </HeadingPairs>
  <TitlesOfParts>
    <vt:vector size="50" baseType="lpstr">
      <vt:lpstr>Arial</vt:lpstr>
      <vt:lpstr>Calibri</vt:lpstr>
      <vt:lpstr>1_Office Theme</vt:lpstr>
      <vt:lpstr>Office Theme</vt:lpstr>
      <vt:lpstr>PowerPoint Presentation</vt:lpstr>
      <vt:lpstr>OVERVIEW</vt:lpstr>
      <vt:lpstr>What is the code of conduct?</vt:lpstr>
      <vt:lpstr>PowerPoint Presentation</vt:lpstr>
      <vt:lpstr>General Conduct you must…</vt:lpstr>
      <vt:lpstr>General Conduct you must not…</vt:lpstr>
      <vt:lpstr>PowerPoint Presentation</vt:lpstr>
      <vt:lpstr>Returns of Interests disclosures by staff</vt:lpstr>
      <vt:lpstr>Returns of Interests What interests do I need to disclose?</vt:lpstr>
      <vt:lpstr>PowerPoint Presentation</vt:lpstr>
      <vt:lpstr>Conflicts of Interest</vt:lpstr>
      <vt:lpstr>Conflicts of Interest What is a pecuniary interest?</vt:lpstr>
      <vt:lpstr>Conflicts of Interest managing pecuniary interests</vt:lpstr>
      <vt:lpstr>Conflicts of Interest What is a non-pecuniary conflict of interest?</vt:lpstr>
      <vt:lpstr>Conflicts of Interest significant non-pecuniary conflicts of interest</vt:lpstr>
      <vt:lpstr>Conflicts of Interest “conflicts of duties”</vt:lpstr>
      <vt:lpstr>Conflicts of Interest managing significant non-pecuniary conflicts of interest</vt:lpstr>
      <vt:lpstr>Conflicts of Interest managing non-pecuniary conflicts of interest that are not significant</vt:lpstr>
      <vt:lpstr>Conflicts of Interest What if I am not sure?</vt:lpstr>
      <vt:lpstr>Conflicts of Interest secondary employment</vt:lpstr>
      <vt:lpstr>Conflicts of Interest dealing with council as a resident</vt:lpstr>
      <vt:lpstr>PowerPoint Presentation</vt:lpstr>
      <vt:lpstr>Gifts and Benefits</vt:lpstr>
      <vt:lpstr>Gifts and Benefits What is not a gift or benefit?</vt:lpstr>
      <vt:lpstr>Gifts and Benefits you must not…</vt:lpstr>
      <vt:lpstr>Gifts and Benefits What if you can’t refuse?</vt:lpstr>
      <vt:lpstr>Gifts and Benefits What you can accept?</vt:lpstr>
      <vt:lpstr>PowerPoint Presentation</vt:lpstr>
      <vt:lpstr>Interactions with Councillors</vt:lpstr>
      <vt:lpstr>Interactions with Councillors councillors’ obligations</vt:lpstr>
      <vt:lpstr>Interactions with Councillors your obligations</vt:lpstr>
      <vt:lpstr>Interactions with Councillors What information are councillors entitled to?</vt:lpstr>
      <vt:lpstr>PowerPoint Presentation</vt:lpstr>
      <vt:lpstr>Use of Council Resources</vt:lpstr>
      <vt:lpstr>Use of Council Resources What records should be kept?</vt:lpstr>
      <vt:lpstr>Use of Council Resources using council information</vt:lpstr>
      <vt:lpstr>Use of Council Resources protecting confidential information</vt:lpstr>
      <vt:lpstr>Use of Council Resources protecting confidential information</vt:lpstr>
      <vt:lpstr>Use of Council Resources using council devices</vt:lpstr>
      <vt:lpstr>PowerPoint Presentation</vt:lpstr>
      <vt:lpstr>Code of Conduct Complaints</vt:lpstr>
      <vt:lpstr>Code of Conduct Complaints How are code of conduct complaints made?</vt:lpstr>
      <vt:lpstr>Code of Conduct Complaints What is not a code of conduct complaint?</vt:lpstr>
      <vt:lpstr>Code of Conduct Complaints How are complaints about staff dealt with?</vt:lpstr>
      <vt:lpstr>Code of Conduct Complaints your obligations</vt:lpstr>
      <vt:lpstr>PowerPoint Presentation</vt:lpstr>
    </vt:vector>
  </TitlesOfParts>
  <Company>Office of Local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Sonya Cochrane</dc:creator>
  <cp:lastModifiedBy>John Davies</cp:lastModifiedBy>
  <cp:revision>131</cp:revision>
  <cp:lastPrinted>2019-05-12T22:40:03Z</cp:lastPrinted>
  <dcterms:created xsi:type="dcterms:W3CDTF">2018-11-06T02:48:12Z</dcterms:created>
  <dcterms:modified xsi:type="dcterms:W3CDTF">2020-08-06T02:31:18Z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A716725</vt:lpwstr>
  </property>
  <property fmtid="{D5CDD505-2E9C-101B-9397-08002B2CF9AE}" pid="4" name="Objective-Title">
    <vt:lpwstr>Code of Conduct - Training - Staff - 2019 - updated August 2020</vt:lpwstr>
  </property>
</Properties>
</file>