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61"/>
  </p:notesMasterIdLst>
  <p:sldIdLst>
    <p:sldId id="257" r:id="rId3"/>
    <p:sldId id="258" r:id="rId4"/>
    <p:sldId id="270" r:id="rId5"/>
    <p:sldId id="269" r:id="rId6"/>
    <p:sldId id="277" r:id="rId7"/>
    <p:sldId id="267" r:id="rId8"/>
    <p:sldId id="323" r:id="rId9"/>
    <p:sldId id="266" r:id="rId10"/>
    <p:sldId id="265" r:id="rId11"/>
    <p:sldId id="272" r:id="rId12"/>
    <p:sldId id="271" r:id="rId13"/>
    <p:sldId id="275" r:id="rId14"/>
    <p:sldId id="274" r:id="rId15"/>
    <p:sldId id="273" r:id="rId16"/>
    <p:sldId id="276" r:id="rId17"/>
    <p:sldId id="263" r:id="rId18"/>
    <p:sldId id="264" r:id="rId19"/>
    <p:sldId id="261" r:id="rId20"/>
    <p:sldId id="278" r:id="rId21"/>
    <p:sldId id="279" r:id="rId22"/>
    <p:sldId id="280" r:id="rId23"/>
    <p:sldId id="281" r:id="rId24"/>
    <p:sldId id="282" r:id="rId25"/>
    <p:sldId id="262" r:id="rId26"/>
    <p:sldId id="283" r:id="rId27"/>
    <p:sldId id="287" r:id="rId28"/>
    <p:sldId id="288" r:id="rId29"/>
    <p:sldId id="289" r:id="rId30"/>
    <p:sldId id="290" r:id="rId31"/>
    <p:sldId id="291" r:id="rId32"/>
    <p:sldId id="292" r:id="rId33"/>
    <p:sldId id="293" r:id="rId34"/>
    <p:sldId id="294" r:id="rId35"/>
    <p:sldId id="295" r:id="rId36"/>
    <p:sldId id="296" r:id="rId37"/>
    <p:sldId id="297" r:id="rId38"/>
    <p:sldId id="298" r:id="rId39"/>
    <p:sldId id="299" r:id="rId40"/>
    <p:sldId id="301" r:id="rId41"/>
    <p:sldId id="300" r:id="rId42"/>
    <p:sldId id="302" r:id="rId43"/>
    <p:sldId id="303" r:id="rId44"/>
    <p:sldId id="304" r:id="rId45"/>
    <p:sldId id="305" r:id="rId46"/>
    <p:sldId id="306" r:id="rId47"/>
    <p:sldId id="307" r:id="rId48"/>
    <p:sldId id="308" r:id="rId49"/>
    <p:sldId id="309" r:id="rId50"/>
    <p:sldId id="310" r:id="rId51"/>
    <p:sldId id="311" r:id="rId52"/>
    <p:sldId id="312" r:id="rId53"/>
    <p:sldId id="314" r:id="rId54"/>
    <p:sldId id="315" r:id="rId55"/>
    <p:sldId id="316" r:id="rId56"/>
    <p:sldId id="317" r:id="rId57"/>
    <p:sldId id="318" r:id="rId58"/>
    <p:sldId id="320" r:id="rId59"/>
    <p:sldId id="321" r:id="rId60"/>
  </p:sldIdLst>
  <p:sldSz cx="9144000" cy="6858000" type="screen4x3"/>
  <p:notesSz cx="6858000" cy="9144000"/>
  <p:defaultTextStyle>
    <a:defPPr>
      <a:defRPr lang="en-AU"/>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453" autoAdjust="0"/>
    <p:restoredTop sz="62437" autoAdjust="0"/>
  </p:normalViewPr>
  <p:slideViewPr>
    <p:cSldViewPr>
      <p:cViewPr varScale="1">
        <p:scale>
          <a:sx n="71" d="100"/>
          <a:sy n="71" d="100"/>
        </p:scale>
        <p:origin x="2352" y="66"/>
      </p:cViewPr>
      <p:guideLst/>
    </p:cSldViewPr>
  </p:slideViewPr>
  <p:notesTextViewPr>
    <p:cViewPr>
      <p:scale>
        <a:sx n="1" d="1"/>
        <a:sy n="1" d="1"/>
      </p:scale>
      <p:origin x="0" y="0"/>
    </p:cViewPr>
  </p:notesTextViewPr>
  <p:gridSpacing cx="72008" cy="72008"/>
</p:viewPr>
</file>

<file path=ppt/_rels/presentation.xml.rels>&#65279;<?xml version="1.0" encoding="utf-8"?><Relationships xmlns="http://schemas.openxmlformats.org/package/2006/relationships"><Relationship Type="http://schemas.openxmlformats.org/officeDocument/2006/relationships/slide" Target="slides/slide11.xml" Id="rId13" /><Relationship Type="http://schemas.openxmlformats.org/officeDocument/2006/relationships/slide" Target="slides/slide16.xml" Id="rId18" /><Relationship Type="http://schemas.openxmlformats.org/officeDocument/2006/relationships/slide" Target="slides/slide24.xml" Id="rId26" /><Relationship Type="http://schemas.openxmlformats.org/officeDocument/2006/relationships/slide" Target="slides/slide37.xml" Id="rId39" /><Relationship Type="http://schemas.openxmlformats.org/officeDocument/2006/relationships/slide" Target="slides/slide19.xml" Id="rId21" /><Relationship Type="http://schemas.openxmlformats.org/officeDocument/2006/relationships/slide" Target="slides/slide32.xml" Id="rId34" /><Relationship Type="http://schemas.openxmlformats.org/officeDocument/2006/relationships/slide" Target="slides/slide40.xml" Id="rId42" /><Relationship Type="http://schemas.openxmlformats.org/officeDocument/2006/relationships/slide" Target="slides/slide45.xml" Id="rId47" /><Relationship Type="http://schemas.openxmlformats.org/officeDocument/2006/relationships/slide" Target="slides/slide48.xml" Id="rId50" /><Relationship Type="http://schemas.openxmlformats.org/officeDocument/2006/relationships/slide" Target="slides/slide53.xml" Id="rId55" /><Relationship Type="http://schemas.openxmlformats.org/officeDocument/2006/relationships/viewProps" Target="viewProps.xml" Id="rId63" /><Relationship Type="http://schemas.openxmlformats.org/officeDocument/2006/relationships/slide" Target="slides/slide5.xml" Id="rId7" /><Relationship Type="http://schemas.openxmlformats.org/officeDocument/2006/relationships/slideMaster" Target="slideMasters/slideMaster1.xml" Id="rId2" /><Relationship Type="http://schemas.openxmlformats.org/officeDocument/2006/relationships/slide" Target="slides/slide14.xml" Id="rId16" /><Relationship Type="http://schemas.openxmlformats.org/officeDocument/2006/relationships/slide" Target="slides/slide18.xml" Id="rId20" /><Relationship Type="http://schemas.openxmlformats.org/officeDocument/2006/relationships/slide" Target="slides/slide27.xml" Id="rId29" /><Relationship Type="http://schemas.openxmlformats.org/officeDocument/2006/relationships/slide" Target="slides/slide39.xml" Id="rId41" /><Relationship Type="http://schemas.openxmlformats.org/officeDocument/2006/relationships/slide" Target="slides/slide52.xml" Id="rId54" /><Relationship Type="http://schemas.openxmlformats.org/officeDocument/2006/relationships/presProps" Target="presProps.xml" Id="rId62" /><Relationship Type="http://schemas.openxmlformats.org/officeDocument/2006/relationships/slide" Target="slides/slide4.xml" Id="rId6" /><Relationship Type="http://schemas.openxmlformats.org/officeDocument/2006/relationships/slide" Target="slides/slide9.xml" Id="rId11" /><Relationship Type="http://schemas.openxmlformats.org/officeDocument/2006/relationships/slide" Target="slides/slide22.xml" Id="rId24" /><Relationship Type="http://schemas.openxmlformats.org/officeDocument/2006/relationships/slide" Target="slides/slide30.xml" Id="rId32" /><Relationship Type="http://schemas.openxmlformats.org/officeDocument/2006/relationships/slide" Target="slides/slide35.xml" Id="rId37" /><Relationship Type="http://schemas.openxmlformats.org/officeDocument/2006/relationships/slide" Target="slides/slide38.xml" Id="rId40" /><Relationship Type="http://schemas.openxmlformats.org/officeDocument/2006/relationships/slide" Target="slides/slide43.xml" Id="rId45" /><Relationship Type="http://schemas.openxmlformats.org/officeDocument/2006/relationships/slide" Target="slides/slide51.xml" Id="rId53" /><Relationship Type="http://schemas.openxmlformats.org/officeDocument/2006/relationships/slide" Target="slides/slide56.xml" Id="rId58" /><Relationship Type="http://schemas.openxmlformats.org/officeDocument/2006/relationships/slide" Target="slides/slide3.xml" Id="rId5" /><Relationship Type="http://schemas.openxmlformats.org/officeDocument/2006/relationships/slide" Target="slides/slide13.xml" Id="rId15" /><Relationship Type="http://schemas.openxmlformats.org/officeDocument/2006/relationships/slide" Target="slides/slide21.xml" Id="rId23" /><Relationship Type="http://schemas.openxmlformats.org/officeDocument/2006/relationships/slide" Target="slides/slide26.xml" Id="rId28" /><Relationship Type="http://schemas.openxmlformats.org/officeDocument/2006/relationships/slide" Target="slides/slide34.xml" Id="rId36" /><Relationship Type="http://schemas.openxmlformats.org/officeDocument/2006/relationships/slide" Target="slides/slide47.xml" Id="rId49" /><Relationship Type="http://schemas.openxmlformats.org/officeDocument/2006/relationships/slide" Target="slides/slide55.xml" Id="rId57" /><Relationship Type="http://schemas.openxmlformats.org/officeDocument/2006/relationships/notesMaster" Target="notesMasters/notesMaster1.xml" Id="rId61" /><Relationship Type="http://schemas.openxmlformats.org/officeDocument/2006/relationships/slide" Target="slides/slide8.xml" Id="rId10" /><Relationship Type="http://schemas.openxmlformats.org/officeDocument/2006/relationships/slide" Target="slides/slide17.xml" Id="rId19" /><Relationship Type="http://schemas.openxmlformats.org/officeDocument/2006/relationships/slide" Target="slides/slide29.xml" Id="rId31" /><Relationship Type="http://schemas.openxmlformats.org/officeDocument/2006/relationships/slide" Target="slides/slide42.xml" Id="rId44" /><Relationship Type="http://schemas.openxmlformats.org/officeDocument/2006/relationships/slide" Target="slides/slide50.xml" Id="rId52" /><Relationship Type="http://schemas.openxmlformats.org/officeDocument/2006/relationships/slide" Target="slides/slide58.xml" Id="rId60" /><Relationship Type="http://schemas.openxmlformats.org/officeDocument/2006/relationships/tableStyles" Target="tableStyles.xml" Id="rId65" /><Relationship Type="http://schemas.openxmlformats.org/officeDocument/2006/relationships/slide" Target="slides/slide2.xml" Id="rId4" /><Relationship Type="http://schemas.openxmlformats.org/officeDocument/2006/relationships/slide" Target="slides/slide7.xml" Id="rId9" /><Relationship Type="http://schemas.openxmlformats.org/officeDocument/2006/relationships/slide" Target="slides/slide12.xml" Id="rId14" /><Relationship Type="http://schemas.openxmlformats.org/officeDocument/2006/relationships/slide" Target="slides/slide20.xml" Id="rId22" /><Relationship Type="http://schemas.openxmlformats.org/officeDocument/2006/relationships/slide" Target="slides/slide25.xml" Id="rId27" /><Relationship Type="http://schemas.openxmlformats.org/officeDocument/2006/relationships/slide" Target="slides/slide28.xml" Id="rId30" /><Relationship Type="http://schemas.openxmlformats.org/officeDocument/2006/relationships/slide" Target="slides/slide33.xml" Id="rId35" /><Relationship Type="http://schemas.openxmlformats.org/officeDocument/2006/relationships/slide" Target="slides/slide41.xml" Id="rId43" /><Relationship Type="http://schemas.openxmlformats.org/officeDocument/2006/relationships/slide" Target="slides/slide46.xml" Id="rId48" /><Relationship Type="http://schemas.openxmlformats.org/officeDocument/2006/relationships/slide" Target="slides/slide54.xml" Id="rId56" /><Relationship Type="http://schemas.openxmlformats.org/officeDocument/2006/relationships/theme" Target="theme/theme1.xml" Id="rId64" /><Relationship Type="http://schemas.openxmlformats.org/officeDocument/2006/relationships/slide" Target="slides/slide6.xml" Id="rId8" /><Relationship Type="http://schemas.openxmlformats.org/officeDocument/2006/relationships/slide" Target="slides/slide49.xml" Id="rId51" /><Relationship Type="http://schemas.openxmlformats.org/officeDocument/2006/relationships/slide" Target="slides/slide1.xml" Id="rId3" /><Relationship Type="http://schemas.openxmlformats.org/officeDocument/2006/relationships/slide" Target="slides/slide10.xml" Id="rId12" /><Relationship Type="http://schemas.openxmlformats.org/officeDocument/2006/relationships/slide" Target="slides/slide15.xml" Id="rId17" /><Relationship Type="http://schemas.openxmlformats.org/officeDocument/2006/relationships/slide" Target="slides/slide23.xml" Id="rId25" /><Relationship Type="http://schemas.openxmlformats.org/officeDocument/2006/relationships/slide" Target="slides/slide31.xml" Id="rId33" /><Relationship Type="http://schemas.openxmlformats.org/officeDocument/2006/relationships/slide" Target="slides/slide36.xml" Id="rId38" /><Relationship Type="http://schemas.openxmlformats.org/officeDocument/2006/relationships/slide" Target="slides/slide44.xml" Id="rId46" /><Relationship Type="http://schemas.openxmlformats.org/officeDocument/2006/relationships/slide" Target="slides/slide57.xml" Id="rId59" /><Relationship Type="http://schemas.openxmlformats.org/officeDocument/2006/relationships/customXml" Target="/customXML/item2.xml" Id="Rdca1221487174da8"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AA0264-E7C3-442D-B1EA-264B30E68FF5}" type="datetimeFigureOut">
              <a:rPr lang="en-AU" smtClean="0"/>
              <a:t>6/08/2020</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B8D374-6C7C-46A0-9EF7-786F8E39F610}" type="slidenum">
              <a:rPr lang="en-AU" smtClean="0"/>
              <a:t>‹#›</a:t>
            </a:fld>
            <a:endParaRPr lang="en-AU"/>
          </a:p>
        </p:txBody>
      </p:sp>
    </p:spTree>
    <p:extLst>
      <p:ext uri="{BB962C8B-B14F-4D97-AF65-F5344CB8AC3E}">
        <p14:creationId xmlns:p14="http://schemas.microsoft.com/office/powerpoint/2010/main" val="3469501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1</a:t>
            </a:fld>
            <a:endParaRPr lang="en-AU"/>
          </a:p>
        </p:txBody>
      </p:sp>
    </p:spTree>
    <p:extLst>
      <p:ext uri="{BB962C8B-B14F-4D97-AF65-F5344CB8AC3E}">
        <p14:creationId xmlns:p14="http://schemas.microsoft.com/office/powerpoint/2010/main" val="15240832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You must submit a return of interests within three months of being elected and submit a new return annually (within three months of the start of each financial year). </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If you become aware of any new interest that needs to be disclosed in the return, you must submit a new return within three months of becoming aware of the interest. </a:t>
            </a:r>
          </a:p>
        </p:txBody>
      </p:sp>
      <p:sp>
        <p:nvSpPr>
          <p:cNvPr id="4" name="Slide Number Placeholder 3"/>
          <p:cNvSpPr>
            <a:spLocks noGrp="1"/>
          </p:cNvSpPr>
          <p:nvPr>
            <p:ph type="sldNum" sz="quarter" idx="10"/>
          </p:nvPr>
        </p:nvSpPr>
        <p:spPr/>
        <p:txBody>
          <a:bodyPr/>
          <a:lstStyle/>
          <a:p>
            <a:fld id="{9EB8D374-6C7C-46A0-9EF7-786F8E39F610}" type="slidenum">
              <a:rPr lang="en-AU" smtClean="0"/>
              <a:t>13</a:t>
            </a:fld>
            <a:endParaRPr lang="en-AU"/>
          </a:p>
        </p:txBody>
      </p:sp>
    </p:spTree>
    <p:extLst>
      <p:ext uri="{BB962C8B-B14F-4D97-AF65-F5344CB8AC3E}">
        <p14:creationId xmlns:p14="http://schemas.microsoft.com/office/powerpoint/2010/main" val="33632094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You are required to disclose, among other things, the following types of interests in your return:</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interests in real property</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gifts</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contributions to travel</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interests and positions in corporations</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whether you are a property developer or a close associate of a property developer</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positions in trade unions and professional or business associations</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dispositions of real property</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sources of income, and</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debts</a:t>
            </a:r>
          </a:p>
          <a:p>
            <a:pPr marL="171450" lvl="0" indent="-171450">
              <a:buFont typeface="Arial" panose="020B0604020202020204" pitchFamily="34" charset="0"/>
              <a:buChar char="•"/>
            </a:pPr>
            <a:endParaRPr lang="en-AU" sz="1200" kern="1200" dirty="0">
              <a:solidFill>
                <a:schemeClr val="tx1"/>
              </a:solidFill>
              <a:effectLst/>
              <a:latin typeface="+mn-lt"/>
              <a:ea typeface="+mn-ea"/>
              <a:cs typeface="+mn-cs"/>
            </a:endParaRPr>
          </a:p>
          <a:p>
            <a:pPr marL="0" lvl="0" indent="0">
              <a:buFont typeface="Arial" panose="020B0604020202020204" pitchFamily="34" charset="0"/>
              <a:buNone/>
            </a:pPr>
            <a:r>
              <a:rPr lang="en-AU" sz="1200" kern="1200" dirty="0">
                <a:solidFill>
                  <a:schemeClr val="tx1"/>
                </a:solidFill>
                <a:effectLst/>
                <a:latin typeface="+mn-lt"/>
                <a:ea typeface="+mn-ea"/>
                <a:cs typeface="+mn-cs"/>
              </a:rPr>
              <a:t>END OF SECTION</a:t>
            </a:r>
          </a:p>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14</a:t>
            </a:fld>
            <a:endParaRPr lang="en-AU"/>
          </a:p>
        </p:txBody>
      </p:sp>
    </p:spTree>
    <p:extLst>
      <p:ext uri="{BB962C8B-B14F-4D97-AF65-F5344CB8AC3E}">
        <p14:creationId xmlns:p14="http://schemas.microsoft.com/office/powerpoint/2010/main" val="31159925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15</a:t>
            </a:fld>
            <a:endParaRPr lang="en-AU"/>
          </a:p>
        </p:txBody>
      </p:sp>
    </p:spTree>
    <p:extLst>
      <p:ext uri="{BB962C8B-B14F-4D97-AF65-F5344CB8AC3E}">
        <p14:creationId xmlns:p14="http://schemas.microsoft.com/office/powerpoint/2010/main" val="15050206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As a member of the local community, it is inevitable that at some point you will have a conflict of interest in a matter that you are dealing with. </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What is important is that you are able to identify that you have a conflict of interest and that you disclose and mange it appropriately.</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There are two types of conflicts of interest – pecuniary and non-pecuniary. Your obligations to disclose and manage conflicts of interest will depend on what type of conflict of interest you have.</a:t>
            </a:r>
          </a:p>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16</a:t>
            </a:fld>
            <a:endParaRPr lang="en-AU"/>
          </a:p>
        </p:txBody>
      </p:sp>
    </p:spTree>
    <p:extLst>
      <p:ext uri="{BB962C8B-B14F-4D97-AF65-F5344CB8AC3E}">
        <p14:creationId xmlns:p14="http://schemas.microsoft.com/office/powerpoint/2010/main" val="1819729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You will have a pecuniary interest in a matter you are dealing with where there is a reasonable likelihood or expectation that you or a related person (</a:t>
            </a:r>
            <a:r>
              <a:rPr lang="en-AU" sz="1200" kern="1200" dirty="0" err="1">
                <a:solidFill>
                  <a:schemeClr val="tx1"/>
                </a:solidFill>
                <a:effectLst/>
                <a:latin typeface="+mn-lt"/>
                <a:ea typeface="+mn-ea"/>
                <a:cs typeface="+mn-cs"/>
              </a:rPr>
              <a:t>eg</a:t>
            </a:r>
            <a:r>
              <a:rPr lang="en-AU" sz="1200" kern="1200" dirty="0">
                <a:solidFill>
                  <a:schemeClr val="tx1"/>
                </a:solidFill>
                <a:effectLst/>
                <a:latin typeface="+mn-lt"/>
                <a:ea typeface="+mn-ea"/>
                <a:cs typeface="+mn-cs"/>
              </a:rPr>
              <a:t> a relative, your employer or business partner or a company you hold shares in) will gain or lose financially appreciably as a result of any decision made in relation to the matter.</a:t>
            </a:r>
          </a:p>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17</a:t>
            </a:fld>
            <a:endParaRPr lang="en-AU"/>
          </a:p>
        </p:txBody>
      </p:sp>
    </p:spTree>
    <p:extLst>
      <p:ext uri="{BB962C8B-B14F-4D97-AF65-F5344CB8AC3E}">
        <p14:creationId xmlns:p14="http://schemas.microsoft.com/office/powerpoint/2010/main" val="25308103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Where you have a pecuniary interest in a matter being dealt with at a meeting, you must:</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disclose the nature of the interest, and</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leave the chamber while the matter is being considered and voted on. </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You must do this at each meeting where the matter arises.</a:t>
            </a:r>
          </a:p>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18</a:t>
            </a:fld>
            <a:endParaRPr lang="en-AU"/>
          </a:p>
        </p:txBody>
      </p:sp>
    </p:spTree>
    <p:extLst>
      <p:ext uri="{BB962C8B-B14F-4D97-AF65-F5344CB8AC3E}">
        <p14:creationId xmlns:p14="http://schemas.microsoft.com/office/powerpoint/2010/main" val="31217453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Non-pecuniary interests are private or personal interests that are not pecuniary interests.</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You will have a non-pecuniary conflict of interest in a matter you are dealing with if a reasonable and informed person would perceive that you could be influenced by a private interest that you have in that matter. This is also known as the “pub test”.</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How you deal with a non-pecuniary conflict of interest will depend on whether it is significant.</a:t>
            </a:r>
          </a:p>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19</a:t>
            </a:fld>
            <a:endParaRPr lang="en-AU"/>
          </a:p>
        </p:txBody>
      </p:sp>
    </p:spTree>
    <p:extLst>
      <p:ext uri="{BB962C8B-B14F-4D97-AF65-F5344CB8AC3E}">
        <p14:creationId xmlns:p14="http://schemas.microsoft.com/office/powerpoint/2010/main" val="18529229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You will have a significant non-pecuniary conflict of interest in a matter you are dealing with where you have a:</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close relationship (including a business relationship) with a person who will be affected by any decision made in relation to the matter</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A strong affiliation with an organisation that will be affected by any decision made in relation to the matter</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A financial interest in the matter that is not a pecuniary interest, or you otherwise stand to gain or lose a personal benefit as a result of a decision made in relation to that matter. </a:t>
            </a:r>
          </a:p>
          <a:p>
            <a:r>
              <a:rPr lang="en-AU" sz="1200" kern="1200" dirty="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9EB8D374-6C7C-46A0-9EF7-786F8E39F610}" type="slidenum">
              <a:rPr lang="en-AU" smtClean="0"/>
              <a:t>20</a:t>
            </a:fld>
            <a:endParaRPr lang="en-AU"/>
          </a:p>
        </p:txBody>
      </p:sp>
    </p:spTree>
    <p:extLst>
      <p:ext uri="{BB962C8B-B14F-4D97-AF65-F5344CB8AC3E}">
        <p14:creationId xmlns:p14="http://schemas.microsoft.com/office/powerpoint/2010/main" val="27302505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You will also have a significant non-pecuniary conflict of interest in a matter where you are member of the board or management committee of an organisation as the council’s representative and the interests of the council and the organisation are potentially in conflict in relation to the matter under consideration.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This is what is known as a “conflict of duties”.</a:t>
            </a:r>
            <a:endParaRPr lang="en-AU" dirty="0"/>
          </a:p>
          <a:p>
            <a:r>
              <a:rPr lang="en-AU" sz="1200" kern="1200" dirty="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9EB8D374-6C7C-46A0-9EF7-786F8E39F610}" type="slidenum">
              <a:rPr lang="en-AU" smtClean="0"/>
              <a:t>21</a:t>
            </a:fld>
            <a:endParaRPr lang="en-AU"/>
          </a:p>
        </p:txBody>
      </p:sp>
    </p:spTree>
    <p:extLst>
      <p:ext uri="{BB962C8B-B14F-4D97-AF65-F5344CB8AC3E}">
        <p14:creationId xmlns:p14="http://schemas.microsoft.com/office/powerpoint/2010/main" val="22398232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You must manage significant non-pecuniary conflicts of interest you have in matters being dealt with at meetings in the same way you would a pecuniary interest.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You must:</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disclose the nature of the interest, and</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leave the chamber while the matter is being considered and voted on. </a:t>
            </a:r>
          </a:p>
          <a:p>
            <a:pPr marL="171450" lvl="0" indent="-171450">
              <a:buFont typeface="Arial" panose="020B0604020202020204" pitchFamily="34" charset="0"/>
              <a:buChar char="•"/>
            </a:pPr>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You must do this at each meeting where the matter arises.</a:t>
            </a:r>
          </a:p>
          <a:p>
            <a:r>
              <a:rPr lang="en-AU" sz="1200" kern="1200" dirty="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9EB8D374-6C7C-46A0-9EF7-786F8E39F610}" type="slidenum">
              <a:rPr lang="en-AU" smtClean="0"/>
              <a:t>22</a:t>
            </a:fld>
            <a:endParaRPr lang="en-AU"/>
          </a:p>
        </p:txBody>
      </p:sp>
    </p:spTree>
    <p:extLst>
      <p:ext uri="{BB962C8B-B14F-4D97-AF65-F5344CB8AC3E}">
        <p14:creationId xmlns:p14="http://schemas.microsoft.com/office/powerpoint/2010/main" val="1209607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In this presentation we’re going to look at the key elements of the </a:t>
            </a:r>
            <a:r>
              <a:rPr lang="en-AU" i="1" dirty="0"/>
              <a:t>Model Code of Conduct for Local Councils in NSW</a:t>
            </a:r>
            <a:r>
              <a:rPr lang="en-AU" dirty="0"/>
              <a:t> that apply to elected members. </a:t>
            </a:r>
          </a:p>
          <a:p>
            <a:endParaRPr lang="en-AU" dirty="0"/>
          </a:p>
          <a:p>
            <a:r>
              <a:rPr lang="en-AU" dirty="0"/>
              <a:t>We will</a:t>
            </a:r>
            <a:r>
              <a:rPr lang="en-AU" baseline="0" dirty="0"/>
              <a:t> cover the following topics</a:t>
            </a:r>
            <a:endParaRPr lang="en-AU" dirty="0"/>
          </a:p>
          <a:p>
            <a:pPr marL="171450" indent="-171450">
              <a:buFont typeface="Arial" panose="020B0604020202020204" pitchFamily="34" charset="0"/>
              <a:buChar char="•"/>
            </a:pPr>
            <a:r>
              <a:rPr lang="en-AU" dirty="0"/>
              <a:t>Your general conduct obligations</a:t>
            </a:r>
          </a:p>
          <a:p>
            <a:pPr marL="171450" indent="-171450">
              <a:buFont typeface="Arial" panose="020B0604020202020204" pitchFamily="34" charset="0"/>
              <a:buChar char="•"/>
            </a:pPr>
            <a:r>
              <a:rPr lang="en-AU" dirty="0"/>
              <a:t>The standards</a:t>
            </a:r>
            <a:r>
              <a:rPr lang="en-AU" baseline="0" dirty="0"/>
              <a:t> of behaviour expected of you at meetings</a:t>
            </a:r>
            <a:endParaRPr lang="en-AU" dirty="0"/>
          </a:p>
          <a:p>
            <a:pPr marL="171450" indent="-171450">
              <a:buFont typeface="Arial" panose="020B0604020202020204" pitchFamily="34" charset="0"/>
              <a:buChar char="•"/>
            </a:pPr>
            <a:r>
              <a:rPr lang="en-AU" dirty="0"/>
              <a:t>When</a:t>
            </a:r>
            <a:r>
              <a:rPr lang="en-AU" baseline="0" dirty="0"/>
              <a:t> and how to submit your r</a:t>
            </a:r>
            <a:r>
              <a:rPr lang="en-AU" dirty="0"/>
              <a:t>eturns of interests</a:t>
            </a:r>
          </a:p>
          <a:p>
            <a:pPr marL="171450" indent="-171450">
              <a:buFont typeface="Arial" panose="020B0604020202020204" pitchFamily="34" charset="0"/>
              <a:buChar char="•"/>
            </a:pPr>
            <a:r>
              <a:rPr lang="en-AU" dirty="0"/>
              <a:t>How to identify, disclose and appropriately manage conflicts of interest</a:t>
            </a:r>
          </a:p>
          <a:p>
            <a:pPr marL="171450" indent="-171450">
              <a:buFont typeface="Arial" panose="020B0604020202020204" pitchFamily="34" charset="0"/>
              <a:buChar char="•"/>
            </a:pPr>
            <a:r>
              <a:rPr lang="en-AU" dirty="0"/>
              <a:t>Your obligations</a:t>
            </a:r>
            <a:r>
              <a:rPr lang="en-AU" baseline="0" dirty="0"/>
              <a:t> in relation to the acceptance of g</a:t>
            </a:r>
            <a:r>
              <a:rPr lang="en-AU" dirty="0"/>
              <a:t>ifts</a:t>
            </a:r>
            <a:r>
              <a:rPr lang="en-AU" baseline="0" dirty="0"/>
              <a:t> and benefits</a:t>
            </a:r>
          </a:p>
          <a:p>
            <a:pPr marL="171450" indent="-171450">
              <a:buFont typeface="Arial" panose="020B0604020202020204" pitchFamily="34" charset="0"/>
              <a:buChar char="•"/>
            </a:pPr>
            <a:r>
              <a:rPr lang="en-AU" baseline="0" dirty="0"/>
              <a:t>How you should be interacting with council staff</a:t>
            </a:r>
          </a:p>
          <a:p>
            <a:pPr marL="171450" indent="-171450">
              <a:buFont typeface="Arial" panose="020B0604020202020204" pitchFamily="34" charset="0"/>
              <a:buChar char="•"/>
            </a:pPr>
            <a:r>
              <a:rPr lang="en-AU" baseline="0" dirty="0"/>
              <a:t>Your obligations when using council information and resources, and </a:t>
            </a:r>
          </a:p>
          <a:p>
            <a:pPr marL="171450" indent="-171450">
              <a:buFont typeface="Arial" panose="020B0604020202020204" pitchFamily="34" charset="0"/>
              <a:buChar char="•"/>
            </a:pPr>
            <a:r>
              <a:rPr lang="en-AU" baseline="0" dirty="0"/>
              <a:t>How complaints about breaches are made and managed</a:t>
            </a:r>
            <a:endParaRPr lang="en-AU" dirty="0"/>
          </a:p>
          <a:p>
            <a:endParaRPr lang="en-AU" dirty="0"/>
          </a:p>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2</a:t>
            </a:fld>
            <a:endParaRPr lang="en-AU"/>
          </a:p>
        </p:txBody>
      </p:sp>
    </p:spTree>
    <p:extLst>
      <p:ext uri="{BB962C8B-B14F-4D97-AF65-F5344CB8AC3E}">
        <p14:creationId xmlns:p14="http://schemas.microsoft.com/office/powerpoint/2010/main" val="20728230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t>A non-pecuniary conflict of interest will not be significant where it arises from a relationship or an affiliation with someone affected by the matter you are dealing with that is not particularly close or strong (</a:t>
            </a:r>
            <a:r>
              <a:rPr lang="en-AU" sz="1200" dirty="0" err="1"/>
              <a:t>eg</a:t>
            </a:r>
            <a:r>
              <a:rPr lang="en-AU" sz="1200" kern="1200" dirty="0">
                <a:solidFill>
                  <a:schemeClr val="tx1"/>
                </a:solidFill>
                <a:effectLst/>
                <a:latin typeface="+mn-lt"/>
                <a:ea typeface="+mn-ea"/>
                <a:cs typeface="+mn-cs"/>
              </a:rPr>
              <a:t> you are </a:t>
            </a:r>
            <a:r>
              <a:rPr lang="en-AU" sz="1200" kern="1200" baseline="0" dirty="0">
                <a:solidFill>
                  <a:schemeClr val="tx1"/>
                </a:solidFill>
                <a:effectLst/>
                <a:latin typeface="+mn-lt"/>
                <a:ea typeface="+mn-ea"/>
                <a:cs typeface="+mn-cs"/>
              </a:rPr>
              <a:t>a social member of a club who utilise it’s facilities, </a:t>
            </a:r>
            <a:r>
              <a:rPr lang="en-AU" sz="1200" kern="1200" baseline="0">
                <a:solidFill>
                  <a:schemeClr val="tx1"/>
                </a:solidFill>
                <a:effectLst/>
                <a:latin typeface="+mn-lt"/>
                <a:ea typeface="+mn-ea"/>
                <a:cs typeface="+mn-cs"/>
              </a:rPr>
              <a:t>but have </a:t>
            </a:r>
            <a:r>
              <a:rPr lang="en-AU" sz="1200" kern="1200" baseline="0" dirty="0">
                <a:solidFill>
                  <a:schemeClr val="tx1"/>
                </a:solidFill>
                <a:effectLst/>
                <a:latin typeface="+mn-lt"/>
                <a:ea typeface="+mn-ea"/>
                <a:cs typeface="+mn-cs"/>
              </a:rPr>
              <a:t>no other involvement in </a:t>
            </a:r>
            <a:r>
              <a:rPr lang="en-AU" dirty="0"/>
              <a:t>the management or administration of the</a:t>
            </a:r>
            <a:r>
              <a:rPr lang="en-AU" baseline="0" dirty="0"/>
              <a:t> club).</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kern="1200" baseline="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If you believe that you have a non-pecuniary conflict of interest in a matter that is not significant and that does not require further action, you must still disclose the interest.  </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You must disclose the interest at each meeting the matter arises and explain why you believe it is not significant and no further action is necessary to manage it.</a:t>
            </a:r>
          </a:p>
          <a:p>
            <a:endParaRPr lang="en-AU"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i="1" kern="1200" dirty="0">
                <a:solidFill>
                  <a:schemeClr val="tx1"/>
                </a:solidFill>
                <a:effectLst/>
                <a:latin typeface="+mn-lt"/>
                <a:ea typeface="+mn-ea"/>
                <a:cs typeface="+mn-cs"/>
              </a:rPr>
              <a:t>(NB.</a:t>
            </a:r>
            <a:r>
              <a:rPr lang="en-AU" sz="1200" i="1" kern="1200" baseline="0" dirty="0">
                <a:solidFill>
                  <a:schemeClr val="tx1"/>
                </a:solidFill>
                <a:effectLst/>
                <a:latin typeface="+mn-lt"/>
                <a:ea typeface="+mn-ea"/>
                <a:cs typeface="+mn-cs"/>
              </a:rPr>
              <a:t> See clause 5.9 of Model Code for further information of how ‘close’ and ‘strong’ are determined)</a:t>
            </a:r>
            <a:endParaRPr lang="en-AU" sz="1200" i="1" kern="1200" dirty="0">
              <a:solidFill>
                <a:schemeClr val="tx1"/>
              </a:solidFill>
              <a:effectLst/>
              <a:latin typeface="+mn-lt"/>
              <a:ea typeface="+mn-ea"/>
              <a:cs typeface="+mn-cs"/>
            </a:endParaRPr>
          </a:p>
          <a:p>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EB8D374-6C7C-46A0-9EF7-786F8E39F610}" type="slidenum">
              <a:rPr lang="en-AU" smtClean="0"/>
              <a:t>23</a:t>
            </a:fld>
            <a:endParaRPr lang="en-AU"/>
          </a:p>
        </p:txBody>
      </p:sp>
    </p:spTree>
    <p:extLst>
      <p:ext uri="{BB962C8B-B14F-4D97-AF65-F5344CB8AC3E}">
        <p14:creationId xmlns:p14="http://schemas.microsoft.com/office/powerpoint/2010/main" val="24631786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Your personal or political views on a matter, or those of any organisation you are a member of, cannot, on its own give rise to a conflict of interest.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Absent any other personal interest in the matter, you will not have a conflict of interest in a matter simply because you have campaigned on it or expressed a personal or political opinion on it.</a:t>
            </a:r>
          </a:p>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24</a:t>
            </a:fld>
            <a:endParaRPr lang="en-AU"/>
          </a:p>
        </p:txBody>
      </p:sp>
    </p:spTree>
    <p:extLst>
      <p:ext uri="{BB962C8B-B14F-4D97-AF65-F5344CB8AC3E}">
        <p14:creationId xmlns:p14="http://schemas.microsoft.com/office/powerpoint/2010/main" val="8462494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To prevent the loss of quorum at meetings, special rules apply to the management of pecuniary and significant non-pecuniary conflicts of interest in relation to environmental planning instruments applying to the whole or a significant portion of the council’s area.</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Where you have a pecuniary interest or a significant non-pecuniary conflict of interest in an environmental planning instrument that applies to the whole or a significant portion of the council’s area, you must disclose the interest but may participate in consideration and voting on the matter provided the only interests affected are your home or the homes of your relatives and close friends or others you are closely associated with (</a:t>
            </a:r>
            <a:r>
              <a:rPr lang="en-AU" sz="1200" kern="1200" dirty="0" err="1">
                <a:solidFill>
                  <a:schemeClr val="tx1"/>
                </a:solidFill>
                <a:effectLst/>
                <a:latin typeface="+mn-lt"/>
                <a:ea typeface="+mn-ea"/>
                <a:cs typeface="+mn-cs"/>
              </a:rPr>
              <a:t>eg</a:t>
            </a:r>
            <a:r>
              <a:rPr lang="en-AU" sz="1200" kern="1200" dirty="0">
                <a:solidFill>
                  <a:schemeClr val="tx1"/>
                </a:solidFill>
                <a:effectLst/>
                <a:latin typeface="+mn-lt"/>
                <a:ea typeface="+mn-ea"/>
                <a:cs typeface="+mn-cs"/>
              </a:rPr>
              <a:t> your employer or business partner). </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The interests affected must be disclosed in a special return of interests that is tabled at the meeting.</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If you, your relatives or close friends or associates have other property interests other than their homes that are affected by the environmental planning instrument under consideration at the meeting, you must remove yourself from any consideration and voting on the matter.</a:t>
            </a:r>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25</a:t>
            </a:fld>
            <a:endParaRPr lang="en-AU"/>
          </a:p>
        </p:txBody>
      </p:sp>
    </p:spTree>
    <p:extLst>
      <p:ext uri="{BB962C8B-B14F-4D97-AF65-F5344CB8AC3E}">
        <p14:creationId xmlns:p14="http://schemas.microsoft.com/office/powerpoint/2010/main" val="5402295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Where councillors receive or directly benefit from a reportable political donation, this will give rise to a non-pecuniary conflict of interest. Councillors have specific obligations under the code of conduct to disclose and manage conflicts of interest that arise from political donations. </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Where you have received or knowingly benefitted from a reportable political donation:</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made by a major political donor in the previous four years, and</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the major political donor has a matter before council,</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you must declare a non-pecuniary conflict of interest in the matter, disclose the nature of the interest, and manage the conflict of interest as if you had a pecuniary interest in the matter by leaving the chamber while it is being considered and voted on.</a:t>
            </a:r>
          </a:p>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26</a:t>
            </a:fld>
            <a:endParaRPr lang="en-AU"/>
          </a:p>
        </p:txBody>
      </p:sp>
    </p:spTree>
    <p:extLst>
      <p:ext uri="{BB962C8B-B14F-4D97-AF65-F5344CB8AC3E}">
        <p14:creationId xmlns:p14="http://schemas.microsoft.com/office/powerpoint/2010/main" val="39901030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No one knows your personal circumstances better than you and for that reason, the onus is on you to identify and disclose any potential conflict of interest you may have in a matter you are dealing with and to manage it appropriately.</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If you are not sure whether you have a conflict of interest in a matter you are dealing with or what type of conflict of interest it is, always err on the side of caution. </a:t>
            </a:r>
          </a:p>
          <a:p>
            <a:r>
              <a:rPr lang="en-AU" sz="1200" kern="1200" dirty="0">
                <a:solidFill>
                  <a:schemeClr val="tx1"/>
                </a:solidFill>
                <a:effectLst/>
                <a:latin typeface="+mn-lt"/>
                <a:ea typeface="+mn-ea"/>
                <a:cs typeface="+mn-cs"/>
              </a:rPr>
              <a:t> </a:t>
            </a:r>
          </a:p>
          <a:p>
            <a:r>
              <a:rPr lang="en-AU" sz="1200" b="1" kern="1200" dirty="0">
                <a:solidFill>
                  <a:schemeClr val="tx1"/>
                </a:solidFill>
                <a:effectLst/>
                <a:latin typeface="+mn-lt"/>
                <a:ea typeface="+mn-ea"/>
                <a:cs typeface="+mn-cs"/>
              </a:rPr>
              <a:t>If in doubt, get out.</a:t>
            </a:r>
            <a:endParaRPr lang="en-AU" sz="1200" kern="1200" dirty="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27</a:t>
            </a:fld>
            <a:endParaRPr lang="en-AU"/>
          </a:p>
        </p:txBody>
      </p:sp>
    </p:spTree>
    <p:extLst>
      <p:ext uri="{BB962C8B-B14F-4D97-AF65-F5344CB8AC3E}">
        <p14:creationId xmlns:p14="http://schemas.microsoft.com/office/powerpoint/2010/main" val="26274240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As a member of the community, it is inevitable that you will need to deal with the council in your private capacity. </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Where this occurs, you should deal with the council in the same way as other members of the public. You should not expect or seek any preferential treatment because you are a councillor.</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For example, if you have lodged a development application with the council, you must avoid discussing the application with staff in staff-only areas.</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You must not use your position to obtain a private benefit for yourself or for someone else or to influence others in the performance of their functions to obtain a private benefit for yourself or for someone else,</a:t>
            </a:r>
            <a:r>
              <a:rPr lang="en-AU" sz="1200" kern="1200" baseline="0" dirty="0">
                <a:solidFill>
                  <a:schemeClr val="tx1"/>
                </a:solidFill>
                <a:effectLst/>
                <a:latin typeface="+mn-lt"/>
                <a:ea typeface="+mn-ea"/>
                <a:cs typeface="+mn-cs"/>
              </a:rPr>
              <a:t> </a:t>
            </a:r>
            <a:r>
              <a:rPr lang="en-AU" sz="1200" kern="1200" dirty="0">
                <a:solidFill>
                  <a:schemeClr val="tx1"/>
                </a:solidFill>
                <a:effectLst/>
                <a:latin typeface="+mn-lt"/>
                <a:ea typeface="+mn-ea"/>
                <a:cs typeface="+mn-cs"/>
              </a:rPr>
              <a:t>except where doing so through the proper exercise of your functions as an elected representative.</a:t>
            </a:r>
          </a:p>
          <a:p>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END OF SECTION</a:t>
            </a:r>
            <a:endParaRPr lang="en-AU" dirty="0">
              <a:effectLst/>
            </a:endParaRPr>
          </a:p>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28</a:t>
            </a:fld>
            <a:endParaRPr lang="en-AU"/>
          </a:p>
        </p:txBody>
      </p:sp>
    </p:spTree>
    <p:extLst>
      <p:ext uri="{BB962C8B-B14F-4D97-AF65-F5344CB8AC3E}">
        <p14:creationId xmlns:p14="http://schemas.microsoft.com/office/powerpoint/2010/main" val="33060855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29</a:t>
            </a:fld>
            <a:endParaRPr lang="en-AU"/>
          </a:p>
        </p:txBody>
      </p:sp>
    </p:spTree>
    <p:extLst>
      <p:ext uri="{BB962C8B-B14F-4D97-AF65-F5344CB8AC3E}">
        <p14:creationId xmlns:p14="http://schemas.microsoft.com/office/powerpoint/2010/main" val="16725540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In the course of performing your functions you may be offered a gift or a personal benefit. A gift or benefit is something offered to or received by you or someone closely associated with you for personal use or enjoyment.</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There are strict rules that govern what gifts or benefits you may accept and those that you must refuse. These rules are informed by the following principles:</a:t>
            </a:r>
          </a:p>
          <a:p>
            <a:pPr marL="171450" indent="-171450">
              <a:buFont typeface="Arial" panose="020B0604020202020204" pitchFamily="34" charset="0"/>
              <a:buChar char="•"/>
            </a:pPr>
            <a:r>
              <a:rPr lang="en-AU" sz="1200" kern="1200" dirty="0">
                <a:solidFill>
                  <a:schemeClr val="tx1"/>
                </a:solidFill>
                <a:effectLst/>
                <a:latin typeface="+mn-lt"/>
                <a:ea typeface="+mn-ea"/>
                <a:cs typeface="+mn-cs"/>
              </a:rPr>
              <a:t>you must not benefit personally from the performance of your role as a councillor except from the receipt of your fee and the payment of any expenses and the provision of any facilities by the council permitted under the council’s councillor expenses and facilities policy to support you in the performance of your functions as a councillor, and</a:t>
            </a:r>
          </a:p>
          <a:p>
            <a:pPr marL="171450" indent="-171450">
              <a:buFont typeface="Arial" panose="020B0604020202020204" pitchFamily="34" charset="0"/>
              <a:buChar char="•"/>
            </a:pPr>
            <a:r>
              <a:rPr lang="en-AU" sz="1200" kern="1200" dirty="0">
                <a:solidFill>
                  <a:schemeClr val="tx1"/>
                </a:solidFill>
                <a:effectLst/>
                <a:latin typeface="+mn-lt"/>
                <a:ea typeface="+mn-ea"/>
                <a:cs typeface="+mn-cs"/>
              </a:rPr>
              <a:t>you must not be influenced or be seen to be influenced in the performance of your functions as a result of the receipt of a gift or personal benefit. </a:t>
            </a:r>
          </a:p>
        </p:txBody>
      </p:sp>
      <p:sp>
        <p:nvSpPr>
          <p:cNvPr id="4" name="Slide Number Placeholder 3"/>
          <p:cNvSpPr>
            <a:spLocks noGrp="1"/>
          </p:cNvSpPr>
          <p:nvPr>
            <p:ph type="sldNum" sz="quarter" idx="10"/>
          </p:nvPr>
        </p:nvSpPr>
        <p:spPr/>
        <p:txBody>
          <a:bodyPr/>
          <a:lstStyle/>
          <a:p>
            <a:fld id="{9EB8D374-6C7C-46A0-9EF7-786F8E39F610}" type="slidenum">
              <a:rPr lang="en-AU" smtClean="0"/>
              <a:t>30</a:t>
            </a:fld>
            <a:endParaRPr lang="en-AU"/>
          </a:p>
        </p:txBody>
      </p:sp>
    </p:spTree>
    <p:extLst>
      <p:ext uri="{BB962C8B-B14F-4D97-AF65-F5344CB8AC3E}">
        <p14:creationId xmlns:p14="http://schemas.microsoft.com/office/powerpoint/2010/main" val="41650549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Gifts and benefits do not include:</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Items with a value of $10 or less</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political donations</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a gift or benefit provided to the council as part of a cultural exchange or sister city relationship (provided it is not used for your personal use and enjoyment)</a:t>
            </a:r>
          </a:p>
          <a:p>
            <a:pPr marL="171450" lvl="0" indent="-171450">
              <a:buFont typeface="Arial" panose="020B0604020202020204" pitchFamily="34" charset="0"/>
              <a:buChar char="•"/>
            </a:pPr>
            <a:r>
              <a:rPr lang="en-AU" dirty="0">
                <a:effectLst/>
              </a:rPr>
              <a:t>a benefit or facility provided to you by the council </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attendance at a work-related event or function for the purpose of undertaking your official functions, or</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meals, beverages or refreshments provided to you while you are carrying out your official functions.</a:t>
            </a:r>
            <a:endParaRPr lang="en-AU" dirty="0">
              <a:effectLst/>
            </a:endParaRPr>
          </a:p>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31</a:t>
            </a:fld>
            <a:endParaRPr lang="en-AU"/>
          </a:p>
        </p:txBody>
      </p:sp>
    </p:spTree>
    <p:extLst>
      <p:ext uri="{BB962C8B-B14F-4D97-AF65-F5344CB8AC3E}">
        <p14:creationId xmlns:p14="http://schemas.microsoft.com/office/powerpoint/2010/main" val="20501985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You </a:t>
            </a:r>
            <a:r>
              <a:rPr lang="en-AU" sz="1200" b="1" kern="1200" dirty="0">
                <a:solidFill>
                  <a:schemeClr val="tx1"/>
                </a:solidFill>
                <a:effectLst/>
                <a:latin typeface="+mn-lt"/>
                <a:ea typeface="+mn-ea"/>
                <a:cs typeface="+mn-cs"/>
              </a:rPr>
              <a:t>must not</a:t>
            </a:r>
            <a:r>
              <a:rPr lang="en-AU" sz="12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seek or accept bribes</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seek gifts or benefits of any kind</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accept any gift or benefit that may create a sense of obligation, or that may be perceived as intended or likely to influence you in undertaking your duties</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accept any gift or benefit that is worth more than $100</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accept tickets to major sporting or cultural events with a ticket value of over $100 or corporate hospitality at such events</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accept cash or cash-like gifts (such as gift vouchers, credit cards, debit cards with credit on them, phone or internet credit, lottery tickets </a:t>
            </a:r>
            <a:r>
              <a:rPr lang="en-AU" sz="1200" kern="1200" dirty="0" err="1">
                <a:solidFill>
                  <a:schemeClr val="tx1"/>
                </a:solidFill>
                <a:effectLst/>
                <a:latin typeface="+mn-lt"/>
                <a:ea typeface="+mn-ea"/>
                <a:cs typeface="+mn-cs"/>
              </a:rPr>
              <a:t>etc</a:t>
            </a:r>
            <a:r>
              <a:rPr lang="en-AU" sz="1200" kern="1200" dirty="0">
                <a:solidFill>
                  <a:schemeClr val="tx1"/>
                </a:solidFill>
                <a:effectLst/>
                <a:latin typeface="+mn-lt"/>
                <a:ea typeface="+mn-ea"/>
                <a:cs typeface="+mn-cs"/>
              </a:rPr>
              <a:t>) of any amount </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participate in competitions for prizes where eligibility is based on the council being a customer of the competition organiser, or</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personally benefit from reward points programs when purchasing on behalf of council.</a:t>
            </a:r>
            <a:endParaRPr lang="en-AU" dirty="0">
              <a:effectLst/>
            </a:endParaRPr>
          </a:p>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32</a:t>
            </a:fld>
            <a:endParaRPr lang="en-AU"/>
          </a:p>
        </p:txBody>
      </p:sp>
    </p:spTree>
    <p:extLst>
      <p:ext uri="{BB962C8B-B14F-4D97-AF65-F5344CB8AC3E}">
        <p14:creationId xmlns:p14="http://schemas.microsoft.com/office/powerpoint/2010/main" val="2149278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All councils, (including county councils and joint organisations), are required to adopt a code of conduct, based on the Model Code of Conduct for Local Councils in NSW ,</a:t>
            </a:r>
            <a:r>
              <a:rPr lang="en-AU" baseline="0" dirty="0"/>
              <a:t> which </a:t>
            </a:r>
            <a:r>
              <a:rPr lang="en-AU" sz="1200" kern="1200" dirty="0">
                <a:solidFill>
                  <a:schemeClr val="tx1"/>
                </a:solidFill>
                <a:effectLst/>
                <a:latin typeface="+mn-lt"/>
                <a:ea typeface="+mn-ea"/>
                <a:cs typeface="+mn-cs"/>
              </a:rPr>
              <a:t>is prescribed under the </a:t>
            </a:r>
            <a:r>
              <a:rPr lang="en-AU" sz="1200" i="1" kern="1200" dirty="0">
                <a:solidFill>
                  <a:schemeClr val="tx1"/>
                </a:solidFill>
                <a:effectLst/>
                <a:latin typeface="+mn-lt"/>
                <a:ea typeface="+mn-ea"/>
                <a:cs typeface="+mn-cs"/>
              </a:rPr>
              <a:t>Local Government Act 1993 </a:t>
            </a:r>
            <a:r>
              <a:rPr lang="en-AU" sz="1200" i="0" kern="1200" dirty="0">
                <a:solidFill>
                  <a:schemeClr val="tx1"/>
                </a:solidFill>
                <a:effectLst/>
                <a:latin typeface="+mn-lt"/>
                <a:ea typeface="+mn-ea"/>
                <a:cs typeface="+mn-cs"/>
              </a:rPr>
              <a:t>and the </a:t>
            </a:r>
            <a:r>
              <a:rPr lang="en-AU" sz="1200" i="1" kern="1200" dirty="0">
                <a:solidFill>
                  <a:schemeClr val="tx1"/>
                </a:solidFill>
                <a:effectLst/>
                <a:latin typeface="+mn-lt"/>
                <a:ea typeface="+mn-ea"/>
                <a:cs typeface="+mn-cs"/>
              </a:rPr>
              <a:t>Local Government (General) Regulation 2005</a:t>
            </a:r>
            <a:r>
              <a:rPr lang="en-AU" sz="1200" i="0" kern="120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i="0" kern="1200" dirty="0">
                <a:solidFill>
                  <a:schemeClr val="tx1"/>
                </a:solidFill>
                <a:effectLst/>
                <a:latin typeface="+mn-lt"/>
                <a:ea typeface="+mn-ea"/>
                <a:cs typeface="+mn-cs"/>
              </a:rPr>
              <a:t>The code of conduct applies to:</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i="0" kern="1200" dirty="0">
                <a:solidFill>
                  <a:schemeClr val="tx1"/>
                </a:solidFill>
                <a:effectLst/>
                <a:latin typeface="+mn-lt"/>
                <a:ea typeface="+mn-ea"/>
                <a:cs typeface="+mn-cs"/>
              </a:rPr>
              <a:t>Councillors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i="0" kern="1200" dirty="0">
                <a:solidFill>
                  <a:schemeClr val="tx1"/>
                </a:solidFill>
                <a:effectLst/>
                <a:latin typeface="+mn-lt"/>
                <a:ea typeface="+mn-ea"/>
                <a:cs typeface="+mn-cs"/>
              </a:rPr>
              <a:t>Council staff</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i="0" kern="1200" dirty="0">
                <a:solidFill>
                  <a:schemeClr val="tx1"/>
                </a:solidFill>
                <a:effectLst/>
                <a:latin typeface="+mn-lt"/>
                <a:ea typeface="+mn-ea"/>
                <a:cs typeface="+mn-cs"/>
              </a:rPr>
              <a:t>Individuals and members of committees that exercise functions of the council under delegation, and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i="0" kern="1200" dirty="0">
                <a:solidFill>
                  <a:schemeClr val="tx1"/>
                </a:solidFill>
                <a:effectLst/>
                <a:latin typeface="+mn-lt"/>
                <a:ea typeface="+mn-ea"/>
                <a:cs typeface="+mn-cs"/>
              </a:rPr>
              <a:t>Any other person who is subject to the council’s code of conduct (</a:t>
            </a:r>
            <a:r>
              <a:rPr lang="en-AU" sz="1200" i="0" kern="1200" dirty="0" err="1">
                <a:solidFill>
                  <a:schemeClr val="tx1"/>
                </a:solidFill>
                <a:effectLst/>
                <a:latin typeface="+mn-lt"/>
                <a:ea typeface="+mn-ea"/>
                <a:cs typeface="+mn-cs"/>
              </a:rPr>
              <a:t>eg</a:t>
            </a:r>
            <a:r>
              <a:rPr lang="en-AU" sz="1200" i="0" kern="1200" dirty="0">
                <a:solidFill>
                  <a:schemeClr val="tx1"/>
                </a:solidFill>
                <a:effectLst/>
                <a:latin typeface="+mn-lt"/>
                <a:ea typeface="+mn-ea"/>
                <a:cs typeface="+mn-cs"/>
              </a:rPr>
              <a:t> volunteers, advisory committee members and contractors)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i="0" kern="1200" dirty="0">
              <a:solidFill>
                <a:schemeClr val="tx1"/>
              </a:solidFill>
              <a:effectLst/>
              <a:latin typeface="+mn-lt"/>
              <a:ea typeface="+mn-ea"/>
              <a:cs typeface="+mn-cs"/>
            </a:endParaRPr>
          </a:p>
          <a:p>
            <a:r>
              <a:rPr lang="en-AU" dirty="0"/>
              <a:t>The Model Code of Conduct prescribes the minimum ethical and behavioural standards all council officials in NSW are required to comply with. In doing so it seeks to:</a:t>
            </a:r>
          </a:p>
          <a:p>
            <a:pPr marL="171450" indent="-171450">
              <a:buFont typeface="Arial" panose="020B0604020202020204" pitchFamily="34" charset="0"/>
              <a:buChar char="•"/>
            </a:pPr>
            <a:r>
              <a:rPr lang="en-AU" dirty="0"/>
              <a:t>prescribe uniform minimum ethical and behavioural standards for all councils in NSW</a:t>
            </a:r>
          </a:p>
          <a:p>
            <a:pPr marL="171450" indent="-171450">
              <a:buFont typeface="Arial" panose="020B0604020202020204" pitchFamily="34" charset="0"/>
              <a:buChar char="•"/>
            </a:pPr>
            <a:r>
              <a:rPr lang="en-AU" dirty="0"/>
              <a:t>provide clear guidance to council officials on the minimum ethical and behavioural standards expected of them as council officials</a:t>
            </a:r>
          </a:p>
          <a:p>
            <a:pPr marL="171450" indent="-171450">
              <a:buFont typeface="Arial" panose="020B0604020202020204" pitchFamily="34" charset="0"/>
              <a:buChar char="•"/>
            </a:pPr>
            <a:r>
              <a:rPr lang="en-AU" dirty="0"/>
              <a:t>provide clear guidance to local communities on the minimum ethical and behavioural standards they can expect of the council officials who serve them</a:t>
            </a:r>
          </a:p>
          <a:p>
            <a:pPr marL="171450" indent="-171450">
              <a:buFont typeface="Arial" panose="020B0604020202020204" pitchFamily="34" charset="0"/>
              <a:buChar char="•"/>
            </a:pPr>
            <a:r>
              <a:rPr lang="en-AU" dirty="0"/>
              <a:t>promote transparency and accountability</a:t>
            </a:r>
          </a:p>
          <a:p>
            <a:pPr marL="171450" indent="-171450">
              <a:buFont typeface="Arial" panose="020B0604020202020204" pitchFamily="34" charset="0"/>
              <a:buChar char="•"/>
            </a:pPr>
            <a:r>
              <a:rPr lang="en-AU" dirty="0"/>
              <a:t>promote community confidence in the integrity of the decisions councils make and the functions they exercise on behalf of their local communities, and</a:t>
            </a:r>
          </a:p>
          <a:p>
            <a:pPr marL="171450" indent="-171450">
              <a:buFont typeface="Arial" panose="020B0604020202020204" pitchFamily="34" charset="0"/>
              <a:buChar char="•"/>
            </a:pPr>
            <a:r>
              <a:rPr lang="en-AU" dirty="0"/>
              <a:t>promote community confidence in the institution of local government.</a:t>
            </a:r>
          </a:p>
          <a:p>
            <a:endParaRPr lang="en-AU" dirty="0"/>
          </a:p>
          <a:p>
            <a:r>
              <a:rPr lang="en-AU" dirty="0"/>
              <a:t>It is important that the local community has confidence in the council and those that serve it, whether as elected representatives, members of staff or as delegates or committee members.</a:t>
            </a:r>
          </a:p>
          <a:p>
            <a:endParaRPr lang="en-AU" dirty="0"/>
          </a:p>
          <a:p>
            <a:r>
              <a:rPr lang="en-AU" dirty="0"/>
              <a:t>As a councillor, you must ensure that your conduct and behaviour towards others (including members of staff) meets the high standards that the community is entitled to expect of all council officials.</a:t>
            </a:r>
          </a:p>
          <a:p>
            <a:endParaRPr lang="en-AU" dirty="0"/>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END OF</a:t>
            </a:r>
            <a:r>
              <a:rPr lang="en-AU" sz="1200" kern="1200" baseline="0" dirty="0">
                <a:solidFill>
                  <a:schemeClr val="tx1"/>
                </a:solidFill>
                <a:effectLst/>
                <a:latin typeface="+mn-lt"/>
                <a:ea typeface="+mn-ea"/>
                <a:cs typeface="+mn-cs"/>
              </a:rPr>
              <a:t> SECTION</a:t>
            </a:r>
            <a:endParaRPr lang="en-AU" sz="1200" kern="1200" dirty="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3</a:t>
            </a:fld>
            <a:endParaRPr lang="en-AU"/>
          </a:p>
        </p:txBody>
      </p:sp>
    </p:spTree>
    <p:extLst>
      <p:ext uri="{BB962C8B-B14F-4D97-AF65-F5344CB8AC3E}">
        <p14:creationId xmlns:p14="http://schemas.microsoft.com/office/powerpoint/2010/main" val="34875152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If you are offered a gift or benefit that is worth more than $100 that cannot be reasonably refused, you must surrender it to the council.</a:t>
            </a:r>
          </a:p>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33</a:t>
            </a:fld>
            <a:endParaRPr lang="en-AU"/>
          </a:p>
        </p:txBody>
      </p:sp>
    </p:spTree>
    <p:extLst>
      <p:ext uri="{BB962C8B-B14F-4D97-AF65-F5344CB8AC3E}">
        <p14:creationId xmlns:p14="http://schemas.microsoft.com/office/powerpoint/2010/main" val="36938805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You may accept gifts with a value of under $100.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However, if you receive further gifts from the same person or another person associated with them in the next 12 months with a value which, when combined with the value of the first gift exceeds $100, you must refuse to accept the additional gifts.</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 If you accept a gift of any value, you must disclose this promptly to the general manager in writing.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You will need to provide the following details</a:t>
            </a:r>
            <a:r>
              <a:rPr lang="en-AU" sz="1200" kern="1200" baseline="0" dirty="0">
                <a:solidFill>
                  <a:schemeClr val="tx1"/>
                </a:solidFill>
                <a:effectLst/>
                <a:latin typeface="+mn-lt"/>
                <a:ea typeface="+mn-ea"/>
                <a:cs typeface="+mn-cs"/>
              </a:rPr>
              <a:t> which will be </a:t>
            </a:r>
            <a:r>
              <a:rPr lang="en-AU" sz="1200" kern="1200" dirty="0">
                <a:solidFill>
                  <a:schemeClr val="tx1"/>
                </a:solidFill>
                <a:effectLst/>
                <a:latin typeface="+mn-lt"/>
                <a:ea typeface="+mn-ea"/>
                <a:cs typeface="+mn-cs"/>
              </a:rPr>
              <a:t>recorded in the council’s gift register:</a:t>
            </a:r>
          </a:p>
          <a:p>
            <a:pPr marL="171450" lvl="0" indent="-171450">
              <a:buFont typeface="Arial" panose="020B0604020202020204" pitchFamily="34" charset="0"/>
              <a:buChar char="•"/>
            </a:pPr>
            <a:r>
              <a:rPr lang="en-AU" dirty="0">
                <a:effectLst/>
              </a:rPr>
              <a:t>the nature of the gift or benefit</a:t>
            </a:r>
          </a:p>
          <a:p>
            <a:pPr marL="171450" lvl="0" indent="-171450">
              <a:buFont typeface="Arial" panose="020B0604020202020204" pitchFamily="34" charset="0"/>
              <a:buChar char="•"/>
            </a:pPr>
            <a:r>
              <a:rPr lang="en-AU" dirty="0">
                <a:effectLst/>
              </a:rPr>
              <a:t>the estimated monetary value of the gift or benefit</a:t>
            </a:r>
          </a:p>
          <a:p>
            <a:pPr marL="171450" lvl="0" indent="-171450">
              <a:buFont typeface="Arial" panose="020B0604020202020204" pitchFamily="34" charset="0"/>
              <a:buChar char="•"/>
            </a:pPr>
            <a:r>
              <a:rPr lang="en-AU" dirty="0">
                <a:effectLst/>
              </a:rPr>
              <a:t>the name of the person who provided the gift or benefit, and</a:t>
            </a:r>
          </a:p>
          <a:p>
            <a:pPr marL="171450" lvl="0" indent="-171450">
              <a:buFont typeface="Arial" panose="020B0604020202020204" pitchFamily="34" charset="0"/>
              <a:buChar char="•"/>
            </a:pPr>
            <a:r>
              <a:rPr lang="en-AU" dirty="0">
                <a:effectLst/>
              </a:rPr>
              <a:t>the date on which the gift or benefit was received.</a:t>
            </a:r>
          </a:p>
          <a:p>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END OF SECTION</a:t>
            </a:r>
            <a:endParaRPr lang="en-AU" dirty="0">
              <a:effectLst/>
            </a:endParaRPr>
          </a:p>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34</a:t>
            </a:fld>
            <a:endParaRPr lang="en-AU"/>
          </a:p>
        </p:txBody>
      </p:sp>
    </p:spTree>
    <p:extLst>
      <p:ext uri="{BB962C8B-B14F-4D97-AF65-F5344CB8AC3E}">
        <p14:creationId xmlns:p14="http://schemas.microsoft.com/office/powerpoint/2010/main" val="47521338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35</a:t>
            </a:fld>
            <a:endParaRPr lang="en-AU"/>
          </a:p>
        </p:txBody>
      </p:sp>
    </p:spTree>
    <p:extLst>
      <p:ext uri="{BB962C8B-B14F-4D97-AF65-F5344CB8AC3E}">
        <p14:creationId xmlns:p14="http://schemas.microsoft.com/office/powerpoint/2010/main" val="189083373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Under the </a:t>
            </a:r>
            <a:r>
              <a:rPr lang="en-AU" sz="1200" i="1" kern="1200" dirty="0">
                <a:solidFill>
                  <a:schemeClr val="tx1"/>
                </a:solidFill>
                <a:effectLst/>
                <a:latin typeface="+mn-lt"/>
                <a:ea typeface="+mn-ea"/>
                <a:cs typeface="+mn-cs"/>
              </a:rPr>
              <a:t>Local Government Act 1993</a:t>
            </a:r>
            <a:r>
              <a:rPr lang="en-AU" sz="1200" kern="1200" dirty="0">
                <a:solidFill>
                  <a:schemeClr val="tx1"/>
                </a:solidFill>
                <a:effectLst/>
                <a:latin typeface="+mn-lt"/>
                <a:ea typeface="+mn-ea"/>
                <a:cs typeface="+mn-cs"/>
              </a:rPr>
              <a:t>, the general manager is responsible for the management of council staff. For this reason, the mayor and councillors cannot direct staff in the performance of their duties. </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There should be little need for you to directly contact council staff. Most contact with staff is likely to occur through the general manager or other senior staff approved by the general manager. </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If you need to contact staff about council-related business, any interaction must be with the general manager’s approval or comply with your council’s councillor/staff interaction policy.</a:t>
            </a:r>
          </a:p>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36</a:t>
            </a:fld>
            <a:endParaRPr lang="en-AU"/>
          </a:p>
        </p:txBody>
      </p:sp>
    </p:spTree>
    <p:extLst>
      <p:ext uri="{BB962C8B-B14F-4D97-AF65-F5344CB8AC3E}">
        <p14:creationId xmlns:p14="http://schemas.microsoft.com/office/powerpoint/2010/main" val="1543184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In dealing with council staff, you </a:t>
            </a:r>
            <a:r>
              <a:rPr lang="en-AU" sz="1200" b="1" kern="1200" dirty="0">
                <a:solidFill>
                  <a:schemeClr val="tx1"/>
                </a:solidFill>
                <a:effectLst/>
                <a:latin typeface="+mn-lt"/>
                <a:ea typeface="+mn-ea"/>
                <a:cs typeface="+mn-cs"/>
              </a:rPr>
              <a:t>must not</a:t>
            </a:r>
            <a:r>
              <a:rPr lang="en-AU" sz="12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behave in an overbearing or threatening way towards staff</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direct, pressure or influence staff in the performance of their duties, including in relation to the making of recommendations, or</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make personal attacks on staff at council meetings or other public forums including social media.</a:t>
            </a:r>
            <a:endParaRPr lang="en-AU" dirty="0">
              <a:effectLst/>
            </a:endParaRPr>
          </a:p>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37</a:t>
            </a:fld>
            <a:endParaRPr lang="en-AU"/>
          </a:p>
        </p:txBody>
      </p:sp>
    </p:spTree>
    <p:extLst>
      <p:ext uri="{BB962C8B-B14F-4D97-AF65-F5344CB8AC3E}">
        <p14:creationId xmlns:p14="http://schemas.microsoft.com/office/powerpoint/2010/main" val="295976877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Members of staff also have obligations that apply to how they deal with councillors. </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In particular:</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staff should not discuss personal workplace matters such as operational issues, grievances, workplace investigations or disciplinary matters with you</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staff should treat you with respect and not behave in an overbearing or threatening way towards you, and</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staff should not provide ad hoc advice to you without recording or documenting the interaction in the same way they would a member of the public.</a:t>
            </a:r>
            <a:endParaRPr lang="en-AU" dirty="0">
              <a:effectLst/>
            </a:endParaRPr>
          </a:p>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38</a:t>
            </a:fld>
            <a:endParaRPr lang="en-AU"/>
          </a:p>
        </p:txBody>
      </p:sp>
    </p:spTree>
    <p:extLst>
      <p:ext uri="{BB962C8B-B14F-4D97-AF65-F5344CB8AC3E}">
        <p14:creationId xmlns:p14="http://schemas.microsoft.com/office/powerpoint/2010/main" val="196453409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It is important that councillors have all the information they need to make informed decisions on behalf of the community. </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For this reason, the mayor and councillors are entitled to any information necessary to perform their functions effectively as members of the governing body and as elected representatives. </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If you have a private interest only in council information (</a:t>
            </a:r>
            <a:r>
              <a:rPr lang="en-AU" sz="1200" kern="1200" dirty="0" err="1">
                <a:solidFill>
                  <a:schemeClr val="tx1"/>
                </a:solidFill>
                <a:effectLst/>
                <a:latin typeface="+mn-lt"/>
                <a:ea typeface="+mn-ea"/>
                <a:cs typeface="+mn-cs"/>
              </a:rPr>
              <a:t>ie</a:t>
            </a:r>
            <a:r>
              <a:rPr lang="en-AU" sz="1200" kern="1200" dirty="0">
                <a:solidFill>
                  <a:schemeClr val="tx1"/>
                </a:solidFill>
                <a:effectLst/>
                <a:latin typeface="+mn-lt"/>
                <a:ea typeface="+mn-ea"/>
                <a:cs typeface="+mn-cs"/>
              </a:rPr>
              <a:t> you don’t require it for the purpose of performing your role), you have the same rights of access to that information as any other member of the public.  </a:t>
            </a:r>
          </a:p>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39</a:t>
            </a:fld>
            <a:endParaRPr lang="en-AU"/>
          </a:p>
        </p:txBody>
      </p:sp>
    </p:spTree>
    <p:extLst>
      <p:ext uri="{BB962C8B-B14F-4D97-AF65-F5344CB8AC3E}">
        <p14:creationId xmlns:p14="http://schemas.microsoft.com/office/powerpoint/2010/main" val="25401941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You must make any requests by way of the councillor action/information request system or in accordance with council’s councillor/staff interaction policy.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The general manager will decide whether you can be provided with information you have requested and where approved, the information you have requested should be provided to you in a timely way.</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If information is provided to one councillor, then it must also be provided to all other councillors who request it.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You are not entitled to access information relating to matters you have a conflict of interest in. Requests for this information can be denied unless the information is otherwise publicly available. </a:t>
            </a:r>
          </a:p>
          <a:p>
            <a:endParaRPr lang="en-AU"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END OF SECTION</a:t>
            </a:r>
            <a:endParaRPr lang="en-AU" dirty="0">
              <a:effectLst/>
            </a:endParaRP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 </a:t>
            </a:r>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40</a:t>
            </a:fld>
            <a:endParaRPr lang="en-AU"/>
          </a:p>
        </p:txBody>
      </p:sp>
    </p:spTree>
    <p:extLst>
      <p:ext uri="{BB962C8B-B14F-4D97-AF65-F5344CB8AC3E}">
        <p14:creationId xmlns:p14="http://schemas.microsoft.com/office/powerpoint/2010/main" val="425752015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41</a:t>
            </a:fld>
            <a:endParaRPr lang="en-AU"/>
          </a:p>
        </p:txBody>
      </p:sp>
    </p:spTree>
    <p:extLst>
      <p:ext uri="{BB962C8B-B14F-4D97-AF65-F5344CB8AC3E}">
        <p14:creationId xmlns:p14="http://schemas.microsoft.com/office/powerpoint/2010/main" val="180755894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Council resources (including council information) are public resources. You must use council resources ethically, effectively, efficiently and carefully when performing your duties. </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You must not use council resources for private purposes, or convert council property for your own use unless you are authorised to do so.</a:t>
            </a:r>
          </a:p>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42</a:t>
            </a:fld>
            <a:endParaRPr lang="en-AU"/>
          </a:p>
        </p:txBody>
      </p:sp>
    </p:spTree>
    <p:extLst>
      <p:ext uri="{BB962C8B-B14F-4D97-AF65-F5344CB8AC3E}">
        <p14:creationId xmlns:p14="http://schemas.microsoft.com/office/powerpoint/2010/main" val="41068157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As a councillor, you </a:t>
            </a:r>
            <a:r>
              <a:rPr lang="en-AU" sz="1200" b="1" kern="1200" dirty="0">
                <a:solidFill>
                  <a:schemeClr val="tx1"/>
                </a:solidFill>
                <a:effectLst/>
                <a:latin typeface="+mn-lt"/>
                <a:ea typeface="+mn-ea"/>
                <a:cs typeface="+mn-cs"/>
              </a:rPr>
              <a:t>must</a:t>
            </a:r>
            <a:r>
              <a:rPr lang="en-AU" sz="1200" kern="1200" dirty="0">
                <a:solidFill>
                  <a:schemeClr val="tx1"/>
                </a:solidFill>
                <a:effectLst/>
                <a:latin typeface="+mn-lt"/>
                <a:ea typeface="+mn-ea"/>
                <a:cs typeface="+mn-cs"/>
              </a:rPr>
              <a:t>: </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act lawfully and honestly and exercise care and diligence in undertaking your duties</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consider matters consistently, promptly and fairly and in accordance with established procedures</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ensure land use planning, development assessment and other regulatory decisions are properly made and that all parties are dealt with fairly</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comply with your duties under the </a:t>
            </a:r>
            <a:r>
              <a:rPr lang="en-AU" sz="1200" i="1" kern="1200" dirty="0">
                <a:solidFill>
                  <a:schemeClr val="tx1"/>
                </a:solidFill>
                <a:effectLst/>
                <a:latin typeface="+mn-lt"/>
                <a:ea typeface="+mn-ea"/>
                <a:cs typeface="+mn-cs"/>
              </a:rPr>
              <a:t>Work Health and Safety Act 2011</a:t>
            </a:r>
            <a:r>
              <a:rPr lang="en-AU" sz="1200" kern="1200" dirty="0">
                <a:solidFill>
                  <a:schemeClr val="tx1"/>
                </a:solidFill>
                <a:effectLst/>
                <a:latin typeface="+mn-lt"/>
                <a:ea typeface="+mn-ea"/>
                <a:cs typeface="+mn-cs"/>
              </a:rPr>
              <a:t> and take care or your own and others’ health and safety</a:t>
            </a:r>
          </a:p>
          <a:p>
            <a:r>
              <a:rPr lang="en-AU" sz="1200" kern="1200" dirty="0">
                <a:solidFill>
                  <a:schemeClr val="tx1"/>
                </a:solidFill>
                <a:effectLst/>
                <a:latin typeface="+mn-lt"/>
                <a:ea typeface="+mn-ea"/>
                <a:cs typeface="+mn-cs"/>
              </a:rPr>
              <a:t> </a:t>
            </a:r>
          </a:p>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5</a:t>
            </a:fld>
            <a:endParaRPr lang="en-AU"/>
          </a:p>
        </p:txBody>
      </p:sp>
    </p:spTree>
    <p:extLst>
      <p:ext uri="{BB962C8B-B14F-4D97-AF65-F5344CB8AC3E}">
        <p14:creationId xmlns:p14="http://schemas.microsoft.com/office/powerpoint/2010/main" val="50428825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You must not use council resources (including council staff), property or facilities for the purpose of assisting your election campaign or the election campaigns of others (whether council, State or Federal) unless they are otherwise available for use or hire by the public and any publicly advertised fee is paid for their use.</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You also must not use council letterhead, council crests, council email or social media or other information that could give the appearance it is official council material for the purpose of assisting your election campaign or the election campaign of others (whether council, State or Federal), or for other non-official purposes.</a:t>
            </a:r>
          </a:p>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43</a:t>
            </a:fld>
            <a:endParaRPr lang="en-AU"/>
          </a:p>
        </p:txBody>
      </p:sp>
    </p:spTree>
    <p:extLst>
      <p:ext uri="{BB962C8B-B14F-4D97-AF65-F5344CB8AC3E}">
        <p14:creationId xmlns:p14="http://schemas.microsoft.com/office/powerpoint/2010/main" val="137233888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All information created, sent or received in your official capacity (whether or not stored on a council device or a council email account) and any information stored in either soft or hard copy on council resources is considered to be a council record and must be kept in accordance with the </a:t>
            </a:r>
            <a:r>
              <a:rPr lang="en-AU" sz="1200" i="1" kern="1200" dirty="0">
                <a:solidFill>
                  <a:schemeClr val="tx1"/>
                </a:solidFill>
                <a:effectLst/>
                <a:latin typeface="+mn-lt"/>
                <a:ea typeface="+mn-ea"/>
                <a:cs typeface="+mn-cs"/>
              </a:rPr>
              <a:t>State Records Act 1998</a:t>
            </a:r>
            <a:r>
              <a:rPr lang="en-AU" sz="1200" kern="1200" dirty="0">
                <a:solidFill>
                  <a:schemeClr val="tx1"/>
                </a:solidFill>
                <a:effectLst/>
                <a:latin typeface="+mn-lt"/>
                <a:ea typeface="+mn-ea"/>
                <a:cs typeface="+mn-cs"/>
              </a:rPr>
              <a:t> and your council’s records management policy.</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Do not destroy, alter or dispose of records unless authorised to do so.</a:t>
            </a:r>
          </a:p>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44</a:t>
            </a:fld>
            <a:endParaRPr lang="en-AU"/>
          </a:p>
        </p:txBody>
      </p:sp>
    </p:spTree>
    <p:extLst>
      <p:ext uri="{BB962C8B-B14F-4D97-AF65-F5344CB8AC3E}">
        <p14:creationId xmlns:p14="http://schemas.microsoft.com/office/powerpoint/2010/main" val="11954313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You can only access and use council information for council business. You must not use council information for private purposes and you must not seek to privately benefit from any council information you have obtained in your role as a councillor.</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You must only release council information in accordance with established council policies and procedures and in compliance with relevant legislation (including privacy legislation).</a:t>
            </a:r>
          </a:p>
          <a:p>
            <a:r>
              <a:rPr lang="en-AU" sz="1200" kern="1200" dirty="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9EB8D374-6C7C-46A0-9EF7-786F8E39F610}" type="slidenum">
              <a:rPr lang="en-AU" smtClean="0"/>
              <a:t>45</a:t>
            </a:fld>
            <a:endParaRPr lang="en-AU"/>
          </a:p>
        </p:txBody>
      </p:sp>
    </p:spTree>
    <p:extLst>
      <p:ext uri="{BB962C8B-B14F-4D97-AF65-F5344CB8AC3E}">
        <p14:creationId xmlns:p14="http://schemas.microsoft.com/office/powerpoint/2010/main" val="16676080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You must maintain the integrity and security of any confidential or personal information you have access to.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In particular, you must: </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only access confidential or personal information that you have been authorised to access and only for the purposes of performing your functions</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protect confidential and personal information</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only use confidential or personal information for the purpose for which it is intended to be used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kern="1200" dirty="0">
                <a:solidFill>
                  <a:schemeClr val="tx1"/>
                </a:solidFill>
                <a:effectLst/>
                <a:latin typeface="+mn-lt"/>
                <a:ea typeface="+mn-ea"/>
                <a:cs typeface="+mn-cs"/>
              </a:rPr>
              <a:t>only release confidential or personal information if authorised to do so</a:t>
            </a:r>
          </a:p>
          <a:p>
            <a:pPr marL="171450" lvl="0" indent="-171450">
              <a:buFont typeface="Arial" panose="020B0604020202020204" pitchFamily="34" charset="0"/>
              <a:buChar char="•"/>
            </a:pPr>
            <a:endParaRPr lang="en-AU" sz="1200" kern="1200" dirty="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46</a:t>
            </a:fld>
            <a:endParaRPr lang="en-AU"/>
          </a:p>
        </p:txBody>
      </p:sp>
    </p:spTree>
    <p:extLst>
      <p:ext uri="{BB962C8B-B14F-4D97-AF65-F5344CB8AC3E}">
        <p14:creationId xmlns:p14="http://schemas.microsoft.com/office/powerpoint/2010/main" val="182485463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You must not: </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use confidential or personal information to obtain a private benefit for you or for someone else</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use confidential or personal information to cause harm to the council or anyone else, or</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disclose confidential information discussed during </a:t>
            </a:r>
            <a:r>
              <a:rPr lang="en-AU" sz="1200" kern="1200">
                <a:solidFill>
                  <a:schemeClr val="tx1"/>
                </a:solidFill>
                <a:effectLst/>
                <a:latin typeface="+mn-lt"/>
                <a:ea typeface="+mn-ea"/>
                <a:cs typeface="+mn-cs"/>
              </a:rPr>
              <a:t>a closed </a:t>
            </a:r>
            <a:r>
              <a:rPr lang="en-AU" sz="1200" kern="1200" dirty="0">
                <a:solidFill>
                  <a:schemeClr val="tx1"/>
                </a:solidFill>
                <a:effectLst/>
                <a:latin typeface="+mn-lt"/>
                <a:ea typeface="+mn-ea"/>
                <a:cs typeface="+mn-cs"/>
              </a:rPr>
              <a:t>session of a council or committee meeting or any other confidential forum (such as councillor workshops or briefing sessions).</a:t>
            </a:r>
          </a:p>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47</a:t>
            </a:fld>
            <a:endParaRPr lang="en-AU"/>
          </a:p>
        </p:txBody>
      </p:sp>
    </p:spTree>
    <p:extLst>
      <p:ext uri="{BB962C8B-B14F-4D97-AF65-F5344CB8AC3E}">
        <p14:creationId xmlns:p14="http://schemas.microsoft.com/office/powerpoint/2010/main" val="44781226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pPr>
            <a:r>
              <a:rPr lang="en-AU" sz="1200" dirty="0"/>
              <a:t>You must not use council’s computer or mobile devices to access, download or communicate any material that is: </a:t>
            </a:r>
          </a:p>
          <a:p>
            <a:pPr marL="457200" indent="-457200">
              <a:spcBef>
                <a:spcPts val="0"/>
              </a:spcBef>
              <a:buFont typeface="Arial" panose="020B0604020202020204" pitchFamily="34" charset="0"/>
              <a:buChar char="•"/>
            </a:pPr>
            <a:r>
              <a:rPr lang="en-AU" sz="1200" dirty="0"/>
              <a:t>offensive</a:t>
            </a:r>
          </a:p>
          <a:p>
            <a:pPr marL="457200" indent="-457200">
              <a:spcBef>
                <a:spcPts val="0"/>
              </a:spcBef>
              <a:buFont typeface="Arial" panose="020B0604020202020204" pitchFamily="34" charset="0"/>
              <a:buChar char="•"/>
            </a:pPr>
            <a:r>
              <a:rPr lang="en-AU" sz="1200" dirty="0"/>
              <a:t>obscene</a:t>
            </a:r>
          </a:p>
          <a:p>
            <a:pPr marL="457200" indent="-457200">
              <a:spcBef>
                <a:spcPts val="0"/>
              </a:spcBef>
              <a:buFont typeface="Arial" panose="020B0604020202020204" pitchFamily="34" charset="0"/>
              <a:buChar char="•"/>
            </a:pPr>
            <a:r>
              <a:rPr lang="en-AU" sz="1200" dirty="0"/>
              <a:t>pornographic</a:t>
            </a:r>
          </a:p>
          <a:p>
            <a:pPr marL="457200" indent="-457200">
              <a:spcBef>
                <a:spcPts val="0"/>
              </a:spcBef>
              <a:buFont typeface="Arial" panose="020B0604020202020204" pitchFamily="34" charset="0"/>
              <a:buChar char="•"/>
            </a:pPr>
            <a:r>
              <a:rPr lang="en-AU" sz="1200" dirty="0"/>
              <a:t>threatening</a:t>
            </a:r>
          </a:p>
          <a:p>
            <a:pPr marL="457200" indent="-457200">
              <a:spcBef>
                <a:spcPts val="0"/>
              </a:spcBef>
              <a:buFont typeface="Arial" panose="020B0604020202020204" pitchFamily="34" charset="0"/>
              <a:buChar char="•"/>
            </a:pPr>
            <a:r>
              <a:rPr lang="en-AU" sz="1200" dirty="0"/>
              <a:t>abusive or defamatory  </a:t>
            </a:r>
          </a:p>
          <a:p>
            <a:pPr marL="457200" indent="-457200">
              <a:spcBef>
                <a:spcPts val="0"/>
              </a:spcBef>
              <a:buFont typeface="Arial" panose="020B0604020202020204" pitchFamily="34" charset="0"/>
              <a:buChar char="•"/>
            </a:pPr>
            <a:r>
              <a:rPr lang="en-AU" sz="1200" dirty="0"/>
              <a:t>could lead to civil or criminal liability and/or damage council’s reputation. </a:t>
            </a:r>
          </a:p>
          <a:p>
            <a:pPr marL="457200" indent="-457200">
              <a:spcBef>
                <a:spcPts val="0"/>
              </a:spcBef>
              <a:buFont typeface="Arial" panose="020B0604020202020204" pitchFamily="34" charset="0"/>
              <a:buChar char="•"/>
            </a:pPr>
            <a:endParaRPr lang="en-AU" sz="12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200" kern="1200" dirty="0">
                <a:solidFill>
                  <a:schemeClr val="tx1"/>
                </a:solidFill>
                <a:effectLst/>
                <a:latin typeface="+mn-lt"/>
                <a:ea typeface="+mn-ea"/>
                <a:cs typeface="+mn-cs"/>
              </a:rPr>
              <a:t>END OF SECTION</a:t>
            </a:r>
            <a:endParaRPr lang="en-AU" dirty="0">
              <a:effectLst/>
            </a:endParaRPr>
          </a:p>
          <a:p>
            <a:pPr marL="457200" indent="-457200">
              <a:spcBef>
                <a:spcPts val="0"/>
              </a:spcBef>
              <a:buFont typeface="Arial" panose="020B0604020202020204" pitchFamily="34" charset="0"/>
              <a:buChar char="•"/>
            </a:pPr>
            <a:endParaRPr lang="en-AU" sz="1200" dirty="0"/>
          </a:p>
        </p:txBody>
      </p:sp>
      <p:sp>
        <p:nvSpPr>
          <p:cNvPr id="4" name="Slide Number Placeholder 3"/>
          <p:cNvSpPr>
            <a:spLocks noGrp="1"/>
          </p:cNvSpPr>
          <p:nvPr>
            <p:ph type="sldNum" sz="quarter" idx="10"/>
          </p:nvPr>
        </p:nvSpPr>
        <p:spPr/>
        <p:txBody>
          <a:bodyPr/>
          <a:lstStyle/>
          <a:p>
            <a:fld id="{9EB8D374-6C7C-46A0-9EF7-786F8E39F610}" type="slidenum">
              <a:rPr lang="en-AU" smtClean="0"/>
              <a:t>48</a:t>
            </a:fld>
            <a:endParaRPr lang="en-AU"/>
          </a:p>
        </p:txBody>
      </p:sp>
    </p:spTree>
    <p:extLst>
      <p:ext uri="{BB962C8B-B14F-4D97-AF65-F5344CB8AC3E}">
        <p14:creationId xmlns:p14="http://schemas.microsoft.com/office/powerpoint/2010/main" val="313129427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49</a:t>
            </a:fld>
            <a:endParaRPr lang="en-AU"/>
          </a:p>
        </p:txBody>
      </p:sp>
    </p:spTree>
    <p:extLst>
      <p:ext uri="{BB962C8B-B14F-4D97-AF65-F5344CB8AC3E}">
        <p14:creationId xmlns:p14="http://schemas.microsoft.com/office/powerpoint/2010/main" val="260508084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The council’s code of conduct is the key mechanism for promoting and enforcing the ethical and behavioural standards the community rightly expects of those who serve the council.</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For this reason, it is important that the council’s code of conduct is correctly used and that code of conduct processes are respected and complied with.</a:t>
            </a:r>
          </a:p>
          <a:p>
            <a:pPr>
              <a:spcBef>
                <a:spcPts val="0"/>
              </a:spcBef>
            </a:pPr>
            <a:endParaRPr lang="en-AU" sz="1200" dirty="0"/>
          </a:p>
        </p:txBody>
      </p:sp>
      <p:sp>
        <p:nvSpPr>
          <p:cNvPr id="4" name="Slide Number Placeholder 3"/>
          <p:cNvSpPr>
            <a:spLocks noGrp="1"/>
          </p:cNvSpPr>
          <p:nvPr>
            <p:ph type="sldNum" sz="quarter" idx="10"/>
          </p:nvPr>
        </p:nvSpPr>
        <p:spPr/>
        <p:txBody>
          <a:bodyPr/>
          <a:lstStyle/>
          <a:p>
            <a:fld id="{9EB8D374-6C7C-46A0-9EF7-786F8E39F610}" type="slidenum">
              <a:rPr lang="en-AU" smtClean="0"/>
              <a:t>50</a:t>
            </a:fld>
            <a:endParaRPr lang="en-AU"/>
          </a:p>
        </p:txBody>
      </p:sp>
    </p:spTree>
    <p:extLst>
      <p:ext uri="{BB962C8B-B14F-4D97-AF65-F5344CB8AC3E}">
        <p14:creationId xmlns:p14="http://schemas.microsoft.com/office/powerpoint/2010/main" val="206887222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Complaints alleging breaches of the code of conduct must be made in writing to the general manager. Complaints about the general manager must be made in writing to the mayor. Complaints must be made within 3 months of the conduct occurring or you becoming aware of the conduct.</a:t>
            </a:r>
          </a:p>
          <a:p>
            <a:endParaRPr lang="en-AU"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To be dealt with under the council’s code of conduct, a complaint must show or tend to show conduct by another councillor, a member of staff, or another person exercising council functions under delegation or who is otherwise subject to the council’s code of conduct, in connection with their official role or the exercise of their official functions, that would constitute a breach of the council’s code of conduct if proven.</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 </a:t>
            </a:r>
          </a:p>
          <a:p>
            <a:pPr>
              <a:spcBef>
                <a:spcPts val="0"/>
              </a:spcBef>
            </a:pPr>
            <a:endParaRPr lang="en-AU" sz="1200" dirty="0"/>
          </a:p>
        </p:txBody>
      </p:sp>
      <p:sp>
        <p:nvSpPr>
          <p:cNvPr id="4" name="Slide Number Placeholder 3"/>
          <p:cNvSpPr>
            <a:spLocks noGrp="1"/>
          </p:cNvSpPr>
          <p:nvPr>
            <p:ph type="sldNum" sz="quarter" idx="10"/>
          </p:nvPr>
        </p:nvSpPr>
        <p:spPr/>
        <p:txBody>
          <a:bodyPr/>
          <a:lstStyle/>
          <a:p>
            <a:fld id="{9EB8D374-6C7C-46A0-9EF7-786F8E39F610}" type="slidenum">
              <a:rPr lang="en-AU" smtClean="0"/>
              <a:t>51</a:t>
            </a:fld>
            <a:endParaRPr lang="en-AU"/>
          </a:p>
        </p:txBody>
      </p:sp>
    </p:spTree>
    <p:extLst>
      <p:ext uri="{BB962C8B-B14F-4D97-AF65-F5344CB8AC3E}">
        <p14:creationId xmlns:p14="http://schemas.microsoft.com/office/powerpoint/2010/main" val="378303080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The following types of complaints must not be dealt with under the council’s code of conduct and should instead be dealt with under the council’s routine complaints management processes:</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complaints about the standard or level of service provided by the council or a council official</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complaints that relate solely to the merits of a decision made by the council or a council official or the exercise of a discretion by the council or a council official</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complaints about the policies or procedures of the council</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complaints about the conduct of a council official arising from the exercise of their functions in good faith, whether or not involving error, that would not otherwise constitute a breach of the council’s code of conduct.</a:t>
            </a:r>
          </a:p>
          <a:p>
            <a:pPr>
              <a:spcBef>
                <a:spcPts val="0"/>
              </a:spcBef>
            </a:pPr>
            <a:endParaRPr lang="en-AU" sz="1200" dirty="0"/>
          </a:p>
        </p:txBody>
      </p:sp>
      <p:sp>
        <p:nvSpPr>
          <p:cNvPr id="4" name="Slide Number Placeholder 3"/>
          <p:cNvSpPr>
            <a:spLocks noGrp="1"/>
          </p:cNvSpPr>
          <p:nvPr>
            <p:ph type="sldNum" sz="quarter" idx="10"/>
          </p:nvPr>
        </p:nvSpPr>
        <p:spPr/>
        <p:txBody>
          <a:bodyPr/>
          <a:lstStyle/>
          <a:p>
            <a:fld id="{9EB8D374-6C7C-46A0-9EF7-786F8E39F610}" type="slidenum">
              <a:rPr lang="en-AU" smtClean="0"/>
              <a:t>52</a:t>
            </a:fld>
            <a:endParaRPr lang="en-AU"/>
          </a:p>
        </p:txBody>
      </p:sp>
    </p:spTree>
    <p:extLst>
      <p:ext uri="{BB962C8B-B14F-4D97-AF65-F5344CB8AC3E}">
        <p14:creationId xmlns:p14="http://schemas.microsoft.com/office/powerpoint/2010/main" val="2127348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You </a:t>
            </a:r>
            <a:r>
              <a:rPr lang="en-AU" sz="1200" b="1" kern="1200" dirty="0">
                <a:solidFill>
                  <a:schemeClr val="tx1"/>
                </a:solidFill>
                <a:effectLst/>
                <a:latin typeface="+mn-lt"/>
                <a:ea typeface="+mn-ea"/>
                <a:cs typeface="+mn-cs"/>
              </a:rPr>
              <a:t>must not</a:t>
            </a:r>
            <a:r>
              <a:rPr lang="en-AU" sz="1200" kern="1200" dirty="0">
                <a:solidFill>
                  <a:schemeClr val="tx1"/>
                </a:solidFill>
                <a:effectLst/>
                <a:latin typeface="+mn-lt"/>
                <a:ea typeface="+mn-ea"/>
                <a:cs typeface="+mn-cs"/>
              </a:rPr>
              <a:t> conduct yourself in a way that:</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will bring the council into disrepute</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is contrary to law and council policies</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is improper, unethical or an abuse of power</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involves misuse of your position for personal benefit</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constitutes harassment or bullying or is unlawfully discriminatory, or</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is intimidating or verbally abusive.</a:t>
            </a:r>
          </a:p>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6</a:t>
            </a:fld>
            <a:endParaRPr lang="en-AU"/>
          </a:p>
        </p:txBody>
      </p:sp>
    </p:spTree>
    <p:extLst>
      <p:ext uri="{BB962C8B-B14F-4D97-AF65-F5344CB8AC3E}">
        <p14:creationId xmlns:p14="http://schemas.microsoft.com/office/powerpoint/2010/main" val="184763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The general manager (or a person authorised to exercise the general manager’s complaints management functions in relation to code of conduct matters) has a discretion to decline or informally resolve complaints at the outset.</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If the complaint is not informally resolved at the outset, it is referred to an expert independent conduct reviewer who will deal with the matter at arms’ length of the council.</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The conduct reviewer will undertake a preliminary assessment to determine how the matter should be dealt with. Most matters will be resolved informally by means such as explanation, counselling, training, mediation, informal discussion, negotiation, a voluntary apology or an undertaking not to repeat the offending behaviour.</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Only the more serious matters are formally investigated. </a:t>
            </a:r>
            <a:endParaRPr lang="en-AU" sz="1200" dirty="0"/>
          </a:p>
        </p:txBody>
      </p:sp>
      <p:sp>
        <p:nvSpPr>
          <p:cNvPr id="4" name="Slide Number Placeholder 3"/>
          <p:cNvSpPr>
            <a:spLocks noGrp="1"/>
          </p:cNvSpPr>
          <p:nvPr>
            <p:ph type="sldNum" sz="quarter" idx="10"/>
          </p:nvPr>
        </p:nvSpPr>
        <p:spPr/>
        <p:txBody>
          <a:bodyPr/>
          <a:lstStyle/>
          <a:p>
            <a:fld id="{9EB8D374-6C7C-46A0-9EF7-786F8E39F610}" type="slidenum">
              <a:rPr lang="en-AU" smtClean="0"/>
              <a:t>53</a:t>
            </a:fld>
            <a:endParaRPr lang="en-AU"/>
          </a:p>
        </p:txBody>
      </p:sp>
    </p:spTree>
    <p:extLst>
      <p:ext uri="{BB962C8B-B14F-4D97-AF65-F5344CB8AC3E}">
        <p14:creationId xmlns:p14="http://schemas.microsoft.com/office/powerpoint/2010/main" val="112404589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Investigations must follow strict rules that are designed to ensure that matters are dealt with fairly, confidentially and with rigour.</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Where, following a formal investigation, the conduct reviewer determines that a councillor has breached the code of conduct, the conduct reviewer may recommend that the council formally censures the councillor for the breach and, where the breach is serious, that the matter be referred to the Office of Local Government (OLG) for further disciplinary action.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Where the council censures a councillor for a breach of the code of conduct, the council must specify in its resolution the grounds on which the councillor is being censured. It does this by disclosing in the resolution the conduct reviewer’s findings and determination.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This information is recorded in the minutes of the meeting, thereby ensuring the councillor is publicly accountable to their electors for their conduct.</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9EB8D374-6C7C-46A0-9EF7-786F8E39F610}" type="slidenum">
              <a:rPr lang="en-AU" smtClean="0"/>
              <a:t>54</a:t>
            </a:fld>
            <a:endParaRPr lang="en-AU"/>
          </a:p>
        </p:txBody>
      </p:sp>
    </p:spTree>
    <p:extLst>
      <p:ext uri="{BB962C8B-B14F-4D97-AF65-F5344CB8AC3E}">
        <p14:creationId xmlns:p14="http://schemas.microsoft.com/office/powerpoint/2010/main" val="348221778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Serious breaches of the code of conduct may be referred to the Office of Local Government (OLG) for further disciplinary action.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Some matters are automatically deemed to be serious and are referred to OLG for consideration instead of being dealt with under the council’s code of conduct. These include allegations of:</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pecuniary interest breaches</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failure to disclose conflicts of interest arising from political donations, and</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breaches of the “integrity” provisions (</a:t>
            </a:r>
            <a:r>
              <a:rPr lang="en-AU" sz="1200" kern="1200" dirty="0" err="1">
                <a:solidFill>
                  <a:schemeClr val="tx1"/>
                </a:solidFill>
                <a:effectLst/>
                <a:latin typeface="+mn-lt"/>
                <a:ea typeface="+mn-ea"/>
                <a:cs typeface="+mn-cs"/>
              </a:rPr>
              <a:t>ie</a:t>
            </a:r>
            <a:r>
              <a:rPr lang="en-AU" sz="1200" kern="1200" dirty="0">
                <a:solidFill>
                  <a:schemeClr val="tx1"/>
                </a:solidFill>
                <a:effectLst/>
                <a:latin typeface="+mn-lt"/>
                <a:ea typeface="+mn-ea"/>
                <a:cs typeface="+mn-cs"/>
              </a:rPr>
              <a:t> misuse of the code of conduct, reprisal action, disclosure of information about code of conduct matters and failure to comply with a council resolution).</a:t>
            </a:r>
          </a:p>
          <a:p>
            <a:r>
              <a:rPr lang="en-AU" sz="1200" kern="1200" dirty="0">
                <a:solidFill>
                  <a:schemeClr val="tx1"/>
                </a:solidFill>
                <a:effectLst/>
                <a:latin typeface="+mn-lt"/>
                <a:ea typeface="+mn-ea"/>
                <a:cs typeface="+mn-cs"/>
              </a:rPr>
              <a:t> </a:t>
            </a:r>
          </a:p>
          <a:p>
            <a:pPr>
              <a:spcBef>
                <a:spcPts val="0"/>
              </a:spcBef>
            </a:pPr>
            <a:endParaRPr lang="en-AU" sz="1200" dirty="0"/>
          </a:p>
        </p:txBody>
      </p:sp>
      <p:sp>
        <p:nvSpPr>
          <p:cNvPr id="4" name="Slide Number Placeholder 3"/>
          <p:cNvSpPr>
            <a:spLocks noGrp="1"/>
          </p:cNvSpPr>
          <p:nvPr>
            <p:ph type="sldNum" sz="quarter" idx="10"/>
          </p:nvPr>
        </p:nvSpPr>
        <p:spPr/>
        <p:txBody>
          <a:bodyPr/>
          <a:lstStyle/>
          <a:p>
            <a:fld id="{9EB8D374-6C7C-46A0-9EF7-786F8E39F610}" type="slidenum">
              <a:rPr lang="en-AU" smtClean="0"/>
              <a:t>55</a:t>
            </a:fld>
            <a:endParaRPr lang="en-AU"/>
          </a:p>
        </p:txBody>
      </p:sp>
    </p:spTree>
    <p:extLst>
      <p:ext uri="{BB962C8B-B14F-4D97-AF65-F5344CB8AC3E}">
        <p14:creationId xmlns:p14="http://schemas.microsoft.com/office/powerpoint/2010/main" val="355880135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The Chief Executive of OLG can take disciplinary action or refer more serious matters to the New South Wales Civil and Administrative Tribunal (NCAT). Disciplinary action includes suspension from office or suspension of the payment of fees for up to three months by the Chief Executive, or for up to six months by the NCAT. </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The NCAT can also disqualify a councillor from holding office in any council for up to five years. Councillors who have been suspended by either the Chief Executive or the NCAT on three or more occasions are automatically disqualified for five years.</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In the case of pecuniary interest breaches, the Chief Executive can also apply to the Supreme Court for an order requiring a councillor to pay to the council any financial benefit they received from a pecuniary interest breach.</a:t>
            </a:r>
          </a:p>
        </p:txBody>
      </p:sp>
      <p:sp>
        <p:nvSpPr>
          <p:cNvPr id="4" name="Slide Number Placeholder 3"/>
          <p:cNvSpPr>
            <a:spLocks noGrp="1"/>
          </p:cNvSpPr>
          <p:nvPr>
            <p:ph type="sldNum" sz="quarter" idx="10"/>
          </p:nvPr>
        </p:nvSpPr>
        <p:spPr/>
        <p:txBody>
          <a:bodyPr/>
          <a:lstStyle/>
          <a:p>
            <a:fld id="{9EB8D374-6C7C-46A0-9EF7-786F8E39F610}" type="slidenum">
              <a:rPr lang="en-AU" smtClean="0"/>
              <a:t>56</a:t>
            </a:fld>
            <a:endParaRPr lang="en-AU"/>
          </a:p>
        </p:txBody>
      </p:sp>
    </p:spTree>
    <p:extLst>
      <p:ext uri="{BB962C8B-B14F-4D97-AF65-F5344CB8AC3E}">
        <p14:creationId xmlns:p14="http://schemas.microsoft.com/office/powerpoint/2010/main" val="221448181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You have certain obligations in relation to any code of conduct complaints that you make or that are made about you. These obligations are designed to safeguard the integrity of the council’s code of conduct and the processes for investigating and dealing with alleged breaches by ensuring code of conduct matters are dealt with in a manner that is robust, fair and confidential.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Breaches of these obligations are deemed to be serious and are to be referred to OLG for disciplinary action under the misconduct provisions of the Act.</a:t>
            </a:r>
            <a:endParaRPr lang="en-AU" dirty="0">
              <a:effectLst/>
            </a:endParaRP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In particular you must not:</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make code of conduct complaints for an improper purpose</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take or cause reprisal action to be taken against someone for making or dealing with a code of conduct complaint</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disclose any information about a code of conduct complaint you have made or that has been made about you except for the purpose of seeking legal advice, or</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impede or disrupt the consideration of a code of conduct complaint and you must comply with any reasonable and lawful requests made by anyone dealing with a code of conduct complaint.</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END</a:t>
            </a:r>
            <a:endParaRPr lang="en-AU" dirty="0">
              <a:effectLst/>
            </a:endParaRPr>
          </a:p>
          <a:p>
            <a:pPr>
              <a:spcBef>
                <a:spcPts val="0"/>
              </a:spcBef>
            </a:pPr>
            <a:endParaRPr lang="en-AU" sz="1200" dirty="0"/>
          </a:p>
        </p:txBody>
      </p:sp>
      <p:sp>
        <p:nvSpPr>
          <p:cNvPr id="4" name="Slide Number Placeholder 3"/>
          <p:cNvSpPr>
            <a:spLocks noGrp="1"/>
          </p:cNvSpPr>
          <p:nvPr>
            <p:ph type="sldNum" sz="quarter" idx="10"/>
          </p:nvPr>
        </p:nvSpPr>
        <p:spPr/>
        <p:txBody>
          <a:bodyPr/>
          <a:lstStyle/>
          <a:p>
            <a:fld id="{9EB8D374-6C7C-46A0-9EF7-786F8E39F610}" type="slidenum">
              <a:rPr lang="en-AU" smtClean="0"/>
              <a:t>57</a:t>
            </a:fld>
            <a:endParaRPr lang="en-AU"/>
          </a:p>
        </p:txBody>
      </p:sp>
    </p:spTree>
    <p:extLst>
      <p:ext uri="{BB962C8B-B14F-4D97-AF65-F5344CB8AC3E}">
        <p14:creationId xmlns:p14="http://schemas.microsoft.com/office/powerpoint/2010/main" val="209216457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58</a:t>
            </a:fld>
            <a:endParaRPr lang="en-AU"/>
          </a:p>
        </p:txBody>
      </p:sp>
    </p:spTree>
    <p:extLst>
      <p:ext uri="{BB962C8B-B14F-4D97-AF65-F5344CB8AC3E}">
        <p14:creationId xmlns:p14="http://schemas.microsoft.com/office/powerpoint/2010/main" val="9036776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Council and committee meetings are the key forum in which councillors exercise their role as members of governing body of the council and make decisions that are in the best interests of the council and the broader community.</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It is critical that the community can have confidence in the decisions made on its behalf by its elected representatives at council and committee meetings. </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For this reason, meetings must be conducted in an orderly, respectful way and decisions must be made that are informed and soundly based.</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You </a:t>
            </a:r>
            <a:r>
              <a:rPr lang="en-AU" sz="1200" b="1" kern="1200" dirty="0">
                <a:solidFill>
                  <a:schemeClr val="tx1"/>
                </a:solidFill>
                <a:effectLst/>
                <a:latin typeface="+mn-lt"/>
                <a:ea typeface="+mn-ea"/>
                <a:cs typeface="+mn-cs"/>
              </a:rPr>
              <a:t>must not </a:t>
            </a:r>
            <a:r>
              <a:rPr lang="en-AU" sz="1200" kern="1200" dirty="0">
                <a:solidFill>
                  <a:schemeClr val="tx1"/>
                </a:solidFill>
                <a:effectLst/>
                <a:latin typeface="+mn-lt"/>
                <a:ea typeface="+mn-ea"/>
                <a:cs typeface="+mn-cs"/>
              </a:rPr>
              <a:t>participate in binding caucus votes in relation to matters considered at council or committee meetings (other than for the election of the mayor or deputy mayor or to nominate a person to be a member of a committee or the council’s representative on an external body).</a:t>
            </a:r>
          </a:p>
          <a:p>
            <a:r>
              <a:rPr lang="en-AU" sz="1200" kern="1200" dirty="0">
                <a:solidFill>
                  <a:schemeClr val="tx1"/>
                </a:solidFill>
                <a:effectLst/>
                <a:latin typeface="+mn-lt"/>
                <a:ea typeface="+mn-ea"/>
                <a:cs typeface="+mn-cs"/>
              </a:rPr>
              <a:t> </a:t>
            </a:r>
          </a:p>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8</a:t>
            </a:fld>
            <a:endParaRPr lang="en-AU"/>
          </a:p>
        </p:txBody>
      </p:sp>
    </p:spTree>
    <p:extLst>
      <p:ext uri="{BB962C8B-B14F-4D97-AF65-F5344CB8AC3E}">
        <p14:creationId xmlns:p14="http://schemas.microsoft.com/office/powerpoint/2010/main" val="18951911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At meetings, you </a:t>
            </a:r>
            <a:r>
              <a:rPr lang="en-AU" sz="1200" b="1" kern="1200" dirty="0">
                <a:solidFill>
                  <a:schemeClr val="tx1"/>
                </a:solidFill>
                <a:effectLst/>
                <a:latin typeface="+mn-lt"/>
                <a:ea typeface="+mn-ea"/>
                <a:cs typeface="+mn-cs"/>
              </a:rPr>
              <a:t>must</a:t>
            </a:r>
            <a:r>
              <a:rPr lang="en-AU" sz="1200" kern="1200" dirty="0">
                <a:solidFill>
                  <a:schemeClr val="tx1"/>
                </a:solidFill>
                <a:effectLst/>
                <a:latin typeface="+mn-lt"/>
                <a:ea typeface="+mn-ea"/>
                <a:cs typeface="+mn-cs"/>
              </a:rPr>
              <a:t> comply with rulings by the chair (unless a dissenting motion is passed) and you </a:t>
            </a:r>
            <a:r>
              <a:rPr lang="en-AU" sz="1200" b="1" kern="1200" dirty="0">
                <a:solidFill>
                  <a:schemeClr val="tx1"/>
                </a:solidFill>
                <a:effectLst/>
                <a:latin typeface="+mn-lt"/>
                <a:ea typeface="+mn-ea"/>
                <a:cs typeface="+mn-cs"/>
              </a:rPr>
              <a:t>must not</a:t>
            </a:r>
            <a:r>
              <a:rPr lang="en-AU" sz="12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engage in disruptive or disorderly behaviour, or</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bully the chair or other councillors or council staff and members of the public attending meetings. </a:t>
            </a:r>
          </a:p>
          <a:p>
            <a:r>
              <a:rPr lang="en-AU" sz="1200" i="1" kern="1200" dirty="0">
                <a:solidFill>
                  <a:schemeClr val="tx1"/>
                </a:solidFill>
                <a:effectLst/>
                <a:latin typeface="+mn-lt"/>
                <a:ea typeface="+mn-ea"/>
                <a:cs typeface="+mn-cs"/>
              </a:rPr>
              <a:t> </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EB8D374-6C7C-46A0-9EF7-786F8E39F610}" type="slidenum">
              <a:rPr lang="en-AU" smtClean="0"/>
              <a:t>9</a:t>
            </a:fld>
            <a:endParaRPr lang="en-AU"/>
          </a:p>
        </p:txBody>
      </p:sp>
    </p:spTree>
    <p:extLst>
      <p:ext uri="{BB962C8B-B14F-4D97-AF65-F5344CB8AC3E}">
        <p14:creationId xmlns:p14="http://schemas.microsoft.com/office/powerpoint/2010/main" val="23784698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You also </a:t>
            </a:r>
            <a:r>
              <a:rPr lang="en-AU" sz="1200" b="1" kern="1200" dirty="0">
                <a:solidFill>
                  <a:schemeClr val="tx1"/>
                </a:solidFill>
                <a:effectLst/>
                <a:latin typeface="+mn-lt"/>
                <a:ea typeface="+mn-ea"/>
                <a:cs typeface="+mn-cs"/>
              </a:rPr>
              <a:t>must not </a:t>
            </a:r>
            <a:r>
              <a:rPr lang="en-AU" sz="1200" kern="1200" dirty="0">
                <a:solidFill>
                  <a:schemeClr val="tx1"/>
                </a:solidFill>
                <a:effectLst/>
                <a:latin typeface="+mn-lt"/>
                <a:ea typeface="+mn-ea"/>
                <a:cs typeface="+mn-cs"/>
              </a:rPr>
              <a:t>engage in conduct at meetings that prevents the proper or effective functioning of the council including by:</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leaving the meeting to deprive it of a quorum</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submitting a rescission motion and then voting against it to prevent another councillor from submitting a rescission motion in relation to the same decision, or</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impeding the consideration of business at the meeting.</a:t>
            </a:r>
          </a:p>
          <a:p>
            <a:endParaRPr lang="en-AU" dirty="0"/>
          </a:p>
          <a:p>
            <a:r>
              <a:rPr lang="en-AU" dirty="0"/>
              <a:t>END OF SECTION</a:t>
            </a:r>
          </a:p>
        </p:txBody>
      </p:sp>
      <p:sp>
        <p:nvSpPr>
          <p:cNvPr id="4" name="Slide Number Placeholder 3"/>
          <p:cNvSpPr>
            <a:spLocks noGrp="1"/>
          </p:cNvSpPr>
          <p:nvPr>
            <p:ph type="sldNum" sz="quarter" idx="10"/>
          </p:nvPr>
        </p:nvSpPr>
        <p:spPr/>
        <p:txBody>
          <a:bodyPr/>
          <a:lstStyle/>
          <a:p>
            <a:fld id="{9EB8D374-6C7C-46A0-9EF7-786F8E39F610}" type="slidenum">
              <a:rPr lang="en-AU" smtClean="0"/>
              <a:t>10</a:t>
            </a:fld>
            <a:endParaRPr lang="en-AU"/>
          </a:p>
        </p:txBody>
      </p:sp>
    </p:spTree>
    <p:extLst>
      <p:ext uri="{BB962C8B-B14F-4D97-AF65-F5344CB8AC3E}">
        <p14:creationId xmlns:p14="http://schemas.microsoft.com/office/powerpoint/2010/main" val="10146746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Councillors are required to disclose their personal interests in publicly available returns of interests. </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These operate as a key transparency mechanism for promoting community confidence in decision making by councillors. </a:t>
            </a:r>
          </a:p>
          <a:p>
            <a:endParaRPr lang="en-AU" dirty="0"/>
          </a:p>
        </p:txBody>
      </p:sp>
      <p:sp>
        <p:nvSpPr>
          <p:cNvPr id="4" name="Slide Number Placeholder 3"/>
          <p:cNvSpPr>
            <a:spLocks noGrp="1"/>
          </p:cNvSpPr>
          <p:nvPr>
            <p:ph type="sldNum" sz="quarter" idx="10"/>
          </p:nvPr>
        </p:nvSpPr>
        <p:spPr/>
        <p:txBody>
          <a:bodyPr/>
          <a:lstStyle/>
          <a:p>
            <a:fld id="{9EB8D374-6C7C-46A0-9EF7-786F8E39F610}" type="slidenum">
              <a:rPr lang="en-AU" smtClean="0"/>
              <a:t>12</a:t>
            </a:fld>
            <a:endParaRPr lang="en-AU"/>
          </a:p>
        </p:txBody>
      </p:sp>
    </p:spTree>
    <p:extLst>
      <p:ext uri="{BB962C8B-B14F-4D97-AF65-F5344CB8AC3E}">
        <p14:creationId xmlns:p14="http://schemas.microsoft.com/office/powerpoint/2010/main" val="2907144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lvl1pPr>
              <a:defRPr/>
            </a:lvl1pPr>
          </a:lstStyle>
          <a:p>
            <a:pPr>
              <a:defRPr/>
            </a:pPr>
            <a:fld id="{5A124CD3-DFA6-4927-8B02-8E324F1D6870}" type="datetimeFigureOut">
              <a:rPr lang="en-AU"/>
              <a:pPr>
                <a:defRPr/>
              </a:pPr>
              <a:t>6/08/2020</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fld id="{742C7E97-BCBE-4E35-B5A4-0D94CCEC5829}" type="slidenum">
              <a:rPr lang="en-AU" altLang="en-US"/>
              <a:pPr/>
              <a:t>‹#›</a:t>
            </a:fld>
            <a:endParaRPr lang="en-AU" altLang="en-US"/>
          </a:p>
        </p:txBody>
      </p:sp>
    </p:spTree>
    <p:extLst>
      <p:ext uri="{BB962C8B-B14F-4D97-AF65-F5344CB8AC3E}">
        <p14:creationId xmlns:p14="http://schemas.microsoft.com/office/powerpoint/2010/main" val="1521609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lvl1pPr>
              <a:defRPr/>
            </a:lvl1pPr>
          </a:lstStyle>
          <a:p>
            <a:pPr>
              <a:defRPr/>
            </a:pPr>
            <a:fld id="{B97A0EDC-FF5E-4978-8F4C-4E0ED6EC1828}" type="datetimeFigureOut">
              <a:rPr lang="en-AU"/>
              <a:pPr>
                <a:defRPr/>
              </a:pPr>
              <a:t>6/08/2020</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fld id="{AF638C59-79F0-4769-B5DD-4F841BA67FFF}" type="slidenum">
              <a:rPr lang="en-AU" altLang="en-US"/>
              <a:pPr/>
              <a:t>‹#›</a:t>
            </a:fld>
            <a:endParaRPr lang="en-AU" altLang="en-US"/>
          </a:p>
        </p:txBody>
      </p:sp>
    </p:spTree>
    <p:extLst>
      <p:ext uri="{BB962C8B-B14F-4D97-AF65-F5344CB8AC3E}">
        <p14:creationId xmlns:p14="http://schemas.microsoft.com/office/powerpoint/2010/main" val="1554299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lvl1pPr>
              <a:defRPr/>
            </a:lvl1pPr>
          </a:lstStyle>
          <a:p>
            <a:pPr>
              <a:defRPr/>
            </a:pPr>
            <a:fld id="{172F748B-2D6A-4FE0-B201-3E96063520DC}" type="datetimeFigureOut">
              <a:rPr lang="en-AU"/>
              <a:pPr>
                <a:defRPr/>
              </a:pPr>
              <a:t>6/08/2020</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fld id="{BCD9A940-66A7-4058-BD94-6379CB45759F}" type="slidenum">
              <a:rPr lang="en-AU" altLang="en-US"/>
              <a:pPr/>
              <a:t>‹#›</a:t>
            </a:fld>
            <a:endParaRPr lang="en-AU" altLang="en-US"/>
          </a:p>
        </p:txBody>
      </p:sp>
    </p:spTree>
    <p:extLst>
      <p:ext uri="{BB962C8B-B14F-4D97-AF65-F5344CB8AC3E}">
        <p14:creationId xmlns:p14="http://schemas.microsoft.com/office/powerpoint/2010/main" val="233825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title"/>
          </p:nvPr>
        </p:nvSpPr>
        <p:spPr>
          <a:xfrm>
            <a:off x="1907704" y="188640"/>
            <a:ext cx="6789440" cy="980728"/>
          </a:xfrm>
        </p:spPr>
        <p:txBody>
          <a:bodyPr/>
          <a:lstStyle>
            <a:lvl1pPr>
              <a:defRPr sz="4000">
                <a:solidFill>
                  <a:schemeClr val="bg1"/>
                </a:solidFill>
              </a:defRPr>
            </a:lvl1pPr>
          </a:lstStyle>
          <a:p>
            <a:r>
              <a:rPr lang="en-US" dirty="0"/>
              <a:t>Click to edit Master title style</a:t>
            </a:r>
            <a:endParaRPr lang="en-AU" dirty="0"/>
          </a:p>
        </p:txBody>
      </p:sp>
      <p:sp>
        <p:nvSpPr>
          <p:cNvPr id="8" name="Content Placeholder 2"/>
          <p:cNvSpPr>
            <a:spLocks noGrp="1"/>
          </p:cNvSpPr>
          <p:nvPr>
            <p:ph idx="1"/>
          </p:nvPr>
        </p:nvSpPr>
        <p:spPr>
          <a:xfrm>
            <a:off x="457200" y="1772816"/>
            <a:ext cx="8229600" cy="4525963"/>
          </a:xfrm>
        </p:spPr>
        <p:txBody>
          <a:bodyPr/>
          <a:lstStyle>
            <a:lvl1pPr marL="0" indent="0">
              <a:buNone/>
              <a:defRPr sz="2800">
                <a:solidFill>
                  <a:schemeClr val="tx1"/>
                </a:solidFill>
              </a:defRPr>
            </a:lvl1pPr>
          </a:lstStyle>
          <a:p>
            <a:pPr lvl="0"/>
            <a:r>
              <a:rPr lang="en-US" dirty="0"/>
              <a:t>Edit Master text styles</a:t>
            </a:r>
          </a:p>
        </p:txBody>
      </p:sp>
    </p:spTree>
    <p:extLst>
      <p:ext uri="{BB962C8B-B14F-4D97-AF65-F5344CB8AC3E}">
        <p14:creationId xmlns:p14="http://schemas.microsoft.com/office/powerpoint/2010/main" val="372826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fld id="{7B1205F9-B2E6-418D-882F-65117B3F4ED7}" type="datetimeFigureOut">
              <a:rPr lang="en-AU"/>
              <a:pPr>
                <a:defRPr/>
              </a:pPr>
              <a:t>6/08/2020</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fld id="{A1E56CB0-4114-4042-BD4C-01ED966D0390}" type="slidenum">
              <a:rPr lang="en-AU" altLang="en-US"/>
              <a:pPr/>
              <a:t>‹#›</a:t>
            </a:fld>
            <a:endParaRPr lang="en-AU" altLang="en-US"/>
          </a:p>
        </p:txBody>
      </p:sp>
    </p:spTree>
    <p:extLst>
      <p:ext uri="{BB962C8B-B14F-4D97-AF65-F5344CB8AC3E}">
        <p14:creationId xmlns:p14="http://schemas.microsoft.com/office/powerpoint/2010/main" val="1924644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3"/>
          <p:cNvSpPr>
            <a:spLocks noGrp="1"/>
          </p:cNvSpPr>
          <p:nvPr>
            <p:ph type="dt" sz="half" idx="10"/>
          </p:nvPr>
        </p:nvSpPr>
        <p:spPr/>
        <p:txBody>
          <a:bodyPr/>
          <a:lstStyle>
            <a:lvl1pPr>
              <a:defRPr/>
            </a:lvl1pPr>
          </a:lstStyle>
          <a:p>
            <a:pPr>
              <a:defRPr/>
            </a:pPr>
            <a:fld id="{63DF0008-FACC-4A28-AB8B-AD4AF5A1C4FD}" type="datetimeFigureOut">
              <a:rPr lang="en-AU"/>
              <a:pPr>
                <a:defRPr/>
              </a:pPr>
              <a:t>6/08/2020</a:t>
            </a:fld>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fld id="{6F7629BB-7654-4B0B-8984-A93076D7F4ED}" type="slidenum">
              <a:rPr lang="en-AU" altLang="en-US"/>
              <a:pPr/>
              <a:t>‹#›</a:t>
            </a:fld>
            <a:endParaRPr lang="en-AU" altLang="en-US"/>
          </a:p>
        </p:txBody>
      </p:sp>
    </p:spTree>
    <p:extLst>
      <p:ext uri="{BB962C8B-B14F-4D97-AF65-F5344CB8AC3E}">
        <p14:creationId xmlns:p14="http://schemas.microsoft.com/office/powerpoint/2010/main" val="765233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3"/>
          <p:cNvSpPr>
            <a:spLocks noGrp="1"/>
          </p:cNvSpPr>
          <p:nvPr>
            <p:ph type="dt" sz="half" idx="10"/>
          </p:nvPr>
        </p:nvSpPr>
        <p:spPr/>
        <p:txBody>
          <a:bodyPr/>
          <a:lstStyle>
            <a:lvl1pPr>
              <a:defRPr/>
            </a:lvl1pPr>
          </a:lstStyle>
          <a:p>
            <a:pPr>
              <a:defRPr/>
            </a:pPr>
            <a:fld id="{CFAF70BC-5FCF-4C49-90D0-EE39D2BBBE32}" type="datetimeFigureOut">
              <a:rPr lang="en-AU"/>
              <a:pPr>
                <a:defRPr/>
              </a:pPr>
              <a:t>6/08/2020</a:t>
            </a:fld>
            <a:endParaRPr lang="en-AU"/>
          </a:p>
        </p:txBody>
      </p:sp>
      <p:sp>
        <p:nvSpPr>
          <p:cNvPr id="8" name="Footer Placeholder 4"/>
          <p:cNvSpPr>
            <a:spLocks noGrp="1"/>
          </p:cNvSpPr>
          <p:nvPr>
            <p:ph type="ftr" sz="quarter" idx="11"/>
          </p:nvPr>
        </p:nvSpPr>
        <p:spPr/>
        <p:txBody>
          <a:bodyPr/>
          <a:lstStyle>
            <a:lvl1pPr>
              <a:defRPr/>
            </a:lvl1pPr>
          </a:lstStyle>
          <a:p>
            <a:pPr>
              <a:defRPr/>
            </a:pPr>
            <a:endParaRPr lang="en-AU"/>
          </a:p>
        </p:txBody>
      </p:sp>
      <p:sp>
        <p:nvSpPr>
          <p:cNvPr id="9" name="Slide Number Placeholder 5"/>
          <p:cNvSpPr>
            <a:spLocks noGrp="1"/>
          </p:cNvSpPr>
          <p:nvPr>
            <p:ph type="sldNum" sz="quarter" idx="12"/>
          </p:nvPr>
        </p:nvSpPr>
        <p:spPr/>
        <p:txBody>
          <a:bodyPr/>
          <a:lstStyle>
            <a:lvl1pPr>
              <a:defRPr/>
            </a:lvl1pPr>
          </a:lstStyle>
          <a:p>
            <a:fld id="{107DB1C7-00AB-4B7F-B502-23BCF69D00E5}" type="slidenum">
              <a:rPr lang="en-AU" altLang="en-US"/>
              <a:pPr/>
              <a:t>‹#›</a:t>
            </a:fld>
            <a:endParaRPr lang="en-AU" altLang="en-US"/>
          </a:p>
        </p:txBody>
      </p:sp>
    </p:spTree>
    <p:extLst>
      <p:ext uri="{BB962C8B-B14F-4D97-AF65-F5344CB8AC3E}">
        <p14:creationId xmlns:p14="http://schemas.microsoft.com/office/powerpoint/2010/main" val="1115039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3"/>
          <p:cNvSpPr>
            <a:spLocks noGrp="1"/>
          </p:cNvSpPr>
          <p:nvPr>
            <p:ph type="dt" sz="half" idx="10"/>
          </p:nvPr>
        </p:nvSpPr>
        <p:spPr/>
        <p:txBody>
          <a:bodyPr/>
          <a:lstStyle>
            <a:lvl1pPr>
              <a:defRPr/>
            </a:lvl1pPr>
          </a:lstStyle>
          <a:p>
            <a:pPr>
              <a:defRPr/>
            </a:pPr>
            <a:fld id="{4D5B5057-A281-424A-A9E7-5E38D5E3E871}" type="datetimeFigureOut">
              <a:rPr lang="en-AU"/>
              <a:pPr>
                <a:defRPr/>
              </a:pPr>
              <a:t>6/08/2020</a:t>
            </a:fld>
            <a:endParaRPr lang="en-AU"/>
          </a:p>
        </p:txBody>
      </p:sp>
      <p:sp>
        <p:nvSpPr>
          <p:cNvPr id="4" name="Footer Placeholder 4"/>
          <p:cNvSpPr>
            <a:spLocks noGrp="1"/>
          </p:cNvSpPr>
          <p:nvPr>
            <p:ph type="ftr" sz="quarter" idx="11"/>
          </p:nvPr>
        </p:nvSpPr>
        <p:spPr/>
        <p:txBody>
          <a:bodyPr/>
          <a:lstStyle>
            <a:lvl1pPr>
              <a:defRPr/>
            </a:lvl1pPr>
          </a:lstStyle>
          <a:p>
            <a:pPr>
              <a:defRPr/>
            </a:pPr>
            <a:endParaRPr lang="en-AU"/>
          </a:p>
        </p:txBody>
      </p:sp>
      <p:sp>
        <p:nvSpPr>
          <p:cNvPr id="5" name="Slide Number Placeholder 5"/>
          <p:cNvSpPr>
            <a:spLocks noGrp="1"/>
          </p:cNvSpPr>
          <p:nvPr>
            <p:ph type="sldNum" sz="quarter" idx="12"/>
          </p:nvPr>
        </p:nvSpPr>
        <p:spPr/>
        <p:txBody>
          <a:bodyPr/>
          <a:lstStyle>
            <a:lvl1pPr>
              <a:defRPr/>
            </a:lvl1pPr>
          </a:lstStyle>
          <a:p>
            <a:fld id="{D711050E-2BE8-4FE9-92BD-B105B3C67BAC}" type="slidenum">
              <a:rPr lang="en-AU" altLang="en-US"/>
              <a:pPr/>
              <a:t>‹#›</a:t>
            </a:fld>
            <a:endParaRPr lang="en-AU" altLang="en-US"/>
          </a:p>
        </p:txBody>
      </p:sp>
    </p:spTree>
    <p:extLst>
      <p:ext uri="{BB962C8B-B14F-4D97-AF65-F5344CB8AC3E}">
        <p14:creationId xmlns:p14="http://schemas.microsoft.com/office/powerpoint/2010/main" val="2180122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2B059D3-9099-4965-B612-9E5245E90E91}" type="datetimeFigureOut">
              <a:rPr lang="en-AU"/>
              <a:pPr>
                <a:defRPr/>
              </a:pPr>
              <a:t>6/08/2020</a:t>
            </a:fld>
            <a:endParaRPr lang="en-AU"/>
          </a:p>
        </p:txBody>
      </p:sp>
      <p:sp>
        <p:nvSpPr>
          <p:cNvPr id="3" name="Footer Placeholder 4"/>
          <p:cNvSpPr>
            <a:spLocks noGrp="1"/>
          </p:cNvSpPr>
          <p:nvPr>
            <p:ph type="ftr" sz="quarter" idx="11"/>
          </p:nvPr>
        </p:nvSpPr>
        <p:spPr/>
        <p:txBody>
          <a:bodyPr/>
          <a:lstStyle>
            <a:lvl1pPr>
              <a:defRPr/>
            </a:lvl1pPr>
          </a:lstStyle>
          <a:p>
            <a:pPr>
              <a:defRPr/>
            </a:pPr>
            <a:endParaRPr lang="en-AU"/>
          </a:p>
        </p:txBody>
      </p:sp>
      <p:sp>
        <p:nvSpPr>
          <p:cNvPr id="4" name="Slide Number Placeholder 5"/>
          <p:cNvSpPr>
            <a:spLocks noGrp="1"/>
          </p:cNvSpPr>
          <p:nvPr>
            <p:ph type="sldNum" sz="quarter" idx="12"/>
          </p:nvPr>
        </p:nvSpPr>
        <p:spPr/>
        <p:txBody>
          <a:bodyPr/>
          <a:lstStyle>
            <a:lvl1pPr>
              <a:defRPr/>
            </a:lvl1pPr>
          </a:lstStyle>
          <a:p>
            <a:fld id="{C37044C0-4D43-43CB-9BD8-EE0BE4FE6CC8}" type="slidenum">
              <a:rPr lang="en-AU" altLang="en-US"/>
              <a:pPr/>
              <a:t>‹#›</a:t>
            </a:fld>
            <a:endParaRPr lang="en-AU" altLang="en-US"/>
          </a:p>
        </p:txBody>
      </p:sp>
    </p:spTree>
    <p:extLst>
      <p:ext uri="{BB962C8B-B14F-4D97-AF65-F5344CB8AC3E}">
        <p14:creationId xmlns:p14="http://schemas.microsoft.com/office/powerpoint/2010/main" val="3225544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D7C9004A-7368-49A1-904E-DF8BEEFD35C9}" type="datetimeFigureOut">
              <a:rPr lang="en-AU"/>
              <a:pPr>
                <a:defRPr/>
              </a:pPr>
              <a:t>6/08/2020</a:t>
            </a:fld>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fld id="{F4D86EFF-5A84-4E10-9EAB-FB0E69AD3BE6}" type="slidenum">
              <a:rPr lang="en-AU" altLang="en-US"/>
              <a:pPr/>
              <a:t>‹#›</a:t>
            </a:fld>
            <a:endParaRPr lang="en-AU" altLang="en-US"/>
          </a:p>
        </p:txBody>
      </p:sp>
    </p:spTree>
    <p:extLst>
      <p:ext uri="{BB962C8B-B14F-4D97-AF65-F5344CB8AC3E}">
        <p14:creationId xmlns:p14="http://schemas.microsoft.com/office/powerpoint/2010/main" val="1705380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AU"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C2B5EE89-D515-4768-B1AB-60C757953EDD}" type="datetimeFigureOut">
              <a:rPr lang="en-AU"/>
              <a:pPr>
                <a:defRPr/>
              </a:pPr>
              <a:t>6/08/2020</a:t>
            </a:fld>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fld id="{6EBFC795-F3D5-4991-8934-B64CC80B117C}" type="slidenum">
              <a:rPr lang="en-AU" altLang="en-US"/>
              <a:pPr/>
              <a:t>‹#›</a:t>
            </a:fld>
            <a:endParaRPr lang="en-AU" altLang="en-US"/>
          </a:p>
        </p:txBody>
      </p:sp>
    </p:spTree>
    <p:extLst>
      <p:ext uri="{BB962C8B-B14F-4D97-AF65-F5344CB8AC3E}">
        <p14:creationId xmlns:p14="http://schemas.microsoft.com/office/powerpoint/2010/main" val="3484932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AU"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AU"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7B50E3D-9B00-45E6-A467-59BF8BBF618A}" type="datetimeFigureOut">
              <a:rPr lang="en-AU"/>
              <a:pPr>
                <a:defRPr/>
              </a:pPr>
              <a:t>6/08/2020</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D3DAA-ED52-46AD-8676-6D85ED48FC86}" type="slidenum">
              <a:rPr lang="en-AU" altLang="en-US"/>
              <a:pPr/>
              <a:t>‹#›</a:t>
            </a:fld>
            <a:endParaRPr lang="en-AU" altLang="en-US"/>
          </a:p>
        </p:txBody>
      </p:sp>
    </p:spTree>
  </p:cSld>
  <p:clrMap bg1="lt1" tx1="dk1" bg2="lt2" tx2="dk2" accent1="accent1" accent2="accent2" accent3="accent3" accent4="accent4" accent5="accent5" accent6="accent6" hlink="hlink" folHlink="folHlink"/>
  <p:sldLayoutIdLst>
    <p:sldLayoutId id="2147483661" r:id="rId1"/>
    <p:sldLayoutId id="214748367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anose="020F0502020204030204" pitchFamily="34" charset="0"/>
        </a:defRPr>
      </a:lvl2pPr>
      <a:lvl3pPr algn="ctr" rtl="0" eaLnBrk="1" fontAlgn="base" hangingPunct="1">
        <a:spcBef>
          <a:spcPct val="0"/>
        </a:spcBef>
        <a:spcAft>
          <a:spcPct val="0"/>
        </a:spcAft>
        <a:defRPr sz="4400">
          <a:solidFill>
            <a:schemeClr val="tx1"/>
          </a:solidFill>
          <a:latin typeface="Calibri" panose="020F0502020204030204" pitchFamily="34" charset="0"/>
        </a:defRPr>
      </a:lvl3pPr>
      <a:lvl4pPr algn="ctr" rtl="0" eaLnBrk="1" fontAlgn="base" hangingPunct="1">
        <a:spcBef>
          <a:spcPct val="0"/>
        </a:spcBef>
        <a:spcAft>
          <a:spcPct val="0"/>
        </a:spcAft>
        <a:defRPr sz="4400">
          <a:solidFill>
            <a:schemeClr val="tx1"/>
          </a:solidFill>
          <a:latin typeface="Calibri" panose="020F0502020204030204" pitchFamily="34" charset="0"/>
        </a:defRPr>
      </a:lvl4pPr>
      <a:lvl5pPr algn="ctr" rtl="0" eaLnBrk="1" fontAlgn="base" hangingPunct="1">
        <a:spcBef>
          <a:spcPct val="0"/>
        </a:spcBef>
        <a:spcAft>
          <a:spcPct val="0"/>
        </a:spcAft>
        <a:defRPr sz="4400">
          <a:solidFill>
            <a:schemeClr val="tx1"/>
          </a:solidFill>
          <a:latin typeface="Calibri" panose="020F0502020204030204" pitchFamily="34" charset="0"/>
        </a:defRPr>
      </a:lvl5pPr>
      <a:lvl6pPr marL="457200" algn="ctr" rtl="0" eaLnBrk="1" fontAlgn="base" hangingPunct="1">
        <a:spcBef>
          <a:spcPct val="0"/>
        </a:spcBef>
        <a:spcAft>
          <a:spcPct val="0"/>
        </a:spcAft>
        <a:defRPr sz="4400">
          <a:solidFill>
            <a:schemeClr val="tx1"/>
          </a:solidFill>
          <a:latin typeface="Calibri" panose="020F0502020204030204" pitchFamily="34" charset="0"/>
        </a:defRPr>
      </a:lvl6pPr>
      <a:lvl7pPr marL="914400" algn="ctr" rtl="0" eaLnBrk="1" fontAlgn="base" hangingPunct="1">
        <a:spcBef>
          <a:spcPct val="0"/>
        </a:spcBef>
        <a:spcAft>
          <a:spcPct val="0"/>
        </a:spcAft>
        <a:defRPr sz="4400">
          <a:solidFill>
            <a:schemeClr val="tx1"/>
          </a:solidFill>
          <a:latin typeface="Calibri" panose="020F0502020204030204" pitchFamily="34" charset="0"/>
        </a:defRPr>
      </a:lvl7pPr>
      <a:lvl8pPr marL="1371600" algn="ctr" rtl="0" eaLnBrk="1" fontAlgn="base" hangingPunct="1">
        <a:spcBef>
          <a:spcPct val="0"/>
        </a:spcBef>
        <a:spcAft>
          <a:spcPct val="0"/>
        </a:spcAft>
        <a:defRPr sz="4400">
          <a:solidFill>
            <a:schemeClr val="tx1"/>
          </a:solidFill>
          <a:latin typeface="Calibri" panose="020F0502020204030204" pitchFamily="34" charset="0"/>
        </a:defRPr>
      </a:lvl8pPr>
      <a:lvl9pPr marL="1828800" algn="ctr" rtl="0" eaLnBrk="1" fontAlgn="base" hangingPunct="1">
        <a:spcBef>
          <a:spcPct val="0"/>
        </a:spcBef>
        <a:spcAft>
          <a:spcPct val="0"/>
        </a:spcAft>
        <a:defRPr sz="4400">
          <a:solidFill>
            <a:schemeClr val="tx1"/>
          </a:solidFill>
          <a:latin typeface="Calibri" panose="020F050202020403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0" y="1772816"/>
            <a:ext cx="9144000" cy="1877437"/>
          </a:xfrm>
          <a:prstGeom prst="rect">
            <a:avLst/>
          </a:prstGeom>
          <a:noFill/>
        </p:spPr>
        <p:txBody>
          <a:bodyPr wrap="square">
            <a:spAutoFit/>
          </a:bodyPr>
          <a:lstStyle/>
          <a:p>
            <a:pPr lvl="0" algn="ctr" fontAlgn="auto">
              <a:spcBef>
                <a:spcPts val="0"/>
              </a:spcBef>
              <a:spcAft>
                <a:spcPts val="0"/>
              </a:spcAft>
              <a:defRPr/>
            </a:pPr>
            <a:r>
              <a:rPr lang="en-AU" sz="4000" dirty="0">
                <a:solidFill>
                  <a:srgbClr val="1F497D">
                    <a:lumMod val="60000"/>
                    <a:lumOff val="40000"/>
                  </a:srgbClr>
                </a:solidFill>
                <a:latin typeface="Calibri"/>
              </a:rPr>
              <a:t>Model Code of Conduct Training</a:t>
            </a:r>
          </a:p>
          <a:p>
            <a:pPr lvl="0" algn="ctr" fontAlgn="auto">
              <a:spcBef>
                <a:spcPts val="0"/>
              </a:spcBef>
              <a:spcAft>
                <a:spcPts val="0"/>
              </a:spcAft>
              <a:defRPr/>
            </a:pPr>
            <a:r>
              <a:rPr lang="en-AU" sz="2800" dirty="0">
                <a:solidFill>
                  <a:srgbClr val="1F497D">
                    <a:lumMod val="60000"/>
                    <a:lumOff val="40000"/>
                  </a:srgbClr>
                </a:solidFill>
                <a:latin typeface="Calibri"/>
              </a:rPr>
              <a:t>Elected Members</a:t>
            </a:r>
          </a:p>
          <a:p>
            <a:pPr algn="ctr" fontAlgn="auto">
              <a:spcBef>
                <a:spcPts val="0"/>
              </a:spcBef>
              <a:spcAft>
                <a:spcPts val="0"/>
              </a:spcAft>
              <a:defRPr/>
            </a:pPr>
            <a:endParaRPr lang="en-AU" sz="4800" dirty="0">
              <a:solidFill>
                <a:schemeClr val="tx2">
                  <a:lumMod val="60000"/>
                  <a:lumOff val="40000"/>
                </a:schemeClr>
              </a:solidFill>
              <a:latin typeface="+mn-lt"/>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2290" name="Title 1"/>
          <p:cNvSpPr>
            <a:spLocks noGrp="1"/>
          </p:cNvSpPr>
          <p:nvPr>
            <p:ph type="title"/>
          </p:nvPr>
        </p:nvSpPr>
        <p:spPr>
          <a:xfrm>
            <a:off x="1908175" y="188913"/>
            <a:ext cx="6789738" cy="981075"/>
          </a:xfrm>
        </p:spPr>
        <p:txBody>
          <a:bodyPr/>
          <a:lstStyle/>
          <a:p>
            <a:pPr algn="l"/>
            <a:r>
              <a:rPr lang="en-AU" altLang="en-US" dirty="0">
                <a:solidFill>
                  <a:prstClr val="white"/>
                </a:solidFill>
              </a:rPr>
              <a:t>Behaviour at Meetings</a:t>
            </a:r>
            <a:br>
              <a:rPr lang="en-AU" altLang="en-US" dirty="0">
                <a:solidFill>
                  <a:prstClr val="white"/>
                </a:solidFill>
              </a:rPr>
            </a:br>
            <a:endParaRPr lang="en-AU" altLang="en-US" sz="2800" dirty="0">
              <a:solidFill>
                <a:schemeClr val="bg1"/>
              </a:solidFill>
            </a:endParaRPr>
          </a:p>
        </p:txBody>
      </p:sp>
      <p:sp>
        <p:nvSpPr>
          <p:cNvPr id="12291" name="Content Placeholder 2"/>
          <p:cNvSpPr>
            <a:spLocks noGrp="1"/>
          </p:cNvSpPr>
          <p:nvPr>
            <p:ph idx="4294967295"/>
          </p:nvPr>
        </p:nvSpPr>
        <p:spPr>
          <a:xfrm>
            <a:off x="457200" y="1927225"/>
            <a:ext cx="8229600" cy="4525963"/>
          </a:xfrm>
        </p:spPr>
        <p:txBody>
          <a:bodyPr/>
          <a:lstStyle/>
          <a:p>
            <a:pPr marL="0" indent="0">
              <a:buNone/>
            </a:pPr>
            <a:r>
              <a:rPr lang="en-AU" sz="2800" dirty="0"/>
              <a:t>You </a:t>
            </a:r>
            <a:r>
              <a:rPr lang="en-AU" sz="2800" b="1" dirty="0"/>
              <a:t>must not </a:t>
            </a:r>
            <a:r>
              <a:rPr lang="en-AU" sz="2800" dirty="0"/>
              <a:t>engage in conduct at meetings that prevents the proper or effective functioning of the council including by:</a:t>
            </a:r>
          </a:p>
          <a:p>
            <a:r>
              <a:rPr lang="en-AU" sz="2800" dirty="0"/>
              <a:t>leaving the meeting to deprive it of a quorum</a:t>
            </a:r>
          </a:p>
          <a:p>
            <a:r>
              <a:rPr lang="en-AU" sz="2800" dirty="0"/>
              <a:t>submitting a rescission motion and then voting against it to prevent another councillor from submitting a rescission motion in relation to the same decision, or</a:t>
            </a:r>
          </a:p>
          <a:p>
            <a:r>
              <a:rPr lang="en-AU" sz="2800" dirty="0"/>
              <a:t>impeding the consideration of business at the meeting.</a:t>
            </a:r>
          </a:p>
          <a:p>
            <a:endParaRPr lang="en-AU" altLang="en-US" dirty="0">
              <a:solidFill>
                <a:srgbClr val="0070C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3315" name="Content Placeholder 2"/>
          <p:cNvSpPr>
            <a:spLocks noGrp="1"/>
          </p:cNvSpPr>
          <p:nvPr>
            <p:ph idx="4294967295"/>
          </p:nvPr>
        </p:nvSpPr>
        <p:spPr>
          <a:xfrm>
            <a:off x="457200" y="1927225"/>
            <a:ext cx="8229600" cy="4525963"/>
          </a:xfrm>
        </p:spPr>
        <p:txBody>
          <a:bodyPr/>
          <a:lstStyle/>
          <a:p>
            <a:pPr marL="0" indent="0" algn="ctr">
              <a:buNone/>
            </a:pPr>
            <a:endParaRPr lang="en-AU" i="1" dirty="0">
              <a:solidFill>
                <a:srgbClr val="0070C0"/>
              </a:solidFill>
            </a:endParaRPr>
          </a:p>
          <a:p>
            <a:pPr marL="0" indent="0" algn="ctr">
              <a:buNone/>
            </a:pPr>
            <a:endParaRPr lang="en-AU" i="1" dirty="0">
              <a:solidFill>
                <a:srgbClr val="0070C0"/>
              </a:solidFill>
            </a:endParaRPr>
          </a:p>
          <a:p>
            <a:pPr marL="0" indent="0" algn="ctr">
              <a:buNone/>
            </a:pPr>
            <a:r>
              <a:rPr lang="en-AU" sz="4000" dirty="0">
                <a:solidFill>
                  <a:srgbClr val="0070C0"/>
                </a:solidFill>
              </a:rPr>
              <a:t>Returns of Interests</a:t>
            </a:r>
          </a:p>
          <a:p>
            <a:endParaRPr lang="en-AU" altLang="en-US" dirty="0">
              <a:solidFill>
                <a:srgbClr val="0070C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4338" name="Title 1"/>
          <p:cNvSpPr>
            <a:spLocks noGrp="1"/>
          </p:cNvSpPr>
          <p:nvPr>
            <p:ph type="title"/>
          </p:nvPr>
        </p:nvSpPr>
        <p:spPr>
          <a:xfrm>
            <a:off x="1908175" y="188913"/>
            <a:ext cx="6789738" cy="981075"/>
          </a:xfrm>
        </p:spPr>
        <p:txBody>
          <a:bodyPr/>
          <a:lstStyle/>
          <a:p>
            <a:pPr algn="l"/>
            <a:r>
              <a:rPr lang="en-AU" altLang="en-US" dirty="0">
                <a:solidFill>
                  <a:schemeClr val="bg1"/>
                </a:solidFill>
              </a:rPr>
              <a:t>Returns of Interests</a:t>
            </a:r>
          </a:p>
        </p:txBody>
      </p:sp>
      <p:sp>
        <p:nvSpPr>
          <p:cNvPr id="14339" name="Content Placeholder 2"/>
          <p:cNvSpPr>
            <a:spLocks noGrp="1"/>
          </p:cNvSpPr>
          <p:nvPr>
            <p:ph idx="4294967295"/>
          </p:nvPr>
        </p:nvSpPr>
        <p:spPr>
          <a:xfrm>
            <a:off x="457200" y="1927225"/>
            <a:ext cx="8229600" cy="4525963"/>
          </a:xfrm>
        </p:spPr>
        <p:txBody>
          <a:bodyPr/>
          <a:lstStyle/>
          <a:p>
            <a:r>
              <a:rPr lang="en-AU" sz="2800" dirty="0"/>
              <a:t>Councillors are required to disclose their personal interests in returns of interests</a:t>
            </a:r>
          </a:p>
          <a:p>
            <a:r>
              <a:rPr lang="en-AU" sz="2800" dirty="0"/>
              <a:t>Returns of interests are publicly available</a:t>
            </a:r>
          </a:p>
          <a:p>
            <a:r>
              <a:rPr lang="en-AU" sz="2800" dirty="0"/>
              <a:t>Transparency promotes community confidence in decision making by councillors</a:t>
            </a:r>
          </a:p>
          <a:p>
            <a:endParaRPr lang="en-AU" altLang="en-US" sz="2800" dirty="0">
              <a:solidFill>
                <a:srgbClr val="0070C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5363" name="Content Placeholder 2"/>
          <p:cNvSpPr>
            <a:spLocks noGrp="1"/>
          </p:cNvSpPr>
          <p:nvPr>
            <p:ph idx="4294967295"/>
          </p:nvPr>
        </p:nvSpPr>
        <p:spPr>
          <a:xfrm>
            <a:off x="457200" y="1927225"/>
            <a:ext cx="8229600" cy="4525963"/>
          </a:xfrm>
        </p:spPr>
        <p:txBody>
          <a:bodyPr/>
          <a:lstStyle/>
          <a:p>
            <a:pPr marL="0" indent="0">
              <a:buNone/>
            </a:pPr>
            <a:r>
              <a:rPr lang="en-AU" sz="2800" dirty="0"/>
              <a:t>You must submit a return of interests:</a:t>
            </a:r>
          </a:p>
          <a:p>
            <a:r>
              <a:rPr lang="en-AU" sz="2800" dirty="0"/>
              <a:t>within three months of being elected</a:t>
            </a:r>
          </a:p>
          <a:p>
            <a:r>
              <a:rPr lang="en-AU" sz="2800" dirty="0"/>
              <a:t>annually (within three months of the start of each financial year) </a:t>
            </a:r>
          </a:p>
          <a:p>
            <a:r>
              <a:rPr lang="en-AU" sz="2800" dirty="0"/>
              <a:t>within three months of becoming aware of any new interest that needs to be disclosed in the return </a:t>
            </a:r>
          </a:p>
          <a:p>
            <a:pPr marL="0" indent="0">
              <a:buNone/>
            </a:pPr>
            <a:endParaRPr lang="en-AU" altLang="en-US" sz="2800" dirty="0">
              <a:solidFill>
                <a:srgbClr val="0070C0"/>
              </a:solidFill>
            </a:endParaRPr>
          </a:p>
        </p:txBody>
      </p:sp>
      <p:sp>
        <p:nvSpPr>
          <p:cNvPr id="4" name="Title 1"/>
          <p:cNvSpPr>
            <a:spLocks noGrp="1"/>
          </p:cNvSpPr>
          <p:nvPr>
            <p:ph type="title"/>
          </p:nvPr>
        </p:nvSpPr>
        <p:spPr>
          <a:xfrm>
            <a:off x="1897062" y="260648"/>
            <a:ext cx="6789738" cy="981075"/>
          </a:xfrm>
        </p:spPr>
        <p:txBody>
          <a:bodyPr/>
          <a:lstStyle/>
          <a:p>
            <a:pPr algn="l">
              <a:lnSpc>
                <a:spcPts val="3500"/>
              </a:lnSpc>
            </a:pPr>
            <a:r>
              <a:rPr lang="en-AU" altLang="en-US" sz="4000" dirty="0">
                <a:solidFill>
                  <a:schemeClr val="bg1"/>
                </a:solidFill>
              </a:rPr>
              <a:t>Returns of Interests</a:t>
            </a:r>
            <a:br>
              <a:rPr lang="en-AU" altLang="en-US" sz="4000" dirty="0">
                <a:solidFill>
                  <a:schemeClr val="bg1"/>
                </a:solidFill>
              </a:rPr>
            </a:br>
            <a:r>
              <a:rPr lang="en-AU" altLang="en-US" sz="2800" dirty="0">
                <a:solidFill>
                  <a:schemeClr val="bg1"/>
                </a:solidFill>
              </a:rPr>
              <a:t>When do I need to submit a return?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6386" name="Title 1"/>
          <p:cNvSpPr>
            <a:spLocks noGrp="1"/>
          </p:cNvSpPr>
          <p:nvPr>
            <p:ph type="title"/>
          </p:nvPr>
        </p:nvSpPr>
        <p:spPr>
          <a:xfrm>
            <a:off x="1908175" y="188913"/>
            <a:ext cx="6789738" cy="981075"/>
          </a:xfrm>
        </p:spPr>
        <p:txBody>
          <a:bodyPr/>
          <a:lstStyle/>
          <a:p>
            <a:pPr algn="l"/>
            <a:r>
              <a:rPr lang="en-AU" altLang="en-US" dirty="0">
                <a:solidFill>
                  <a:prstClr val="white"/>
                </a:solidFill>
              </a:rPr>
              <a:t>Returns of Interests</a:t>
            </a:r>
            <a:br>
              <a:rPr lang="en-AU" altLang="en-US" sz="4400" dirty="0">
                <a:solidFill>
                  <a:prstClr val="white"/>
                </a:solidFill>
              </a:rPr>
            </a:br>
            <a:r>
              <a:rPr lang="en-AU" altLang="en-US" sz="2800" dirty="0">
                <a:solidFill>
                  <a:prstClr val="white"/>
                </a:solidFill>
              </a:rPr>
              <a:t>What interests do I need to disclose?</a:t>
            </a:r>
            <a:endParaRPr lang="en-AU" altLang="en-US" sz="2800" dirty="0">
              <a:solidFill>
                <a:schemeClr val="bg1"/>
              </a:solidFill>
            </a:endParaRPr>
          </a:p>
        </p:txBody>
      </p:sp>
      <p:sp>
        <p:nvSpPr>
          <p:cNvPr id="16387" name="Content Placeholder 2"/>
          <p:cNvSpPr>
            <a:spLocks noGrp="1"/>
          </p:cNvSpPr>
          <p:nvPr>
            <p:ph idx="4294967295"/>
          </p:nvPr>
        </p:nvSpPr>
        <p:spPr>
          <a:xfrm>
            <a:off x="457200" y="1700809"/>
            <a:ext cx="8229600" cy="4752380"/>
          </a:xfrm>
        </p:spPr>
        <p:txBody>
          <a:bodyPr/>
          <a:lstStyle/>
          <a:p>
            <a:pPr marL="0" indent="0">
              <a:lnSpc>
                <a:spcPts val="3000"/>
              </a:lnSpc>
              <a:spcBef>
                <a:spcPts val="0"/>
              </a:spcBef>
              <a:buNone/>
            </a:pPr>
            <a:r>
              <a:rPr lang="en-AU" altLang="en-US" sz="2800" dirty="0"/>
              <a:t>You are required to disclose:</a:t>
            </a:r>
          </a:p>
          <a:p>
            <a:pPr>
              <a:lnSpc>
                <a:spcPts val="3200"/>
              </a:lnSpc>
              <a:spcBef>
                <a:spcPts val="0"/>
              </a:spcBef>
            </a:pPr>
            <a:r>
              <a:rPr lang="en-AU" sz="2800" dirty="0"/>
              <a:t>interests in real property</a:t>
            </a:r>
          </a:p>
          <a:p>
            <a:pPr lvl="0">
              <a:lnSpc>
                <a:spcPts val="3200"/>
              </a:lnSpc>
              <a:spcBef>
                <a:spcPts val="0"/>
              </a:spcBef>
            </a:pPr>
            <a:r>
              <a:rPr lang="en-AU" sz="2800" dirty="0"/>
              <a:t>gifts</a:t>
            </a:r>
          </a:p>
          <a:p>
            <a:pPr lvl="0">
              <a:lnSpc>
                <a:spcPts val="3200"/>
              </a:lnSpc>
              <a:spcBef>
                <a:spcPts val="0"/>
              </a:spcBef>
            </a:pPr>
            <a:r>
              <a:rPr lang="en-AU" sz="2800" dirty="0"/>
              <a:t>contributions to travel</a:t>
            </a:r>
          </a:p>
          <a:p>
            <a:pPr lvl="0">
              <a:lnSpc>
                <a:spcPts val="3200"/>
              </a:lnSpc>
              <a:spcBef>
                <a:spcPts val="0"/>
              </a:spcBef>
            </a:pPr>
            <a:r>
              <a:rPr lang="en-AU" sz="2800" dirty="0"/>
              <a:t>interests and positions in corporations</a:t>
            </a:r>
          </a:p>
          <a:p>
            <a:pPr lvl="0">
              <a:lnSpc>
                <a:spcPts val="3200"/>
              </a:lnSpc>
              <a:spcBef>
                <a:spcPts val="0"/>
              </a:spcBef>
            </a:pPr>
            <a:r>
              <a:rPr lang="en-AU" sz="2800" dirty="0"/>
              <a:t>whether you are a property developer or a close associate of a property developer </a:t>
            </a:r>
          </a:p>
          <a:p>
            <a:pPr lvl="0">
              <a:lnSpc>
                <a:spcPts val="3200"/>
              </a:lnSpc>
              <a:spcBef>
                <a:spcPts val="0"/>
              </a:spcBef>
            </a:pPr>
            <a:r>
              <a:rPr lang="en-AU" sz="2800" dirty="0"/>
              <a:t>positions in trade unions and professional or business associations</a:t>
            </a:r>
          </a:p>
          <a:p>
            <a:pPr lvl="0">
              <a:lnSpc>
                <a:spcPts val="3200"/>
              </a:lnSpc>
              <a:spcBef>
                <a:spcPts val="0"/>
              </a:spcBef>
            </a:pPr>
            <a:r>
              <a:rPr lang="en-AU" sz="2800" dirty="0"/>
              <a:t>dispositions of real property</a:t>
            </a:r>
          </a:p>
          <a:p>
            <a:pPr lvl="0">
              <a:lnSpc>
                <a:spcPts val="3200"/>
              </a:lnSpc>
              <a:spcBef>
                <a:spcPts val="0"/>
              </a:spcBef>
            </a:pPr>
            <a:r>
              <a:rPr lang="en-AU" sz="2800" dirty="0"/>
              <a:t>sources of income</a:t>
            </a:r>
          </a:p>
          <a:p>
            <a:pPr lvl="0">
              <a:lnSpc>
                <a:spcPts val="3200"/>
              </a:lnSpc>
              <a:spcBef>
                <a:spcPts val="0"/>
              </a:spcBef>
            </a:pPr>
            <a:r>
              <a:rPr lang="en-AU" sz="2800" dirty="0"/>
              <a:t>debts</a:t>
            </a:r>
          </a:p>
          <a:p>
            <a:pPr marL="0" indent="0">
              <a:lnSpc>
                <a:spcPts val="3000"/>
              </a:lnSpc>
              <a:buNone/>
            </a:pPr>
            <a:endParaRPr lang="en-AU" altLang="en-US" sz="2800" dirty="0">
              <a:solidFill>
                <a:srgbClr val="0070C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7411" name="Content Placeholder 2"/>
          <p:cNvSpPr>
            <a:spLocks noGrp="1"/>
          </p:cNvSpPr>
          <p:nvPr>
            <p:ph idx="4294967295"/>
          </p:nvPr>
        </p:nvSpPr>
        <p:spPr>
          <a:xfrm>
            <a:off x="457200" y="1927225"/>
            <a:ext cx="8229600" cy="4525963"/>
          </a:xfrm>
        </p:spPr>
        <p:txBody>
          <a:bodyPr/>
          <a:lstStyle/>
          <a:p>
            <a:pPr marL="0" indent="0" algn="ctr">
              <a:buNone/>
            </a:pPr>
            <a:endParaRPr lang="en-AU" altLang="en-US" sz="4000" i="1" dirty="0">
              <a:solidFill>
                <a:srgbClr val="0070C0"/>
              </a:solidFill>
            </a:endParaRPr>
          </a:p>
          <a:p>
            <a:pPr marL="0" indent="0" algn="ctr">
              <a:buNone/>
            </a:pPr>
            <a:endParaRPr lang="en-AU" altLang="en-US" sz="4000" i="1" dirty="0">
              <a:solidFill>
                <a:srgbClr val="0070C0"/>
              </a:solidFill>
            </a:endParaRPr>
          </a:p>
          <a:p>
            <a:pPr marL="0" indent="0" algn="ctr">
              <a:buNone/>
            </a:pPr>
            <a:r>
              <a:rPr lang="en-AU" altLang="en-US" sz="4000" dirty="0">
                <a:solidFill>
                  <a:srgbClr val="0070C0"/>
                </a:solidFill>
              </a:rPr>
              <a:t>Conflicts of Interest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434" name="Title 1"/>
          <p:cNvSpPr>
            <a:spLocks noGrp="1"/>
          </p:cNvSpPr>
          <p:nvPr>
            <p:ph type="title"/>
          </p:nvPr>
        </p:nvSpPr>
        <p:spPr>
          <a:xfrm>
            <a:off x="1908175" y="188913"/>
            <a:ext cx="6789738" cy="981075"/>
          </a:xfrm>
        </p:spPr>
        <p:txBody>
          <a:bodyPr/>
          <a:lstStyle/>
          <a:p>
            <a:pPr algn="l"/>
            <a:r>
              <a:rPr lang="en-AU" altLang="en-US" dirty="0">
                <a:solidFill>
                  <a:schemeClr val="bg1"/>
                </a:solidFill>
              </a:rPr>
              <a:t>Conflicts of Interest</a:t>
            </a:r>
          </a:p>
        </p:txBody>
      </p:sp>
      <p:sp>
        <p:nvSpPr>
          <p:cNvPr id="18435" name="Content Placeholder 2"/>
          <p:cNvSpPr>
            <a:spLocks noGrp="1"/>
          </p:cNvSpPr>
          <p:nvPr>
            <p:ph idx="4294967295"/>
          </p:nvPr>
        </p:nvSpPr>
        <p:spPr>
          <a:xfrm>
            <a:off x="457200" y="1927225"/>
            <a:ext cx="8229600" cy="4525963"/>
          </a:xfrm>
        </p:spPr>
        <p:txBody>
          <a:bodyPr/>
          <a:lstStyle/>
          <a:p>
            <a:r>
              <a:rPr lang="en-AU" sz="2800" dirty="0"/>
              <a:t>There are two types of conflicts of interest </a:t>
            </a:r>
          </a:p>
          <a:p>
            <a:pPr lvl="1"/>
            <a:r>
              <a:rPr lang="en-AU" dirty="0"/>
              <a:t>pecuniary and </a:t>
            </a:r>
          </a:p>
          <a:p>
            <a:pPr lvl="1"/>
            <a:r>
              <a:rPr lang="en-AU" dirty="0"/>
              <a:t>non-pecuniary</a:t>
            </a:r>
            <a:endParaRPr lang="en-AU" sz="2400" dirty="0"/>
          </a:p>
          <a:p>
            <a:endParaRPr lang="en-AU" sz="2800" dirty="0"/>
          </a:p>
          <a:p>
            <a:r>
              <a:rPr lang="en-AU" sz="2800" dirty="0"/>
              <a:t>Your obligations to disclose and manage conflicts of interest will depend on what type of conflict of interest you have.</a:t>
            </a:r>
          </a:p>
          <a:p>
            <a:endParaRPr lang="en-AU" altLang="en-US" dirty="0">
              <a:solidFill>
                <a:srgbClr val="0070C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9458" name="Title 1"/>
          <p:cNvSpPr>
            <a:spLocks noGrp="1"/>
          </p:cNvSpPr>
          <p:nvPr>
            <p:ph type="title"/>
          </p:nvPr>
        </p:nvSpPr>
        <p:spPr>
          <a:xfrm>
            <a:off x="1908175" y="188913"/>
            <a:ext cx="6789738" cy="981075"/>
          </a:xfrm>
        </p:spPr>
        <p:txBody>
          <a:bodyPr/>
          <a:lstStyle/>
          <a:p>
            <a:pPr algn="l"/>
            <a:r>
              <a:rPr lang="en-AU" dirty="0">
                <a:solidFill>
                  <a:prstClr val="white"/>
                </a:solidFill>
              </a:rPr>
              <a:t>Conflicts of Interest</a:t>
            </a:r>
            <a:br>
              <a:rPr lang="en-AU" sz="4800" dirty="0">
                <a:solidFill>
                  <a:prstClr val="white"/>
                </a:solidFill>
              </a:rPr>
            </a:br>
            <a:r>
              <a:rPr lang="en-AU" sz="2800" dirty="0">
                <a:solidFill>
                  <a:prstClr val="white"/>
                </a:solidFill>
              </a:rPr>
              <a:t>What is a pecuniary interest?</a:t>
            </a:r>
            <a:endParaRPr lang="en-AU" altLang="en-US" sz="2800" dirty="0">
              <a:solidFill>
                <a:schemeClr val="bg1"/>
              </a:solidFill>
            </a:endParaRPr>
          </a:p>
        </p:txBody>
      </p:sp>
      <p:sp>
        <p:nvSpPr>
          <p:cNvPr id="19459" name="Content Placeholder 2"/>
          <p:cNvSpPr>
            <a:spLocks noGrp="1"/>
          </p:cNvSpPr>
          <p:nvPr>
            <p:ph idx="4294967295"/>
          </p:nvPr>
        </p:nvSpPr>
        <p:spPr>
          <a:xfrm>
            <a:off x="457200" y="1927225"/>
            <a:ext cx="8229600" cy="4525963"/>
          </a:xfrm>
        </p:spPr>
        <p:txBody>
          <a:bodyPr/>
          <a:lstStyle/>
          <a:p>
            <a:pPr marL="0" lvl="0" indent="0">
              <a:buNone/>
            </a:pPr>
            <a:r>
              <a:rPr lang="en-AU" sz="2800" dirty="0">
                <a:solidFill>
                  <a:prstClr val="black"/>
                </a:solidFill>
              </a:rPr>
              <a:t>You will have a </a:t>
            </a:r>
            <a:r>
              <a:rPr lang="en-AU" sz="2800" b="1" dirty="0">
                <a:solidFill>
                  <a:prstClr val="black"/>
                </a:solidFill>
              </a:rPr>
              <a:t>pecuniary interest </a:t>
            </a:r>
            <a:r>
              <a:rPr lang="en-AU" sz="2800" dirty="0">
                <a:solidFill>
                  <a:prstClr val="black"/>
                </a:solidFill>
              </a:rPr>
              <a:t>in a matter where there is a reasonable likelihood or expectation that you or a related person will gain or lose financially as a result of any decision made in relation to that matter.</a:t>
            </a:r>
          </a:p>
          <a:p>
            <a:endParaRPr lang="en-AU" altLang="en-US" dirty="0">
              <a:solidFill>
                <a:srgbClr val="0070C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482" name="Title 1"/>
          <p:cNvSpPr>
            <a:spLocks noGrp="1"/>
          </p:cNvSpPr>
          <p:nvPr>
            <p:ph type="title"/>
          </p:nvPr>
        </p:nvSpPr>
        <p:spPr>
          <a:xfrm>
            <a:off x="1908175" y="188913"/>
            <a:ext cx="6789738" cy="981075"/>
          </a:xfrm>
        </p:spPr>
        <p:txBody>
          <a:bodyPr/>
          <a:lstStyle/>
          <a:p>
            <a:pPr algn="l"/>
            <a:r>
              <a:rPr lang="en-AU" dirty="0">
                <a:solidFill>
                  <a:prstClr val="white"/>
                </a:solidFill>
              </a:rPr>
              <a:t>Conflicts of Interest</a:t>
            </a:r>
            <a:br>
              <a:rPr lang="en-AU" sz="3600" dirty="0">
                <a:solidFill>
                  <a:prstClr val="white"/>
                </a:solidFill>
              </a:rPr>
            </a:br>
            <a:r>
              <a:rPr lang="en-AU" sz="2800" dirty="0">
                <a:solidFill>
                  <a:prstClr val="white"/>
                </a:solidFill>
              </a:rPr>
              <a:t>managing pecuniary interests</a:t>
            </a:r>
            <a:endParaRPr lang="en-AU" altLang="en-US" sz="2800" dirty="0">
              <a:solidFill>
                <a:schemeClr val="bg1"/>
              </a:solidFill>
            </a:endParaRPr>
          </a:p>
        </p:txBody>
      </p:sp>
      <p:sp>
        <p:nvSpPr>
          <p:cNvPr id="20483" name="Content Placeholder 2"/>
          <p:cNvSpPr>
            <a:spLocks noGrp="1"/>
          </p:cNvSpPr>
          <p:nvPr>
            <p:ph idx="4294967295"/>
          </p:nvPr>
        </p:nvSpPr>
        <p:spPr>
          <a:xfrm>
            <a:off x="457200" y="1927225"/>
            <a:ext cx="8229600" cy="4525963"/>
          </a:xfrm>
        </p:spPr>
        <p:txBody>
          <a:bodyPr/>
          <a:lstStyle/>
          <a:p>
            <a:r>
              <a:rPr lang="en-AU" sz="2800" dirty="0"/>
              <a:t>Where you have a pecuniary interest in a matter being dealt with at a meeting, you must:</a:t>
            </a:r>
          </a:p>
          <a:p>
            <a:pPr lvl="1"/>
            <a:r>
              <a:rPr lang="en-AU" dirty="0"/>
              <a:t>disclose the nature of the interest, and</a:t>
            </a:r>
          </a:p>
          <a:p>
            <a:pPr lvl="1"/>
            <a:r>
              <a:rPr lang="en-AU" dirty="0"/>
              <a:t>leave the chamber while the matter is being considered and voted on. </a:t>
            </a:r>
          </a:p>
          <a:p>
            <a:r>
              <a:rPr lang="en-AU" sz="2800" dirty="0"/>
              <a:t>You must do this at each meeting where the matter arises.</a:t>
            </a:r>
          </a:p>
          <a:p>
            <a:endParaRPr lang="en-AU" altLang="en-US" sz="2600" dirty="0">
              <a:solidFill>
                <a:srgbClr val="0070C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482" name="Title 1"/>
          <p:cNvSpPr>
            <a:spLocks noGrp="1"/>
          </p:cNvSpPr>
          <p:nvPr>
            <p:ph type="title"/>
          </p:nvPr>
        </p:nvSpPr>
        <p:spPr>
          <a:xfrm>
            <a:off x="1908175" y="188913"/>
            <a:ext cx="6789738" cy="981075"/>
          </a:xfrm>
        </p:spPr>
        <p:txBody>
          <a:bodyPr/>
          <a:lstStyle/>
          <a:p>
            <a:pPr algn="l"/>
            <a:r>
              <a:rPr lang="en-AU" dirty="0">
                <a:solidFill>
                  <a:prstClr val="white"/>
                </a:solidFill>
              </a:rPr>
              <a:t>Conflicts of Interest</a:t>
            </a:r>
            <a:br>
              <a:rPr lang="en-AU" sz="3600" dirty="0">
                <a:solidFill>
                  <a:prstClr val="white"/>
                </a:solidFill>
              </a:rPr>
            </a:br>
            <a:r>
              <a:rPr lang="en-AU" sz="2800" dirty="0">
                <a:solidFill>
                  <a:prstClr val="white"/>
                </a:solidFill>
              </a:rPr>
              <a:t>What is a non-pecuniary conflict of interest? </a:t>
            </a:r>
            <a:endParaRPr lang="en-AU" altLang="en-US" sz="2800" dirty="0">
              <a:solidFill>
                <a:schemeClr val="bg1"/>
              </a:solidFill>
            </a:endParaRPr>
          </a:p>
        </p:txBody>
      </p:sp>
      <p:sp>
        <p:nvSpPr>
          <p:cNvPr id="20483" name="Content Placeholder 2"/>
          <p:cNvSpPr>
            <a:spLocks noGrp="1"/>
          </p:cNvSpPr>
          <p:nvPr>
            <p:ph idx="4294967295"/>
          </p:nvPr>
        </p:nvSpPr>
        <p:spPr>
          <a:xfrm>
            <a:off x="457200" y="1927225"/>
            <a:ext cx="8229600" cy="4525963"/>
          </a:xfrm>
        </p:spPr>
        <p:txBody>
          <a:bodyPr/>
          <a:lstStyle/>
          <a:p>
            <a:r>
              <a:rPr lang="en-AU" sz="2800" b="1" dirty="0"/>
              <a:t>Non-pecuniary interests </a:t>
            </a:r>
            <a:r>
              <a:rPr lang="en-AU" sz="2800" dirty="0"/>
              <a:t>are private or personal interests that are not pecuniary interests.</a:t>
            </a:r>
          </a:p>
          <a:p>
            <a:pPr fontAlgn="auto">
              <a:spcAft>
                <a:spcPts val="600"/>
              </a:spcAft>
            </a:pPr>
            <a:r>
              <a:rPr lang="en-AU" sz="2800" dirty="0">
                <a:solidFill>
                  <a:prstClr val="black"/>
                </a:solidFill>
              </a:rPr>
              <a:t>You will have a non-pecuniary conflict of interest in a matter you are dealing with if a reasonable and informed person would perceive that you could be influenced by a private interest that you have in that matter. </a:t>
            </a:r>
          </a:p>
          <a:p>
            <a:pPr fontAlgn="auto">
              <a:spcAft>
                <a:spcPts val="600"/>
              </a:spcAft>
            </a:pPr>
            <a:r>
              <a:rPr lang="en-AU" sz="2800" dirty="0">
                <a:solidFill>
                  <a:prstClr val="black"/>
                </a:solidFill>
              </a:rPr>
              <a:t>How you deal with a non-pecuniary conflict of interest will depend on whether it is </a:t>
            </a:r>
            <a:r>
              <a:rPr lang="en-AU" sz="2800" b="1" dirty="0">
                <a:solidFill>
                  <a:prstClr val="black"/>
                </a:solidFill>
              </a:rPr>
              <a:t>significant</a:t>
            </a:r>
            <a:r>
              <a:rPr lang="en-AU" sz="2800" dirty="0">
                <a:solidFill>
                  <a:prstClr val="black"/>
                </a:solidFill>
              </a:rPr>
              <a:t>.</a:t>
            </a:r>
          </a:p>
          <a:p>
            <a:pPr marL="0" indent="0">
              <a:buNone/>
            </a:pPr>
            <a:endParaRPr lang="en-AU" altLang="en-US" sz="2600" dirty="0">
              <a:solidFill>
                <a:srgbClr val="0070C0"/>
              </a:solidFill>
            </a:endParaRPr>
          </a:p>
        </p:txBody>
      </p:sp>
    </p:spTree>
    <p:extLst>
      <p:ext uri="{BB962C8B-B14F-4D97-AF65-F5344CB8AC3E}">
        <p14:creationId xmlns:p14="http://schemas.microsoft.com/office/powerpoint/2010/main" val="2583884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8" name="Title 1"/>
          <p:cNvSpPr>
            <a:spLocks noGrp="1"/>
          </p:cNvSpPr>
          <p:nvPr>
            <p:ph type="title"/>
          </p:nvPr>
        </p:nvSpPr>
        <p:spPr>
          <a:xfrm>
            <a:off x="1908175" y="188913"/>
            <a:ext cx="6789738" cy="981075"/>
          </a:xfrm>
        </p:spPr>
        <p:txBody>
          <a:bodyPr/>
          <a:lstStyle/>
          <a:p>
            <a:pPr algn="l"/>
            <a:r>
              <a:rPr lang="en-AU" altLang="en-US" dirty="0">
                <a:solidFill>
                  <a:schemeClr val="bg1"/>
                </a:solidFill>
              </a:rPr>
              <a:t>Overview</a:t>
            </a:r>
          </a:p>
        </p:txBody>
      </p:sp>
      <p:sp>
        <p:nvSpPr>
          <p:cNvPr id="4099" name="Content Placeholder 2"/>
          <p:cNvSpPr>
            <a:spLocks noGrp="1"/>
          </p:cNvSpPr>
          <p:nvPr>
            <p:ph idx="4294967295"/>
          </p:nvPr>
        </p:nvSpPr>
        <p:spPr>
          <a:xfrm>
            <a:off x="457200" y="1927225"/>
            <a:ext cx="8229600" cy="4525963"/>
          </a:xfrm>
        </p:spPr>
        <p:txBody>
          <a:bodyPr/>
          <a:lstStyle/>
          <a:p>
            <a:pPr marL="712788" lvl="1" indent="-457200" fontAlgn="auto">
              <a:spcBef>
                <a:spcPts val="300"/>
              </a:spcBef>
              <a:spcAft>
                <a:spcPts val="0"/>
              </a:spcAft>
              <a:buFont typeface="Arial" panose="020B0604020202020204" pitchFamily="34" charset="0"/>
              <a:buChar char="•"/>
            </a:pPr>
            <a:r>
              <a:rPr lang="en-AU" dirty="0">
                <a:solidFill>
                  <a:prstClr val="black"/>
                </a:solidFill>
              </a:rPr>
              <a:t>General conduct</a:t>
            </a:r>
          </a:p>
          <a:p>
            <a:pPr marL="712788" lvl="1" indent="-457200" fontAlgn="auto">
              <a:spcBef>
                <a:spcPts val="300"/>
              </a:spcBef>
              <a:spcAft>
                <a:spcPts val="0"/>
              </a:spcAft>
              <a:buFont typeface="Arial" panose="020B0604020202020204" pitchFamily="34" charset="0"/>
              <a:buChar char="•"/>
            </a:pPr>
            <a:r>
              <a:rPr lang="en-AU" dirty="0">
                <a:solidFill>
                  <a:prstClr val="black"/>
                </a:solidFill>
              </a:rPr>
              <a:t>Behaviour in meetings</a:t>
            </a:r>
          </a:p>
          <a:p>
            <a:pPr marL="712788" lvl="1" indent="-457200" fontAlgn="auto">
              <a:spcBef>
                <a:spcPts val="300"/>
              </a:spcBef>
              <a:spcAft>
                <a:spcPts val="0"/>
              </a:spcAft>
              <a:buFont typeface="Arial" panose="020B0604020202020204" pitchFamily="34" charset="0"/>
              <a:buChar char="•"/>
            </a:pPr>
            <a:r>
              <a:rPr lang="en-AU" dirty="0">
                <a:solidFill>
                  <a:prstClr val="black"/>
                </a:solidFill>
              </a:rPr>
              <a:t>Submitting returns of interest</a:t>
            </a:r>
          </a:p>
          <a:p>
            <a:pPr marL="712788" lvl="1" indent="-457200" fontAlgn="auto">
              <a:spcBef>
                <a:spcPts val="300"/>
              </a:spcBef>
              <a:spcAft>
                <a:spcPts val="0"/>
              </a:spcAft>
              <a:buFont typeface="Arial" panose="020B0604020202020204" pitchFamily="34" charset="0"/>
              <a:buChar char="•"/>
            </a:pPr>
            <a:r>
              <a:rPr lang="en-AU" dirty="0">
                <a:solidFill>
                  <a:prstClr val="black"/>
                </a:solidFill>
              </a:rPr>
              <a:t>Conflicts of interest</a:t>
            </a:r>
          </a:p>
          <a:p>
            <a:pPr marL="712788" lvl="1" indent="-457200" fontAlgn="auto">
              <a:spcBef>
                <a:spcPts val="300"/>
              </a:spcBef>
              <a:spcAft>
                <a:spcPts val="0"/>
              </a:spcAft>
              <a:buFont typeface="Arial" panose="020B0604020202020204" pitchFamily="34" charset="0"/>
              <a:buChar char="•"/>
            </a:pPr>
            <a:r>
              <a:rPr lang="en-AU" dirty="0">
                <a:solidFill>
                  <a:prstClr val="black"/>
                </a:solidFill>
              </a:rPr>
              <a:t>Gifts and benefits</a:t>
            </a:r>
          </a:p>
          <a:p>
            <a:pPr marL="712788" lvl="1" indent="-457200" fontAlgn="auto">
              <a:spcBef>
                <a:spcPts val="300"/>
              </a:spcBef>
              <a:spcAft>
                <a:spcPts val="0"/>
              </a:spcAft>
              <a:buFont typeface="Arial" panose="020B0604020202020204" pitchFamily="34" charset="0"/>
              <a:buChar char="•"/>
            </a:pPr>
            <a:r>
              <a:rPr lang="en-AU" dirty="0">
                <a:solidFill>
                  <a:prstClr val="black"/>
                </a:solidFill>
              </a:rPr>
              <a:t>Interactions with council staff</a:t>
            </a:r>
          </a:p>
          <a:p>
            <a:pPr marL="712788" lvl="1" indent="-457200" fontAlgn="auto">
              <a:spcBef>
                <a:spcPts val="300"/>
              </a:spcBef>
              <a:spcAft>
                <a:spcPts val="0"/>
              </a:spcAft>
              <a:buFont typeface="Arial" panose="020B0604020202020204" pitchFamily="34" charset="0"/>
              <a:buChar char="•"/>
            </a:pPr>
            <a:r>
              <a:rPr lang="en-AU" dirty="0">
                <a:solidFill>
                  <a:prstClr val="black"/>
                </a:solidFill>
              </a:rPr>
              <a:t>Use of council information and resources</a:t>
            </a:r>
          </a:p>
          <a:p>
            <a:pPr marL="712788" lvl="1" indent="-457200" fontAlgn="auto">
              <a:spcBef>
                <a:spcPts val="300"/>
              </a:spcBef>
              <a:spcAft>
                <a:spcPts val="0"/>
              </a:spcAft>
              <a:buFont typeface="Arial" panose="020B0604020202020204" pitchFamily="34" charset="0"/>
              <a:buChar char="•"/>
            </a:pPr>
            <a:r>
              <a:rPr lang="en-AU" dirty="0">
                <a:solidFill>
                  <a:prstClr val="black"/>
                </a:solidFill>
              </a:rPr>
              <a:t>Making complaints under the code of conduct</a:t>
            </a:r>
          </a:p>
          <a:p>
            <a:endParaRPr lang="en-AU" altLang="en-US" dirty="0">
              <a:solidFill>
                <a:srgbClr val="0070C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482" name="Title 1"/>
          <p:cNvSpPr>
            <a:spLocks noGrp="1"/>
          </p:cNvSpPr>
          <p:nvPr>
            <p:ph type="title"/>
          </p:nvPr>
        </p:nvSpPr>
        <p:spPr>
          <a:xfrm>
            <a:off x="1908175" y="188913"/>
            <a:ext cx="6789738" cy="981075"/>
          </a:xfrm>
        </p:spPr>
        <p:txBody>
          <a:bodyPr/>
          <a:lstStyle/>
          <a:p>
            <a:pPr algn="l"/>
            <a:r>
              <a:rPr lang="en-AU" dirty="0">
                <a:solidFill>
                  <a:prstClr val="white"/>
                </a:solidFill>
              </a:rPr>
              <a:t>Conflicts of Interest</a:t>
            </a:r>
            <a:br>
              <a:rPr lang="en-AU" sz="3600" dirty="0">
                <a:solidFill>
                  <a:prstClr val="white"/>
                </a:solidFill>
              </a:rPr>
            </a:br>
            <a:r>
              <a:rPr lang="en-AU" sz="2800" dirty="0">
                <a:solidFill>
                  <a:prstClr val="white"/>
                </a:solidFill>
              </a:rPr>
              <a:t>significant non-pecuniary conflicts of interest</a:t>
            </a:r>
            <a:endParaRPr lang="en-AU" altLang="en-US" sz="2800" dirty="0">
              <a:solidFill>
                <a:schemeClr val="bg1"/>
              </a:solidFill>
            </a:endParaRPr>
          </a:p>
        </p:txBody>
      </p:sp>
      <p:sp>
        <p:nvSpPr>
          <p:cNvPr id="20483" name="Content Placeholder 2"/>
          <p:cNvSpPr>
            <a:spLocks noGrp="1"/>
          </p:cNvSpPr>
          <p:nvPr>
            <p:ph idx="4294967295"/>
          </p:nvPr>
        </p:nvSpPr>
        <p:spPr>
          <a:xfrm>
            <a:off x="459185" y="1844824"/>
            <a:ext cx="8229600" cy="4525963"/>
          </a:xfrm>
        </p:spPr>
        <p:txBody>
          <a:bodyPr/>
          <a:lstStyle/>
          <a:p>
            <a:pPr marL="0" lvl="0" indent="0" fontAlgn="auto">
              <a:spcBef>
                <a:spcPts val="0"/>
              </a:spcBef>
              <a:spcAft>
                <a:spcPts val="0"/>
              </a:spcAft>
              <a:buNone/>
            </a:pPr>
            <a:r>
              <a:rPr lang="en-AU" sz="2800" dirty="0">
                <a:solidFill>
                  <a:prstClr val="black"/>
                </a:solidFill>
              </a:rPr>
              <a:t>You will have a </a:t>
            </a:r>
            <a:r>
              <a:rPr lang="en-AU" sz="2800" b="1" dirty="0">
                <a:solidFill>
                  <a:prstClr val="black"/>
                </a:solidFill>
              </a:rPr>
              <a:t>significant non-pecuniary conflict of interest </a:t>
            </a:r>
            <a:r>
              <a:rPr lang="en-AU" sz="2800" dirty="0">
                <a:solidFill>
                  <a:prstClr val="black"/>
                </a:solidFill>
              </a:rPr>
              <a:t>in a matter where you have:</a:t>
            </a:r>
          </a:p>
          <a:p>
            <a:pPr marL="457200" lvl="0" indent="-457200" fontAlgn="auto">
              <a:spcBef>
                <a:spcPts val="0"/>
              </a:spcBef>
              <a:spcAft>
                <a:spcPts val="0"/>
              </a:spcAft>
            </a:pPr>
            <a:r>
              <a:rPr lang="en-AU" sz="2800" dirty="0">
                <a:solidFill>
                  <a:prstClr val="black"/>
                </a:solidFill>
              </a:rPr>
              <a:t>a close relationship (including a business relationship) with a person who will be affected by a decision</a:t>
            </a:r>
          </a:p>
          <a:p>
            <a:pPr marL="457200" lvl="0" indent="-457200" fontAlgn="auto">
              <a:spcBef>
                <a:spcPts val="0"/>
              </a:spcBef>
              <a:spcAft>
                <a:spcPts val="0"/>
              </a:spcAft>
            </a:pPr>
            <a:r>
              <a:rPr lang="en-AU" sz="2800" dirty="0">
                <a:solidFill>
                  <a:prstClr val="black"/>
                </a:solidFill>
              </a:rPr>
              <a:t>a strong affiliation with an organisation that will be affected by a decision</a:t>
            </a:r>
          </a:p>
          <a:p>
            <a:pPr marL="457200" lvl="0" indent="-457200" fontAlgn="auto">
              <a:spcBef>
                <a:spcPts val="0"/>
              </a:spcBef>
              <a:spcAft>
                <a:spcPts val="0"/>
              </a:spcAft>
            </a:pPr>
            <a:r>
              <a:rPr lang="en-AU" sz="2800" dirty="0">
                <a:solidFill>
                  <a:prstClr val="black"/>
                </a:solidFill>
              </a:rPr>
              <a:t>a financial interest in the matter that is not a pecuniary interest, or you otherwise stand to gain or lose a personal benefit as a result of a decision </a:t>
            </a:r>
          </a:p>
          <a:p>
            <a:pPr marL="0" indent="0">
              <a:buNone/>
            </a:pPr>
            <a:endParaRPr lang="en-AU" altLang="en-US" sz="2600" dirty="0">
              <a:solidFill>
                <a:srgbClr val="0070C0"/>
              </a:solidFill>
            </a:endParaRPr>
          </a:p>
        </p:txBody>
      </p:sp>
    </p:spTree>
    <p:extLst>
      <p:ext uri="{BB962C8B-B14F-4D97-AF65-F5344CB8AC3E}">
        <p14:creationId xmlns:p14="http://schemas.microsoft.com/office/powerpoint/2010/main" val="24574771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482" name="Title 1"/>
          <p:cNvSpPr>
            <a:spLocks noGrp="1"/>
          </p:cNvSpPr>
          <p:nvPr>
            <p:ph type="title"/>
          </p:nvPr>
        </p:nvSpPr>
        <p:spPr>
          <a:xfrm>
            <a:off x="1763688" y="188913"/>
            <a:ext cx="7272808" cy="981075"/>
          </a:xfrm>
        </p:spPr>
        <p:txBody>
          <a:bodyPr/>
          <a:lstStyle/>
          <a:p>
            <a:pPr algn="l"/>
            <a:r>
              <a:rPr lang="en-AU" dirty="0">
                <a:solidFill>
                  <a:prstClr val="white"/>
                </a:solidFill>
              </a:rPr>
              <a:t>Conflicts of Interest</a:t>
            </a:r>
            <a:br>
              <a:rPr lang="en-AU" sz="3600" dirty="0">
                <a:solidFill>
                  <a:prstClr val="white"/>
                </a:solidFill>
              </a:rPr>
            </a:br>
            <a:r>
              <a:rPr lang="en-AU" sz="3600" dirty="0">
                <a:solidFill>
                  <a:prstClr val="white"/>
                </a:solidFill>
              </a:rPr>
              <a:t>“</a:t>
            </a:r>
            <a:r>
              <a:rPr lang="en-AU" sz="2800" dirty="0">
                <a:solidFill>
                  <a:prstClr val="white"/>
                </a:solidFill>
              </a:rPr>
              <a:t>conflict of duties”</a:t>
            </a:r>
            <a:endParaRPr lang="en-AU" altLang="en-US" sz="2800" dirty="0">
              <a:solidFill>
                <a:schemeClr val="bg1"/>
              </a:solidFill>
            </a:endParaRPr>
          </a:p>
        </p:txBody>
      </p:sp>
      <p:sp>
        <p:nvSpPr>
          <p:cNvPr id="20483" name="Content Placeholder 2"/>
          <p:cNvSpPr>
            <a:spLocks noGrp="1"/>
          </p:cNvSpPr>
          <p:nvPr>
            <p:ph idx="4294967295"/>
          </p:nvPr>
        </p:nvSpPr>
        <p:spPr>
          <a:xfrm>
            <a:off x="457200" y="1927225"/>
            <a:ext cx="8229600" cy="4525963"/>
          </a:xfrm>
        </p:spPr>
        <p:txBody>
          <a:bodyPr/>
          <a:lstStyle/>
          <a:p>
            <a:pPr marL="0" indent="0" fontAlgn="auto">
              <a:spcAft>
                <a:spcPts val="600"/>
              </a:spcAft>
              <a:buNone/>
            </a:pPr>
            <a:r>
              <a:rPr lang="en-AU" sz="2800" b="1" dirty="0">
                <a:solidFill>
                  <a:prstClr val="black"/>
                </a:solidFill>
              </a:rPr>
              <a:t>Significant non-pecuniary conflicts of interest </a:t>
            </a:r>
            <a:r>
              <a:rPr lang="en-AU" sz="2800" dirty="0">
                <a:solidFill>
                  <a:prstClr val="black"/>
                </a:solidFill>
              </a:rPr>
              <a:t>also</a:t>
            </a:r>
            <a:r>
              <a:rPr lang="en-AU" sz="2800" b="1" dirty="0">
                <a:solidFill>
                  <a:prstClr val="black"/>
                </a:solidFill>
              </a:rPr>
              <a:t> </a:t>
            </a:r>
            <a:r>
              <a:rPr lang="en-AU" sz="2800" dirty="0">
                <a:solidFill>
                  <a:prstClr val="black"/>
                </a:solidFill>
              </a:rPr>
              <a:t>occur where </a:t>
            </a:r>
            <a:r>
              <a:rPr lang="en-AU" sz="2800" dirty="0"/>
              <a:t>you are member of the board or management committee of an organisation as the council’s representative and the interests of the council and the organisation are potentially in conflict in relation to the matter under consideration. </a:t>
            </a:r>
          </a:p>
          <a:p>
            <a:pPr marL="0" indent="0" fontAlgn="auto">
              <a:spcAft>
                <a:spcPts val="600"/>
              </a:spcAft>
              <a:buNone/>
            </a:pPr>
            <a:r>
              <a:rPr lang="en-AU" sz="2800" dirty="0"/>
              <a:t>This is what is known as a </a:t>
            </a:r>
            <a:r>
              <a:rPr lang="en-AU" sz="2800" b="1" dirty="0"/>
              <a:t>“conflict of duties”</a:t>
            </a:r>
            <a:r>
              <a:rPr lang="en-AU" sz="2800" dirty="0"/>
              <a:t>.</a:t>
            </a:r>
          </a:p>
          <a:p>
            <a:pPr marL="0" lvl="0" indent="0" fontAlgn="auto">
              <a:spcAft>
                <a:spcPts val="600"/>
              </a:spcAft>
              <a:buNone/>
            </a:pPr>
            <a:r>
              <a:rPr lang="en-AU" sz="2600" dirty="0">
                <a:solidFill>
                  <a:prstClr val="black"/>
                </a:solidFill>
              </a:rPr>
              <a:t> </a:t>
            </a:r>
          </a:p>
          <a:p>
            <a:pPr marL="0" indent="0">
              <a:buNone/>
            </a:pPr>
            <a:endParaRPr lang="en-AU" altLang="en-US" sz="2600" dirty="0">
              <a:solidFill>
                <a:srgbClr val="0070C0"/>
              </a:solidFill>
            </a:endParaRPr>
          </a:p>
        </p:txBody>
      </p:sp>
    </p:spTree>
    <p:extLst>
      <p:ext uri="{BB962C8B-B14F-4D97-AF65-F5344CB8AC3E}">
        <p14:creationId xmlns:p14="http://schemas.microsoft.com/office/powerpoint/2010/main" val="3880655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482" name="Title 1"/>
          <p:cNvSpPr>
            <a:spLocks noGrp="1"/>
          </p:cNvSpPr>
          <p:nvPr>
            <p:ph type="title"/>
          </p:nvPr>
        </p:nvSpPr>
        <p:spPr>
          <a:xfrm>
            <a:off x="1691680" y="260648"/>
            <a:ext cx="7272808" cy="981075"/>
          </a:xfrm>
        </p:spPr>
        <p:txBody>
          <a:bodyPr/>
          <a:lstStyle/>
          <a:p>
            <a:pPr algn="l">
              <a:lnSpc>
                <a:spcPts val="3500"/>
              </a:lnSpc>
            </a:pPr>
            <a:r>
              <a:rPr lang="en-AU" dirty="0">
                <a:solidFill>
                  <a:prstClr val="white"/>
                </a:solidFill>
              </a:rPr>
              <a:t>Conflicts of Interest</a:t>
            </a:r>
            <a:br>
              <a:rPr lang="en-AU" sz="3600" dirty="0">
                <a:solidFill>
                  <a:prstClr val="white"/>
                </a:solidFill>
              </a:rPr>
            </a:br>
            <a:r>
              <a:rPr lang="en-AU" sz="2800" dirty="0">
                <a:solidFill>
                  <a:prstClr val="white"/>
                </a:solidFill>
              </a:rPr>
              <a:t>managing significant non-pecuniary conflicts of interest</a:t>
            </a:r>
            <a:endParaRPr lang="en-AU" altLang="en-US" sz="2800" dirty="0">
              <a:solidFill>
                <a:schemeClr val="bg1"/>
              </a:solidFill>
            </a:endParaRPr>
          </a:p>
        </p:txBody>
      </p:sp>
      <p:sp>
        <p:nvSpPr>
          <p:cNvPr id="20483" name="Content Placeholder 2"/>
          <p:cNvSpPr>
            <a:spLocks noGrp="1"/>
          </p:cNvSpPr>
          <p:nvPr>
            <p:ph idx="4294967295"/>
          </p:nvPr>
        </p:nvSpPr>
        <p:spPr>
          <a:xfrm>
            <a:off x="457200" y="1927225"/>
            <a:ext cx="8229600" cy="4525963"/>
          </a:xfrm>
        </p:spPr>
        <p:txBody>
          <a:bodyPr/>
          <a:lstStyle/>
          <a:p>
            <a:pPr fontAlgn="auto">
              <a:spcAft>
                <a:spcPts val="600"/>
              </a:spcAft>
            </a:pPr>
            <a:r>
              <a:rPr lang="en-AU" sz="2800" b="1" dirty="0">
                <a:solidFill>
                  <a:prstClr val="black"/>
                </a:solidFill>
              </a:rPr>
              <a:t>Significant non-pecuniary conflicts of interest </a:t>
            </a:r>
            <a:r>
              <a:rPr lang="en-AU" sz="2800" dirty="0">
                <a:solidFill>
                  <a:prstClr val="black"/>
                </a:solidFill>
              </a:rPr>
              <a:t>are managed in the same way as a pecuniary interest.</a:t>
            </a:r>
            <a:endParaRPr lang="en-AU" sz="2800" dirty="0"/>
          </a:p>
          <a:p>
            <a:r>
              <a:rPr lang="en-AU" sz="2600" dirty="0">
                <a:solidFill>
                  <a:prstClr val="black"/>
                </a:solidFill>
              </a:rPr>
              <a:t> </a:t>
            </a:r>
            <a:r>
              <a:rPr lang="en-AU" sz="2800" dirty="0"/>
              <a:t>You must:</a:t>
            </a:r>
          </a:p>
          <a:p>
            <a:pPr lvl="1"/>
            <a:r>
              <a:rPr lang="en-AU" dirty="0"/>
              <a:t>disclose the nature of the interest, and</a:t>
            </a:r>
          </a:p>
          <a:p>
            <a:pPr lvl="1"/>
            <a:r>
              <a:rPr lang="en-AU" dirty="0"/>
              <a:t>leave the chamber while the matter is being considered and voted on. </a:t>
            </a:r>
          </a:p>
          <a:p>
            <a:endParaRPr lang="en-AU" sz="1200" dirty="0"/>
          </a:p>
          <a:p>
            <a:r>
              <a:rPr lang="en-AU" sz="2800" dirty="0"/>
              <a:t>You must do this at each meeting where the matter arises.</a:t>
            </a:r>
          </a:p>
          <a:p>
            <a:pPr marL="0" lvl="0" indent="0" fontAlgn="auto">
              <a:spcAft>
                <a:spcPts val="600"/>
              </a:spcAft>
              <a:buNone/>
            </a:pPr>
            <a:endParaRPr lang="en-AU" sz="2600" dirty="0">
              <a:solidFill>
                <a:prstClr val="black"/>
              </a:solidFill>
            </a:endParaRPr>
          </a:p>
          <a:p>
            <a:pPr marL="0" indent="0">
              <a:buNone/>
            </a:pPr>
            <a:endParaRPr lang="en-AU" altLang="en-US" sz="2600" dirty="0">
              <a:solidFill>
                <a:srgbClr val="0070C0"/>
              </a:solidFill>
            </a:endParaRPr>
          </a:p>
        </p:txBody>
      </p:sp>
    </p:spTree>
    <p:extLst>
      <p:ext uri="{BB962C8B-B14F-4D97-AF65-F5344CB8AC3E}">
        <p14:creationId xmlns:p14="http://schemas.microsoft.com/office/powerpoint/2010/main" val="24106837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482" name="Title 1"/>
          <p:cNvSpPr>
            <a:spLocks noGrp="1"/>
          </p:cNvSpPr>
          <p:nvPr>
            <p:ph type="title"/>
          </p:nvPr>
        </p:nvSpPr>
        <p:spPr>
          <a:xfrm>
            <a:off x="1691680" y="260648"/>
            <a:ext cx="7272808" cy="981075"/>
          </a:xfrm>
        </p:spPr>
        <p:txBody>
          <a:bodyPr/>
          <a:lstStyle/>
          <a:p>
            <a:pPr algn="l">
              <a:lnSpc>
                <a:spcPts val="3500"/>
              </a:lnSpc>
            </a:pPr>
            <a:r>
              <a:rPr lang="en-AU" dirty="0">
                <a:solidFill>
                  <a:prstClr val="white"/>
                </a:solidFill>
              </a:rPr>
              <a:t>Conflicts of Interest</a:t>
            </a:r>
            <a:br>
              <a:rPr lang="en-AU" sz="3600" dirty="0">
                <a:solidFill>
                  <a:prstClr val="white"/>
                </a:solidFill>
              </a:rPr>
            </a:br>
            <a:r>
              <a:rPr lang="en-AU" sz="2800" dirty="0">
                <a:solidFill>
                  <a:prstClr val="white"/>
                </a:solidFill>
              </a:rPr>
              <a:t>managing non-pecuniary conflicts of interest that are not significant</a:t>
            </a:r>
            <a:endParaRPr lang="en-AU" altLang="en-US" sz="2800" dirty="0">
              <a:solidFill>
                <a:schemeClr val="bg1"/>
              </a:solidFill>
            </a:endParaRPr>
          </a:p>
        </p:txBody>
      </p:sp>
      <p:sp>
        <p:nvSpPr>
          <p:cNvPr id="20483" name="Content Placeholder 2"/>
          <p:cNvSpPr>
            <a:spLocks noGrp="1"/>
          </p:cNvSpPr>
          <p:nvPr>
            <p:ph idx="4294967295"/>
          </p:nvPr>
        </p:nvSpPr>
        <p:spPr>
          <a:xfrm>
            <a:off x="467544" y="1772816"/>
            <a:ext cx="8363272" cy="4525963"/>
          </a:xfrm>
        </p:spPr>
        <p:txBody>
          <a:bodyPr/>
          <a:lstStyle/>
          <a:p>
            <a:pPr fontAlgn="auto">
              <a:spcBef>
                <a:spcPts val="0"/>
              </a:spcBef>
              <a:spcAft>
                <a:spcPts val="0"/>
              </a:spcAft>
            </a:pPr>
            <a:r>
              <a:rPr lang="en-AU" sz="2600" dirty="0"/>
              <a:t>A </a:t>
            </a:r>
            <a:r>
              <a:rPr lang="en-AU" sz="2600" b="1" dirty="0"/>
              <a:t>non-pecuniary conflict of interest will not be  significant </a:t>
            </a:r>
            <a:r>
              <a:rPr lang="en-AU" sz="2600" dirty="0"/>
              <a:t>where it arises from a relationship or affiliation that is not particularly close or strong.</a:t>
            </a:r>
          </a:p>
          <a:p>
            <a:pPr>
              <a:spcBef>
                <a:spcPts val="0"/>
              </a:spcBef>
              <a:spcAft>
                <a:spcPts val="0"/>
              </a:spcAft>
            </a:pPr>
            <a:r>
              <a:rPr lang="en-AU" sz="2600" dirty="0"/>
              <a:t>If you believe that you have a non-pecuniary conflict of interest in a matter that is not significant and does not require further action, you must still disclose the interest and explain why you believe it is not significant and no further action is necessary to manage it.  </a:t>
            </a:r>
          </a:p>
          <a:p>
            <a:pPr>
              <a:spcBef>
                <a:spcPts val="0"/>
              </a:spcBef>
              <a:spcAft>
                <a:spcPts val="0"/>
              </a:spcAft>
            </a:pPr>
            <a:r>
              <a:rPr lang="en-AU" sz="2600" dirty="0"/>
              <a:t>You must disclose the interest at each meeting the matter arises.</a:t>
            </a:r>
          </a:p>
        </p:txBody>
      </p:sp>
    </p:spTree>
    <p:extLst>
      <p:ext uri="{BB962C8B-B14F-4D97-AF65-F5344CB8AC3E}">
        <p14:creationId xmlns:p14="http://schemas.microsoft.com/office/powerpoint/2010/main" val="4423036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a:xfrm>
            <a:off x="1908175" y="188913"/>
            <a:ext cx="6789738" cy="981075"/>
          </a:xfrm>
        </p:spPr>
        <p:txBody>
          <a:bodyPr/>
          <a:lstStyle/>
          <a:p>
            <a:pPr algn="l"/>
            <a:r>
              <a:rPr lang="en-AU" dirty="0">
                <a:solidFill>
                  <a:prstClr val="white"/>
                </a:solidFill>
              </a:rPr>
              <a:t>Conflicts of Interest</a:t>
            </a:r>
            <a:br>
              <a:rPr lang="en-AU" sz="2800" dirty="0">
                <a:solidFill>
                  <a:prstClr val="white"/>
                </a:solidFill>
              </a:rPr>
            </a:br>
            <a:r>
              <a:rPr lang="en-AU" sz="2800" dirty="0">
                <a:solidFill>
                  <a:prstClr val="white"/>
                </a:solidFill>
              </a:rPr>
              <a:t>political matters</a:t>
            </a:r>
            <a:endParaRPr lang="en-AU" altLang="en-US" sz="2800" dirty="0">
              <a:solidFill>
                <a:schemeClr val="bg1"/>
              </a:solidFill>
            </a:endParaRPr>
          </a:p>
        </p:txBody>
      </p:sp>
      <p:sp>
        <p:nvSpPr>
          <p:cNvPr id="21507" name="Content Placeholder 2"/>
          <p:cNvSpPr>
            <a:spLocks noGrp="1"/>
          </p:cNvSpPr>
          <p:nvPr>
            <p:ph idx="4294967295"/>
          </p:nvPr>
        </p:nvSpPr>
        <p:spPr>
          <a:xfrm>
            <a:off x="457200" y="1927225"/>
            <a:ext cx="8229600" cy="4525963"/>
          </a:xfrm>
        </p:spPr>
        <p:txBody>
          <a:bodyPr/>
          <a:lstStyle/>
          <a:p>
            <a:r>
              <a:rPr lang="en-AU" sz="2800" dirty="0"/>
              <a:t>Your personal or political views on a matter, or those of any organisation you are a member of, cannot, on its own give rise to a conflict of interest.</a:t>
            </a:r>
          </a:p>
          <a:p>
            <a:endParaRPr lang="en-AU" sz="2800" dirty="0"/>
          </a:p>
          <a:p>
            <a:r>
              <a:rPr lang="en-AU" sz="2800" dirty="0"/>
              <a:t>Absent any other personal interest in the matter, you will not have a conflict of interest in a matter simply because you have campaigned on it or expressed a personal or political opinion on it.</a:t>
            </a:r>
          </a:p>
          <a:p>
            <a:endParaRPr lang="en-AU" altLang="en-US" dirty="0">
              <a:solidFill>
                <a:srgbClr val="0070C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a:xfrm>
            <a:off x="1908175" y="188913"/>
            <a:ext cx="6789738" cy="981075"/>
          </a:xfrm>
        </p:spPr>
        <p:txBody>
          <a:bodyPr/>
          <a:lstStyle/>
          <a:p>
            <a:pPr algn="l"/>
            <a:r>
              <a:rPr lang="en-AU" dirty="0">
                <a:solidFill>
                  <a:prstClr val="white"/>
                </a:solidFill>
              </a:rPr>
              <a:t>Conflicts of Interest</a:t>
            </a:r>
            <a:br>
              <a:rPr lang="en-AU" sz="2800" dirty="0">
                <a:solidFill>
                  <a:prstClr val="white"/>
                </a:solidFill>
              </a:rPr>
            </a:br>
            <a:r>
              <a:rPr lang="en-AU" sz="2800" dirty="0">
                <a:solidFill>
                  <a:prstClr val="white"/>
                </a:solidFill>
              </a:rPr>
              <a:t>environmental planning instruments</a:t>
            </a:r>
            <a:endParaRPr lang="en-AU" altLang="en-US" sz="2800" dirty="0">
              <a:solidFill>
                <a:schemeClr val="bg1"/>
              </a:solidFill>
            </a:endParaRPr>
          </a:p>
        </p:txBody>
      </p:sp>
      <p:sp>
        <p:nvSpPr>
          <p:cNvPr id="21507" name="Content Placeholder 2"/>
          <p:cNvSpPr>
            <a:spLocks noGrp="1"/>
          </p:cNvSpPr>
          <p:nvPr>
            <p:ph idx="4294967295"/>
          </p:nvPr>
        </p:nvSpPr>
        <p:spPr>
          <a:xfrm>
            <a:off x="457200" y="1927225"/>
            <a:ext cx="8229600" cy="4525963"/>
          </a:xfrm>
        </p:spPr>
        <p:txBody>
          <a:bodyPr/>
          <a:lstStyle/>
          <a:p>
            <a:r>
              <a:rPr lang="en-AU" sz="2800" dirty="0"/>
              <a:t>Special rules apply to the management of pecuniary and significant non-pecuniary conflicts of interest in relation to environmental planning instruments applying to the whole or a significant portion of the council’s area.</a:t>
            </a:r>
          </a:p>
          <a:p>
            <a:r>
              <a:rPr lang="en-AU" sz="2800" dirty="0"/>
              <a:t>You may participate in consideration and voting on these provided the only interests affected are your home or the homes of your relatives and you disclose the affected interests in a special return of interests that is tabled at the meeting.</a:t>
            </a:r>
          </a:p>
          <a:p>
            <a:endParaRPr lang="en-AU" sz="2800" dirty="0"/>
          </a:p>
          <a:p>
            <a:pPr lvl="0"/>
            <a:endParaRPr lang="en-AU" altLang="en-US" sz="2800" dirty="0">
              <a:solidFill>
                <a:srgbClr val="0070C0"/>
              </a:solidFill>
            </a:endParaRPr>
          </a:p>
        </p:txBody>
      </p:sp>
    </p:spTree>
    <p:extLst>
      <p:ext uri="{BB962C8B-B14F-4D97-AF65-F5344CB8AC3E}">
        <p14:creationId xmlns:p14="http://schemas.microsoft.com/office/powerpoint/2010/main" val="8027113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a:xfrm>
            <a:off x="1908175" y="188913"/>
            <a:ext cx="6789738" cy="981075"/>
          </a:xfrm>
        </p:spPr>
        <p:txBody>
          <a:bodyPr/>
          <a:lstStyle/>
          <a:p>
            <a:pPr algn="l"/>
            <a:r>
              <a:rPr lang="en-AU" dirty="0">
                <a:solidFill>
                  <a:prstClr val="white"/>
                </a:solidFill>
              </a:rPr>
              <a:t>Conflicts of Interest</a:t>
            </a:r>
            <a:br>
              <a:rPr lang="en-AU" sz="2800" dirty="0">
                <a:solidFill>
                  <a:prstClr val="white"/>
                </a:solidFill>
              </a:rPr>
            </a:br>
            <a:r>
              <a:rPr lang="en-AU" sz="2800" dirty="0">
                <a:solidFill>
                  <a:prstClr val="white"/>
                </a:solidFill>
              </a:rPr>
              <a:t>political donations</a:t>
            </a:r>
            <a:endParaRPr lang="en-AU" altLang="en-US" sz="2800" dirty="0">
              <a:solidFill>
                <a:schemeClr val="bg1"/>
              </a:solidFill>
            </a:endParaRPr>
          </a:p>
        </p:txBody>
      </p:sp>
      <p:sp>
        <p:nvSpPr>
          <p:cNvPr id="21507" name="Content Placeholder 2"/>
          <p:cNvSpPr>
            <a:spLocks noGrp="1"/>
          </p:cNvSpPr>
          <p:nvPr>
            <p:ph idx="4294967295"/>
          </p:nvPr>
        </p:nvSpPr>
        <p:spPr>
          <a:xfrm>
            <a:off x="457200" y="1927225"/>
            <a:ext cx="8229600" cy="4525963"/>
          </a:xfrm>
        </p:spPr>
        <p:txBody>
          <a:bodyPr/>
          <a:lstStyle/>
          <a:p>
            <a:pPr marL="0" indent="0">
              <a:spcBef>
                <a:spcPts val="0"/>
              </a:spcBef>
              <a:buNone/>
            </a:pPr>
            <a:r>
              <a:rPr lang="en-AU" sz="2600" dirty="0"/>
              <a:t>Where you have received or knowingly benefitted from a reportable political donation:</a:t>
            </a:r>
          </a:p>
          <a:p>
            <a:pPr>
              <a:spcBef>
                <a:spcPts val="0"/>
              </a:spcBef>
            </a:pPr>
            <a:r>
              <a:rPr lang="en-AU" sz="2600" dirty="0"/>
              <a:t>made by a major political donor in the previous 4 years, and</a:t>
            </a:r>
          </a:p>
          <a:p>
            <a:pPr>
              <a:spcBef>
                <a:spcPts val="0"/>
              </a:spcBef>
            </a:pPr>
            <a:r>
              <a:rPr lang="en-AU" sz="2600" dirty="0"/>
              <a:t>the major political donor has a matter before council,</a:t>
            </a:r>
          </a:p>
          <a:p>
            <a:pPr>
              <a:spcBef>
                <a:spcPts val="0"/>
              </a:spcBef>
            </a:pPr>
            <a:endParaRPr lang="en-AU" sz="800" dirty="0"/>
          </a:p>
          <a:p>
            <a:pPr marL="0" indent="0">
              <a:spcBef>
                <a:spcPts val="0"/>
              </a:spcBef>
              <a:buNone/>
            </a:pPr>
            <a:r>
              <a:rPr lang="en-AU" sz="2600" dirty="0"/>
              <a:t>you must:</a:t>
            </a:r>
          </a:p>
          <a:p>
            <a:pPr>
              <a:spcBef>
                <a:spcPts val="0"/>
              </a:spcBef>
            </a:pPr>
            <a:r>
              <a:rPr lang="en-AU" sz="2600" dirty="0"/>
              <a:t>declare a non-pecuniary conflict of interest in the matter</a:t>
            </a:r>
          </a:p>
          <a:p>
            <a:pPr>
              <a:spcBef>
                <a:spcPts val="0"/>
              </a:spcBef>
            </a:pPr>
            <a:r>
              <a:rPr lang="en-AU" sz="2600" dirty="0"/>
              <a:t>disclose the nature of the interest, and </a:t>
            </a:r>
          </a:p>
          <a:p>
            <a:pPr>
              <a:spcBef>
                <a:spcPts val="0"/>
              </a:spcBef>
            </a:pPr>
            <a:r>
              <a:rPr lang="en-AU" sz="2600" dirty="0"/>
              <a:t>manage the conflict of interest as if you had a pecuniary interest, by leaving the chamber while it is being considered and voted on.</a:t>
            </a:r>
          </a:p>
          <a:p>
            <a:pPr marL="0" indent="0">
              <a:spcBef>
                <a:spcPts val="0"/>
              </a:spcBef>
              <a:buNone/>
            </a:pPr>
            <a:endParaRPr lang="en-AU" altLang="en-US" sz="2600" dirty="0">
              <a:solidFill>
                <a:srgbClr val="0070C0"/>
              </a:solidFill>
            </a:endParaRPr>
          </a:p>
        </p:txBody>
      </p:sp>
    </p:spTree>
    <p:extLst>
      <p:ext uri="{BB962C8B-B14F-4D97-AF65-F5344CB8AC3E}">
        <p14:creationId xmlns:p14="http://schemas.microsoft.com/office/powerpoint/2010/main" val="19636598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a:xfrm>
            <a:off x="1908175" y="188913"/>
            <a:ext cx="6789738" cy="981075"/>
          </a:xfrm>
        </p:spPr>
        <p:txBody>
          <a:bodyPr/>
          <a:lstStyle/>
          <a:p>
            <a:pPr algn="l"/>
            <a:r>
              <a:rPr lang="en-AU" dirty="0">
                <a:solidFill>
                  <a:prstClr val="white"/>
                </a:solidFill>
              </a:rPr>
              <a:t>Conflicts of Interest</a:t>
            </a:r>
            <a:br>
              <a:rPr lang="en-AU" sz="2800" dirty="0">
                <a:solidFill>
                  <a:prstClr val="white"/>
                </a:solidFill>
              </a:rPr>
            </a:br>
            <a:r>
              <a:rPr lang="en-AU" sz="2800" dirty="0">
                <a:solidFill>
                  <a:prstClr val="white"/>
                </a:solidFill>
              </a:rPr>
              <a:t>What if you are not sure?</a:t>
            </a:r>
            <a:endParaRPr lang="en-AU" altLang="en-US" sz="2800" dirty="0">
              <a:solidFill>
                <a:schemeClr val="bg1"/>
              </a:solidFill>
            </a:endParaRPr>
          </a:p>
        </p:txBody>
      </p:sp>
      <p:sp>
        <p:nvSpPr>
          <p:cNvPr id="21507" name="Content Placeholder 2"/>
          <p:cNvSpPr>
            <a:spLocks noGrp="1"/>
          </p:cNvSpPr>
          <p:nvPr>
            <p:ph idx="4294967295"/>
          </p:nvPr>
        </p:nvSpPr>
        <p:spPr>
          <a:xfrm>
            <a:off x="457200" y="1927225"/>
            <a:ext cx="8229600" cy="4525963"/>
          </a:xfrm>
        </p:spPr>
        <p:txBody>
          <a:bodyPr/>
          <a:lstStyle/>
          <a:p>
            <a:pPr marL="457200" indent="-457200"/>
            <a:r>
              <a:rPr lang="en-AU" sz="2800" dirty="0"/>
              <a:t>The onus is on you to identify and disclose any potential conflict of interest you may have in a matter you are dealing with and to manage it appropriately.</a:t>
            </a:r>
          </a:p>
          <a:p>
            <a:pPr marL="457200" indent="-457200"/>
            <a:r>
              <a:rPr lang="en-AU" sz="2800" dirty="0"/>
              <a:t>If you are not sure, always err on the side of caution - </a:t>
            </a:r>
            <a:r>
              <a:rPr lang="en-AU" sz="2800" b="1" dirty="0"/>
              <a:t>If in doubt, get out</a:t>
            </a:r>
            <a:r>
              <a:rPr lang="en-AU" sz="2800" dirty="0"/>
              <a:t>.</a:t>
            </a:r>
          </a:p>
          <a:p>
            <a:pPr marL="0" indent="0">
              <a:spcBef>
                <a:spcPts val="0"/>
              </a:spcBef>
              <a:buNone/>
            </a:pPr>
            <a:endParaRPr lang="en-AU" altLang="en-US" sz="2600" dirty="0">
              <a:solidFill>
                <a:srgbClr val="0070C0"/>
              </a:solidFill>
            </a:endParaRPr>
          </a:p>
        </p:txBody>
      </p:sp>
    </p:spTree>
    <p:extLst>
      <p:ext uri="{BB962C8B-B14F-4D97-AF65-F5344CB8AC3E}">
        <p14:creationId xmlns:p14="http://schemas.microsoft.com/office/powerpoint/2010/main" val="18918355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a:xfrm>
            <a:off x="1908175" y="188913"/>
            <a:ext cx="6789738" cy="981075"/>
          </a:xfrm>
        </p:spPr>
        <p:txBody>
          <a:bodyPr/>
          <a:lstStyle/>
          <a:p>
            <a:pPr algn="l"/>
            <a:r>
              <a:rPr lang="en-AU" dirty="0">
                <a:solidFill>
                  <a:prstClr val="white"/>
                </a:solidFill>
              </a:rPr>
              <a:t>Conflicts of Interest</a:t>
            </a:r>
            <a:br>
              <a:rPr lang="en-AU" sz="2800" dirty="0">
                <a:solidFill>
                  <a:prstClr val="white"/>
                </a:solidFill>
              </a:rPr>
            </a:br>
            <a:r>
              <a:rPr lang="en-AU" sz="2800" dirty="0">
                <a:solidFill>
                  <a:prstClr val="white"/>
                </a:solidFill>
              </a:rPr>
              <a:t>dealing with council as a resident</a:t>
            </a:r>
            <a:endParaRPr lang="en-AU" altLang="en-US" sz="2800" dirty="0">
              <a:solidFill>
                <a:schemeClr val="bg1"/>
              </a:solidFill>
            </a:endParaRPr>
          </a:p>
        </p:txBody>
      </p:sp>
      <p:sp>
        <p:nvSpPr>
          <p:cNvPr id="21507" name="Content Placeholder 2"/>
          <p:cNvSpPr>
            <a:spLocks noGrp="1"/>
          </p:cNvSpPr>
          <p:nvPr>
            <p:ph idx="4294967295"/>
          </p:nvPr>
        </p:nvSpPr>
        <p:spPr>
          <a:xfrm>
            <a:off x="468313" y="1772816"/>
            <a:ext cx="8229600" cy="4525963"/>
          </a:xfrm>
        </p:spPr>
        <p:txBody>
          <a:bodyPr/>
          <a:lstStyle/>
          <a:p>
            <a:pPr marL="457200" indent="-457200"/>
            <a:r>
              <a:rPr lang="en-AU" sz="2800" dirty="0"/>
              <a:t>You should deal with the council in the same way as other members of the public. </a:t>
            </a:r>
          </a:p>
          <a:p>
            <a:pPr marL="457200" indent="-457200"/>
            <a:r>
              <a:rPr lang="en-AU" sz="2800" dirty="0"/>
              <a:t>You should not expect or seek any preferential treatment.</a:t>
            </a:r>
          </a:p>
          <a:p>
            <a:pPr marL="457200" indent="-457200"/>
            <a:r>
              <a:rPr lang="en-AU" sz="2800" dirty="0"/>
              <a:t>You must not use your position to obtain a private benefit for yourself or for someone else or to influence </a:t>
            </a:r>
            <a:r>
              <a:rPr lang="en-AU" sz="2800"/>
              <a:t>others to </a:t>
            </a:r>
            <a:r>
              <a:rPr lang="en-AU" sz="2800" dirty="0"/>
              <a:t>obtain a private benefit for yourself or for someone else, except through the exercise of your functions as an elected representative.</a:t>
            </a:r>
          </a:p>
          <a:p>
            <a:pPr marL="457200" indent="-457200"/>
            <a:endParaRPr lang="en-AU" altLang="en-US" sz="2600" dirty="0">
              <a:solidFill>
                <a:srgbClr val="0070C0"/>
              </a:solidFill>
            </a:endParaRPr>
          </a:p>
        </p:txBody>
      </p:sp>
    </p:spTree>
    <p:extLst>
      <p:ext uri="{BB962C8B-B14F-4D97-AF65-F5344CB8AC3E}">
        <p14:creationId xmlns:p14="http://schemas.microsoft.com/office/powerpoint/2010/main" val="42884192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7411" name="Content Placeholder 2"/>
          <p:cNvSpPr>
            <a:spLocks noGrp="1"/>
          </p:cNvSpPr>
          <p:nvPr>
            <p:ph idx="4294967295"/>
          </p:nvPr>
        </p:nvSpPr>
        <p:spPr>
          <a:xfrm>
            <a:off x="457200" y="1927225"/>
            <a:ext cx="8229600" cy="4525963"/>
          </a:xfrm>
        </p:spPr>
        <p:txBody>
          <a:bodyPr/>
          <a:lstStyle/>
          <a:p>
            <a:pPr marL="0" indent="0" algn="ctr">
              <a:buNone/>
            </a:pPr>
            <a:endParaRPr lang="en-AU" altLang="en-US" sz="4000" i="1" dirty="0">
              <a:solidFill>
                <a:srgbClr val="0070C0"/>
              </a:solidFill>
            </a:endParaRPr>
          </a:p>
          <a:p>
            <a:pPr marL="0" indent="0" algn="ctr">
              <a:buNone/>
            </a:pPr>
            <a:endParaRPr lang="en-AU" altLang="en-US" sz="4000" i="1" dirty="0">
              <a:solidFill>
                <a:srgbClr val="0070C0"/>
              </a:solidFill>
            </a:endParaRPr>
          </a:p>
          <a:p>
            <a:pPr marL="0" indent="0" algn="ctr">
              <a:buNone/>
            </a:pPr>
            <a:r>
              <a:rPr lang="en-AU" altLang="en-US" sz="4000" dirty="0">
                <a:solidFill>
                  <a:srgbClr val="0070C0"/>
                </a:solidFill>
              </a:rPr>
              <a:t>Gifts and Benefits</a:t>
            </a:r>
          </a:p>
        </p:txBody>
      </p:sp>
    </p:spTree>
    <p:extLst>
      <p:ext uri="{BB962C8B-B14F-4D97-AF65-F5344CB8AC3E}">
        <p14:creationId xmlns:p14="http://schemas.microsoft.com/office/powerpoint/2010/main" val="4044516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146" name="Title 1"/>
          <p:cNvSpPr>
            <a:spLocks noGrp="1"/>
          </p:cNvSpPr>
          <p:nvPr>
            <p:ph type="title"/>
          </p:nvPr>
        </p:nvSpPr>
        <p:spPr>
          <a:xfrm>
            <a:off x="1908175" y="188913"/>
            <a:ext cx="6789738" cy="981075"/>
          </a:xfrm>
        </p:spPr>
        <p:txBody>
          <a:bodyPr/>
          <a:lstStyle/>
          <a:p>
            <a:pPr algn="l"/>
            <a:r>
              <a:rPr lang="en-AU" altLang="en-US" dirty="0"/>
              <a:t>What is the code of conduct?</a:t>
            </a:r>
            <a:endParaRPr lang="en-AU" altLang="en-US" dirty="0">
              <a:solidFill>
                <a:schemeClr val="bg1"/>
              </a:solidFill>
            </a:endParaRPr>
          </a:p>
        </p:txBody>
      </p:sp>
      <p:sp>
        <p:nvSpPr>
          <p:cNvPr id="6147" name="Content Placeholder 2"/>
          <p:cNvSpPr>
            <a:spLocks noGrp="1"/>
          </p:cNvSpPr>
          <p:nvPr>
            <p:ph idx="4294967295"/>
          </p:nvPr>
        </p:nvSpPr>
        <p:spPr>
          <a:xfrm>
            <a:off x="457200" y="1927225"/>
            <a:ext cx="8229600" cy="4525963"/>
          </a:xfrm>
        </p:spPr>
        <p:txBody>
          <a:bodyPr/>
          <a:lstStyle/>
          <a:p>
            <a:pPr fontAlgn="auto">
              <a:spcAft>
                <a:spcPts val="0"/>
              </a:spcAft>
            </a:pPr>
            <a:r>
              <a:rPr lang="en-AU" sz="2800" dirty="0">
                <a:solidFill>
                  <a:prstClr val="black"/>
                </a:solidFill>
              </a:rPr>
              <a:t>A council’s code of conduct sets the minimum standards of conduct for all council officials. </a:t>
            </a:r>
          </a:p>
          <a:p>
            <a:pPr fontAlgn="auto">
              <a:spcAft>
                <a:spcPts val="0"/>
              </a:spcAft>
            </a:pPr>
            <a:r>
              <a:rPr lang="en-AU" sz="2800" dirty="0">
                <a:solidFill>
                  <a:prstClr val="black"/>
                </a:solidFill>
              </a:rPr>
              <a:t>Every council and joint organisation must adopt a code of conduct that incorporates the provisions of the Model Code of Conduct.</a:t>
            </a:r>
          </a:p>
          <a:p>
            <a:pPr fontAlgn="auto">
              <a:spcAft>
                <a:spcPts val="0"/>
              </a:spcAft>
            </a:pPr>
            <a:r>
              <a:rPr lang="en-AU" sz="2800" dirty="0">
                <a:solidFill>
                  <a:prstClr val="black"/>
                </a:solidFill>
              </a:rPr>
              <a:t>It is important that the local community has confidence in the council and you.</a:t>
            </a:r>
          </a:p>
          <a:p>
            <a:endParaRPr lang="en-AU" altLang="en-US" sz="2800" dirty="0">
              <a:solidFill>
                <a:srgbClr val="0070C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a:xfrm>
            <a:off x="1908175" y="188913"/>
            <a:ext cx="6789738" cy="981075"/>
          </a:xfrm>
        </p:spPr>
        <p:txBody>
          <a:bodyPr/>
          <a:lstStyle/>
          <a:p>
            <a:pPr algn="l"/>
            <a:r>
              <a:rPr lang="en-AU" dirty="0">
                <a:solidFill>
                  <a:prstClr val="white"/>
                </a:solidFill>
              </a:rPr>
              <a:t>Gifts and Benefits</a:t>
            </a:r>
            <a:br>
              <a:rPr lang="en-AU" sz="2800" dirty="0">
                <a:solidFill>
                  <a:prstClr val="white"/>
                </a:solidFill>
              </a:rPr>
            </a:br>
            <a:r>
              <a:rPr lang="en-AU" sz="2800" dirty="0">
                <a:solidFill>
                  <a:prstClr val="white"/>
                </a:solidFill>
              </a:rPr>
              <a:t>key principles</a:t>
            </a:r>
            <a:endParaRPr lang="en-AU" altLang="en-US" sz="2800" dirty="0">
              <a:solidFill>
                <a:schemeClr val="bg1"/>
              </a:solidFill>
            </a:endParaRPr>
          </a:p>
        </p:txBody>
      </p:sp>
      <p:sp>
        <p:nvSpPr>
          <p:cNvPr id="21507" name="Content Placeholder 2"/>
          <p:cNvSpPr>
            <a:spLocks noGrp="1"/>
          </p:cNvSpPr>
          <p:nvPr>
            <p:ph idx="4294967295"/>
          </p:nvPr>
        </p:nvSpPr>
        <p:spPr>
          <a:xfrm>
            <a:off x="457200" y="1927225"/>
            <a:ext cx="8229600" cy="4525963"/>
          </a:xfrm>
        </p:spPr>
        <p:txBody>
          <a:bodyPr/>
          <a:lstStyle/>
          <a:p>
            <a:pPr>
              <a:spcBef>
                <a:spcPts val="0"/>
              </a:spcBef>
              <a:spcAft>
                <a:spcPts val="0"/>
              </a:spcAft>
            </a:pPr>
            <a:r>
              <a:rPr lang="en-AU" sz="2800" dirty="0"/>
              <a:t>A gift or benefit is something offered to or received by you or someone closely associated with you for personal use or enjoyment.</a:t>
            </a:r>
          </a:p>
          <a:p>
            <a:pPr marL="0" indent="0">
              <a:spcBef>
                <a:spcPts val="0"/>
              </a:spcBef>
              <a:spcAft>
                <a:spcPts val="0"/>
              </a:spcAft>
              <a:buNone/>
            </a:pPr>
            <a:endParaRPr lang="en-AU" sz="2800" dirty="0"/>
          </a:p>
          <a:p>
            <a:pPr>
              <a:spcBef>
                <a:spcPts val="0"/>
              </a:spcBef>
              <a:spcAft>
                <a:spcPts val="0"/>
              </a:spcAft>
            </a:pPr>
            <a:r>
              <a:rPr lang="en-AU" sz="2800" dirty="0"/>
              <a:t>Key principles:</a:t>
            </a:r>
          </a:p>
          <a:p>
            <a:pPr marL="857250" lvl="1" indent="-457200">
              <a:spcBef>
                <a:spcPts val="0"/>
              </a:spcBef>
              <a:spcAft>
                <a:spcPts val="0"/>
              </a:spcAft>
            </a:pPr>
            <a:r>
              <a:rPr lang="en-AU" sz="2500" dirty="0"/>
              <a:t>You must not benefit personally from your role other than through payment of your fee and any other support the council provides to you.</a:t>
            </a:r>
          </a:p>
          <a:p>
            <a:pPr marL="857250" lvl="1" indent="-457200">
              <a:spcBef>
                <a:spcPts val="0"/>
              </a:spcBef>
              <a:spcAft>
                <a:spcPts val="0"/>
              </a:spcAft>
            </a:pPr>
            <a:r>
              <a:rPr lang="en-AU" sz="2500" dirty="0"/>
              <a:t>You must not be influenced or be seen to be influenced as a result of the receipt of a gift or personal benefit. </a:t>
            </a:r>
          </a:p>
        </p:txBody>
      </p:sp>
    </p:spTree>
    <p:extLst>
      <p:ext uri="{BB962C8B-B14F-4D97-AF65-F5344CB8AC3E}">
        <p14:creationId xmlns:p14="http://schemas.microsoft.com/office/powerpoint/2010/main" val="38826641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a:xfrm>
            <a:off x="1908175" y="188913"/>
            <a:ext cx="6789738" cy="981075"/>
          </a:xfrm>
        </p:spPr>
        <p:txBody>
          <a:bodyPr/>
          <a:lstStyle/>
          <a:p>
            <a:pPr algn="l"/>
            <a:r>
              <a:rPr lang="en-AU" dirty="0">
                <a:solidFill>
                  <a:prstClr val="white"/>
                </a:solidFill>
              </a:rPr>
              <a:t>Gifts and Benefits</a:t>
            </a:r>
            <a:br>
              <a:rPr lang="en-AU" sz="2800" dirty="0">
                <a:solidFill>
                  <a:prstClr val="white"/>
                </a:solidFill>
              </a:rPr>
            </a:br>
            <a:r>
              <a:rPr lang="en-AU" sz="2800" dirty="0">
                <a:solidFill>
                  <a:prstClr val="white"/>
                </a:solidFill>
              </a:rPr>
              <a:t>What is not a gift or benefit?</a:t>
            </a:r>
            <a:endParaRPr lang="en-AU" altLang="en-US" sz="2800" dirty="0">
              <a:solidFill>
                <a:schemeClr val="bg1"/>
              </a:solidFill>
            </a:endParaRPr>
          </a:p>
        </p:txBody>
      </p:sp>
      <p:sp>
        <p:nvSpPr>
          <p:cNvPr id="21507" name="Content Placeholder 2"/>
          <p:cNvSpPr>
            <a:spLocks noGrp="1"/>
          </p:cNvSpPr>
          <p:nvPr>
            <p:ph idx="4294967295"/>
          </p:nvPr>
        </p:nvSpPr>
        <p:spPr>
          <a:xfrm>
            <a:off x="457200" y="1927225"/>
            <a:ext cx="8229600" cy="4525963"/>
          </a:xfrm>
        </p:spPr>
        <p:txBody>
          <a:bodyPr/>
          <a:lstStyle/>
          <a:p>
            <a:pPr marL="0" indent="0">
              <a:buNone/>
            </a:pPr>
            <a:r>
              <a:rPr lang="en-AU" sz="2400" dirty="0"/>
              <a:t>Gifts and benefits </a:t>
            </a:r>
            <a:r>
              <a:rPr lang="en-AU" sz="2400" b="1" dirty="0"/>
              <a:t>do not </a:t>
            </a:r>
            <a:r>
              <a:rPr lang="en-AU" sz="2400" dirty="0"/>
              <a:t>include:</a:t>
            </a:r>
          </a:p>
          <a:p>
            <a:pPr lvl="0"/>
            <a:r>
              <a:rPr lang="en-AU" sz="2400" dirty="0"/>
              <a:t>items with a value of $10 or less</a:t>
            </a:r>
          </a:p>
          <a:p>
            <a:pPr lvl="0"/>
            <a:r>
              <a:rPr lang="en-AU" sz="2400" dirty="0"/>
              <a:t>political donations</a:t>
            </a:r>
          </a:p>
          <a:p>
            <a:pPr lvl="0"/>
            <a:r>
              <a:rPr lang="en-AU" sz="2400" dirty="0"/>
              <a:t>a gift or benefit provided to the council as part of a cultural exchange or sister city relationship</a:t>
            </a:r>
          </a:p>
          <a:p>
            <a:pPr lvl="0"/>
            <a:r>
              <a:rPr lang="en-AU" sz="2400" dirty="0"/>
              <a:t>a benefit or facility provided to you by the council </a:t>
            </a:r>
          </a:p>
          <a:p>
            <a:pPr lvl="0"/>
            <a:r>
              <a:rPr lang="en-AU" sz="2400" dirty="0"/>
              <a:t>attendance at a work-related event or function for the purpose of undertaking your official functions, or</a:t>
            </a:r>
          </a:p>
          <a:p>
            <a:pPr lvl="0"/>
            <a:r>
              <a:rPr lang="en-AU" sz="2400" dirty="0"/>
              <a:t>meals, beverages or refreshments provided to you while you are carrying out your official functions.</a:t>
            </a:r>
            <a:endParaRPr lang="en-AU" sz="2400" dirty="0">
              <a:effectLst/>
            </a:endParaRPr>
          </a:p>
        </p:txBody>
      </p:sp>
    </p:spTree>
    <p:extLst>
      <p:ext uri="{BB962C8B-B14F-4D97-AF65-F5344CB8AC3E}">
        <p14:creationId xmlns:p14="http://schemas.microsoft.com/office/powerpoint/2010/main" val="41966020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a:xfrm>
            <a:off x="1908175" y="188913"/>
            <a:ext cx="6789738" cy="981075"/>
          </a:xfrm>
        </p:spPr>
        <p:txBody>
          <a:bodyPr/>
          <a:lstStyle/>
          <a:p>
            <a:pPr algn="l"/>
            <a:r>
              <a:rPr lang="en-AU" dirty="0">
                <a:solidFill>
                  <a:prstClr val="white"/>
                </a:solidFill>
              </a:rPr>
              <a:t>Gifts and Benefits</a:t>
            </a:r>
            <a:br>
              <a:rPr lang="en-AU" sz="2800" dirty="0">
                <a:solidFill>
                  <a:prstClr val="white"/>
                </a:solidFill>
              </a:rPr>
            </a:br>
            <a:r>
              <a:rPr lang="en-AU" sz="2800" dirty="0">
                <a:solidFill>
                  <a:prstClr val="white"/>
                </a:solidFill>
              </a:rPr>
              <a:t>you must not…</a:t>
            </a:r>
            <a:endParaRPr lang="en-AU" altLang="en-US" sz="2800" dirty="0">
              <a:solidFill>
                <a:schemeClr val="bg1"/>
              </a:solidFill>
            </a:endParaRPr>
          </a:p>
        </p:txBody>
      </p:sp>
      <p:sp>
        <p:nvSpPr>
          <p:cNvPr id="21507" name="Content Placeholder 2"/>
          <p:cNvSpPr>
            <a:spLocks noGrp="1"/>
          </p:cNvSpPr>
          <p:nvPr>
            <p:ph idx="4294967295"/>
          </p:nvPr>
        </p:nvSpPr>
        <p:spPr>
          <a:xfrm>
            <a:off x="457200" y="1772817"/>
            <a:ext cx="8229600" cy="4680372"/>
          </a:xfrm>
        </p:spPr>
        <p:txBody>
          <a:bodyPr/>
          <a:lstStyle/>
          <a:p>
            <a:pPr marL="0" indent="0">
              <a:spcBef>
                <a:spcPts val="0"/>
              </a:spcBef>
              <a:buNone/>
            </a:pPr>
            <a:r>
              <a:rPr lang="en-AU" sz="2300" dirty="0"/>
              <a:t>You </a:t>
            </a:r>
            <a:r>
              <a:rPr lang="en-AU" sz="2300" b="1" dirty="0"/>
              <a:t>must not</a:t>
            </a:r>
            <a:r>
              <a:rPr lang="en-AU" sz="2300" dirty="0"/>
              <a:t>:</a:t>
            </a:r>
          </a:p>
          <a:p>
            <a:pPr marL="171450" lvl="0" indent="-171450">
              <a:spcBef>
                <a:spcPts val="0"/>
              </a:spcBef>
            </a:pPr>
            <a:r>
              <a:rPr lang="en-AU" sz="2300" dirty="0"/>
              <a:t>seek or accept bribes</a:t>
            </a:r>
          </a:p>
          <a:p>
            <a:pPr marL="171450" lvl="0" indent="-171450">
              <a:spcBef>
                <a:spcPts val="0"/>
              </a:spcBef>
            </a:pPr>
            <a:r>
              <a:rPr lang="en-AU" sz="2300" dirty="0"/>
              <a:t>seek gifts or benefits of any kind</a:t>
            </a:r>
          </a:p>
          <a:p>
            <a:pPr marL="171450" lvl="0" indent="-171450">
              <a:spcBef>
                <a:spcPts val="0"/>
              </a:spcBef>
            </a:pPr>
            <a:r>
              <a:rPr lang="en-AU" sz="2300" dirty="0"/>
              <a:t>accept any gift or benefit that may create a sense of obligation, or that may be perceived as intended or likely to influence you</a:t>
            </a:r>
          </a:p>
          <a:p>
            <a:pPr marL="171450" lvl="0" indent="-171450">
              <a:spcBef>
                <a:spcPts val="0"/>
              </a:spcBef>
            </a:pPr>
            <a:r>
              <a:rPr lang="en-AU" sz="2300" dirty="0"/>
              <a:t>accept any gift or benefit that is worth more than $100</a:t>
            </a:r>
          </a:p>
          <a:p>
            <a:pPr marL="171450" lvl="0" indent="-171450">
              <a:spcBef>
                <a:spcPts val="0"/>
              </a:spcBef>
            </a:pPr>
            <a:r>
              <a:rPr lang="en-AU" sz="2300" dirty="0"/>
              <a:t>accept tickets to major sporting or cultural events with a ticket value of over $100 or corporate hospitality at such events</a:t>
            </a:r>
          </a:p>
          <a:p>
            <a:pPr marL="171450" lvl="0" indent="-171450">
              <a:spcBef>
                <a:spcPts val="0"/>
              </a:spcBef>
            </a:pPr>
            <a:r>
              <a:rPr lang="en-AU" sz="2300" dirty="0"/>
              <a:t>accept cash or cash-like gifts of any amount </a:t>
            </a:r>
          </a:p>
          <a:p>
            <a:pPr marL="171450" lvl="0" indent="-171450">
              <a:spcBef>
                <a:spcPts val="0"/>
              </a:spcBef>
            </a:pPr>
            <a:r>
              <a:rPr lang="en-AU" sz="2300" dirty="0"/>
              <a:t>participate in competitions for prizes where eligibility is based on the council being a customer of the competition organiser </a:t>
            </a:r>
          </a:p>
          <a:p>
            <a:pPr marL="171450" lvl="0" indent="-171450">
              <a:spcBef>
                <a:spcPts val="0"/>
              </a:spcBef>
            </a:pPr>
            <a:r>
              <a:rPr lang="en-AU" sz="2300" dirty="0"/>
              <a:t>personally benefit from reward points programs when purchasing on behalf of council.</a:t>
            </a:r>
          </a:p>
        </p:txBody>
      </p:sp>
    </p:spTree>
    <p:extLst>
      <p:ext uri="{BB962C8B-B14F-4D97-AF65-F5344CB8AC3E}">
        <p14:creationId xmlns:p14="http://schemas.microsoft.com/office/powerpoint/2010/main" val="14694834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a:xfrm>
            <a:off x="1908175" y="188913"/>
            <a:ext cx="6789738" cy="981075"/>
          </a:xfrm>
        </p:spPr>
        <p:txBody>
          <a:bodyPr/>
          <a:lstStyle/>
          <a:p>
            <a:pPr algn="l"/>
            <a:r>
              <a:rPr lang="en-AU" dirty="0">
                <a:solidFill>
                  <a:prstClr val="white"/>
                </a:solidFill>
              </a:rPr>
              <a:t>Gifts and Benefits</a:t>
            </a:r>
            <a:br>
              <a:rPr lang="en-AU" sz="2800" dirty="0">
                <a:solidFill>
                  <a:prstClr val="white"/>
                </a:solidFill>
              </a:rPr>
            </a:br>
            <a:r>
              <a:rPr lang="en-AU" sz="2800" dirty="0">
                <a:solidFill>
                  <a:prstClr val="white"/>
                </a:solidFill>
              </a:rPr>
              <a:t>What if you can’t refuse?</a:t>
            </a:r>
            <a:endParaRPr lang="en-AU" altLang="en-US" sz="2800" dirty="0">
              <a:solidFill>
                <a:schemeClr val="bg1"/>
              </a:solidFill>
            </a:endParaRPr>
          </a:p>
        </p:txBody>
      </p:sp>
      <p:sp>
        <p:nvSpPr>
          <p:cNvPr id="21507" name="Content Placeholder 2"/>
          <p:cNvSpPr>
            <a:spLocks noGrp="1"/>
          </p:cNvSpPr>
          <p:nvPr>
            <p:ph idx="4294967295"/>
          </p:nvPr>
        </p:nvSpPr>
        <p:spPr>
          <a:xfrm>
            <a:off x="457200" y="1927225"/>
            <a:ext cx="8229600" cy="4525963"/>
          </a:xfrm>
        </p:spPr>
        <p:txBody>
          <a:bodyPr/>
          <a:lstStyle/>
          <a:p>
            <a:pPr marL="0" indent="0">
              <a:buNone/>
            </a:pPr>
            <a:r>
              <a:rPr lang="en-AU" sz="2800" dirty="0"/>
              <a:t>If you are offered a gift or benefit that is worth more than $100 that cannot be reasonably refused, you must surrender it to the council.</a:t>
            </a:r>
          </a:p>
        </p:txBody>
      </p:sp>
    </p:spTree>
    <p:extLst>
      <p:ext uri="{BB962C8B-B14F-4D97-AF65-F5344CB8AC3E}">
        <p14:creationId xmlns:p14="http://schemas.microsoft.com/office/powerpoint/2010/main" val="9991733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a:xfrm>
            <a:off x="1908175" y="188913"/>
            <a:ext cx="6789738" cy="981075"/>
          </a:xfrm>
        </p:spPr>
        <p:txBody>
          <a:bodyPr/>
          <a:lstStyle/>
          <a:p>
            <a:pPr algn="l"/>
            <a:r>
              <a:rPr lang="en-AU" dirty="0">
                <a:solidFill>
                  <a:prstClr val="white"/>
                </a:solidFill>
              </a:rPr>
              <a:t>Gifts and Benefits</a:t>
            </a:r>
            <a:br>
              <a:rPr lang="en-AU" sz="2800" dirty="0">
                <a:solidFill>
                  <a:prstClr val="white"/>
                </a:solidFill>
              </a:rPr>
            </a:br>
            <a:r>
              <a:rPr lang="en-AU" sz="2800" dirty="0">
                <a:solidFill>
                  <a:prstClr val="white"/>
                </a:solidFill>
              </a:rPr>
              <a:t>What can you accept?</a:t>
            </a:r>
            <a:endParaRPr lang="en-AU" altLang="en-US" sz="2800" dirty="0">
              <a:solidFill>
                <a:schemeClr val="bg1"/>
              </a:solidFill>
            </a:endParaRPr>
          </a:p>
        </p:txBody>
      </p:sp>
      <p:sp>
        <p:nvSpPr>
          <p:cNvPr id="21507" name="Content Placeholder 2"/>
          <p:cNvSpPr>
            <a:spLocks noGrp="1"/>
          </p:cNvSpPr>
          <p:nvPr>
            <p:ph idx="4294967295"/>
          </p:nvPr>
        </p:nvSpPr>
        <p:spPr>
          <a:xfrm>
            <a:off x="457200" y="1927225"/>
            <a:ext cx="8229600" cy="4525963"/>
          </a:xfrm>
        </p:spPr>
        <p:txBody>
          <a:bodyPr/>
          <a:lstStyle/>
          <a:p>
            <a:pPr lvl="0" fontAlgn="auto">
              <a:spcAft>
                <a:spcPts val="0"/>
              </a:spcAft>
            </a:pPr>
            <a:r>
              <a:rPr lang="en-AU" sz="2800" dirty="0">
                <a:solidFill>
                  <a:prstClr val="black"/>
                </a:solidFill>
              </a:rPr>
              <a:t>You can accept gifts valued under $100. </a:t>
            </a:r>
          </a:p>
          <a:p>
            <a:pPr lvl="0" fontAlgn="auto">
              <a:spcAft>
                <a:spcPts val="0"/>
              </a:spcAft>
            </a:pPr>
            <a:r>
              <a:rPr lang="en-AU" sz="2800" b="1" dirty="0">
                <a:solidFill>
                  <a:prstClr val="black"/>
                </a:solidFill>
              </a:rPr>
              <a:t>But</a:t>
            </a:r>
            <a:r>
              <a:rPr lang="en-AU" sz="2800" dirty="0">
                <a:solidFill>
                  <a:prstClr val="black"/>
                </a:solidFill>
              </a:rPr>
              <a:t>, if the same person, or someone associated with them, offers you another gift in the next 12 months, which, if added to the value of the first gift, has a value that exceeds $100, you must refuse to accept the additional gift.</a:t>
            </a:r>
          </a:p>
          <a:p>
            <a:pPr lvl="0" fontAlgn="auto">
              <a:spcAft>
                <a:spcPts val="0"/>
              </a:spcAft>
            </a:pPr>
            <a:r>
              <a:rPr lang="en-AU" sz="2800" dirty="0">
                <a:solidFill>
                  <a:prstClr val="black"/>
                </a:solidFill>
              </a:rPr>
              <a:t>You must promptly disclose any gift of any value to the general manager in writing for entry into council’s gift register.</a:t>
            </a:r>
          </a:p>
        </p:txBody>
      </p:sp>
    </p:spTree>
    <p:extLst>
      <p:ext uri="{BB962C8B-B14F-4D97-AF65-F5344CB8AC3E}">
        <p14:creationId xmlns:p14="http://schemas.microsoft.com/office/powerpoint/2010/main" val="10376151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7411" name="Content Placeholder 2"/>
          <p:cNvSpPr>
            <a:spLocks noGrp="1"/>
          </p:cNvSpPr>
          <p:nvPr>
            <p:ph idx="4294967295"/>
          </p:nvPr>
        </p:nvSpPr>
        <p:spPr>
          <a:xfrm>
            <a:off x="457200" y="1927225"/>
            <a:ext cx="8229600" cy="4525963"/>
          </a:xfrm>
        </p:spPr>
        <p:txBody>
          <a:bodyPr/>
          <a:lstStyle/>
          <a:p>
            <a:pPr marL="0" indent="0" algn="ctr">
              <a:buNone/>
            </a:pPr>
            <a:endParaRPr lang="en-AU" altLang="en-US" sz="4000" i="1" dirty="0">
              <a:solidFill>
                <a:srgbClr val="0070C0"/>
              </a:solidFill>
            </a:endParaRPr>
          </a:p>
          <a:p>
            <a:pPr marL="0" indent="0" algn="ctr">
              <a:buNone/>
            </a:pPr>
            <a:endParaRPr lang="en-AU" altLang="en-US" sz="4000" i="1" dirty="0">
              <a:solidFill>
                <a:srgbClr val="0070C0"/>
              </a:solidFill>
            </a:endParaRPr>
          </a:p>
          <a:p>
            <a:pPr marL="0" indent="0" algn="ctr">
              <a:buNone/>
            </a:pPr>
            <a:r>
              <a:rPr lang="en-AU" altLang="en-US" sz="4000" dirty="0">
                <a:solidFill>
                  <a:srgbClr val="0070C0"/>
                </a:solidFill>
              </a:rPr>
              <a:t>Interactions with Council Staff</a:t>
            </a:r>
          </a:p>
        </p:txBody>
      </p:sp>
    </p:spTree>
    <p:extLst>
      <p:ext uri="{BB962C8B-B14F-4D97-AF65-F5344CB8AC3E}">
        <p14:creationId xmlns:p14="http://schemas.microsoft.com/office/powerpoint/2010/main" val="7465374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a:xfrm>
            <a:off x="1908175" y="188913"/>
            <a:ext cx="6789738" cy="981075"/>
          </a:xfrm>
        </p:spPr>
        <p:txBody>
          <a:bodyPr/>
          <a:lstStyle/>
          <a:p>
            <a:pPr algn="l"/>
            <a:r>
              <a:rPr lang="en-AU" dirty="0">
                <a:solidFill>
                  <a:prstClr val="white"/>
                </a:solidFill>
              </a:rPr>
              <a:t>Interactions with Council Staff</a:t>
            </a:r>
            <a:br>
              <a:rPr lang="en-AU" sz="2800" dirty="0">
                <a:solidFill>
                  <a:prstClr val="white"/>
                </a:solidFill>
              </a:rPr>
            </a:br>
            <a:endParaRPr lang="en-AU" altLang="en-US" sz="2800" dirty="0">
              <a:solidFill>
                <a:schemeClr val="bg1"/>
              </a:solidFill>
            </a:endParaRPr>
          </a:p>
        </p:txBody>
      </p:sp>
      <p:sp>
        <p:nvSpPr>
          <p:cNvPr id="21507" name="Content Placeholder 2"/>
          <p:cNvSpPr>
            <a:spLocks noGrp="1"/>
          </p:cNvSpPr>
          <p:nvPr>
            <p:ph idx="4294967295"/>
          </p:nvPr>
        </p:nvSpPr>
        <p:spPr>
          <a:xfrm>
            <a:off x="468313" y="1700808"/>
            <a:ext cx="8229600" cy="4382095"/>
          </a:xfrm>
        </p:spPr>
        <p:txBody>
          <a:bodyPr/>
          <a:lstStyle/>
          <a:p>
            <a:pPr>
              <a:spcBef>
                <a:spcPts val="0"/>
              </a:spcBef>
            </a:pPr>
            <a:r>
              <a:rPr lang="en-AU" sz="2600" dirty="0"/>
              <a:t>The general manager is responsible for the management of council staff. </a:t>
            </a:r>
          </a:p>
          <a:p>
            <a:pPr>
              <a:spcBef>
                <a:spcPts val="0"/>
              </a:spcBef>
            </a:pPr>
            <a:r>
              <a:rPr lang="en-AU" sz="2600" dirty="0"/>
              <a:t>The mayor and councillors cannot direct staff in the performance of their duties. </a:t>
            </a:r>
          </a:p>
          <a:p>
            <a:pPr>
              <a:spcBef>
                <a:spcPts val="0"/>
              </a:spcBef>
            </a:pPr>
            <a:r>
              <a:rPr lang="en-AU" sz="2600" dirty="0"/>
              <a:t>Most contact is likely to occur through the general manager or other senior staff approved by the general manager. </a:t>
            </a:r>
          </a:p>
          <a:p>
            <a:pPr>
              <a:spcBef>
                <a:spcPts val="0"/>
              </a:spcBef>
            </a:pPr>
            <a:r>
              <a:rPr lang="en-AU" sz="2600" dirty="0"/>
              <a:t>Any interaction must be with the general manager’s approval or comply with council’s councillor/staff interaction policy.</a:t>
            </a:r>
          </a:p>
          <a:p>
            <a:pPr>
              <a:spcBef>
                <a:spcPts val="0"/>
              </a:spcBef>
            </a:pPr>
            <a:r>
              <a:rPr lang="en-AU" sz="2600" dirty="0"/>
              <a:t>You are not entitled to access staff only areas</a:t>
            </a:r>
          </a:p>
          <a:p>
            <a:pPr marL="0" indent="0">
              <a:spcBef>
                <a:spcPts val="0"/>
              </a:spcBef>
              <a:buNone/>
            </a:pPr>
            <a:endParaRPr lang="en-AU" sz="2600" dirty="0"/>
          </a:p>
        </p:txBody>
      </p:sp>
    </p:spTree>
    <p:extLst>
      <p:ext uri="{BB962C8B-B14F-4D97-AF65-F5344CB8AC3E}">
        <p14:creationId xmlns:p14="http://schemas.microsoft.com/office/powerpoint/2010/main" val="23075915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a:xfrm>
            <a:off x="1908175" y="188913"/>
            <a:ext cx="6789738" cy="981075"/>
          </a:xfrm>
        </p:spPr>
        <p:txBody>
          <a:bodyPr/>
          <a:lstStyle/>
          <a:p>
            <a:pPr algn="l"/>
            <a:r>
              <a:rPr lang="en-AU" dirty="0">
                <a:solidFill>
                  <a:prstClr val="white"/>
                </a:solidFill>
              </a:rPr>
              <a:t>Interactions with Council Staff</a:t>
            </a:r>
            <a:br>
              <a:rPr lang="en-AU" sz="2800" dirty="0">
                <a:solidFill>
                  <a:prstClr val="white"/>
                </a:solidFill>
              </a:rPr>
            </a:br>
            <a:r>
              <a:rPr lang="en-AU" sz="2800" dirty="0">
                <a:solidFill>
                  <a:prstClr val="white"/>
                </a:solidFill>
              </a:rPr>
              <a:t>you must not…</a:t>
            </a:r>
            <a:endParaRPr lang="en-AU" altLang="en-US" sz="2800" dirty="0">
              <a:solidFill>
                <a:schemeClr val="bg1"/>
              </a:solidFill>
            </a:endParaRPr>
          </a:p>
        </p:txBody>
      </p:sp>
      <p:sp>
        <p:nvSpPr>
          <p:cNvPr id="21507" name="Content Placeholder 2"/>
          <p:cNvSpPr>
            <a:spLocks noGrp="1"/>
          </p:cNvSpPr>
          <p:nvPr>
            <p:ph idx="4294967295"/>
          </p:nvPr>
        </p:nvSpPr>
        <p:spPr>
          <a:xfrm>
            <a:off x="457200" y="1927225"/>
            <a:ext cx="8229600" cy="4525963"/>
          </a:xfrm>
        </p:spPr>
        <p:txBody>
          <a:bodyPr/>
          <a:lstStyle/>
          <a:p>
            <a:pPr marL="0" indent="0">
              <a:buNone/>
            </a:pPr>
            <a:r>
              <a:rPr lang="en-AU" sz="2800" dirty="0"/>
              <a:t>You </a:t>
            </a:r>
            <a:r>
              <a:rPr lang="en-AU" sz="2800" b="1" dirty="0"/>
              <a:t>must not</a:t>
            </a:r>
            <a:r>
              <a:rPr lang="en-AU" sz="2800" dirty="0"/>
              <a:t>:</a:t>
            </a:r>
          </a:p>
          <a:p>
            <a:pPr lvl="0"/>
            <a:r>
              <a:rPr lang="en-AU" sz="2800" dirty="0"/>
              <a:t>behave in an overbearing or threatening way towards staff</a:t>
            </a:r>
          </a:p>
          <a:p>
            <a:pPr lvl="0"/>
            <a:r>
              <a:rPr lang="en-AU" sz="2800" dirty="0"/>
              <a:t>direct, pressure or influence staff in the performance of their duties, including in relation to the making of recommendations, or</a:t>
            </a:r>
          </a:p>
          <a:p>
            <a:pPr lvl="0"/>
            <a:r>
              <a:rPr lang="en-AU" sz="2800" dirty="0"/>
              <a:t>make personal attacks on staff at council meetings or other public forums including social media.</a:t>
            </a:r>
          </a:p>
          <a:p>
            <a:pPr marL="0" indent="0">
              <a:buNone/>
            </a:pPr>
            <a:endParaRPr lang="en-AU" sz="2600" dirty="0"/>
          </a:p>
        </p:txBody>
      </p:sp>
    </p:spTree>
    <p:extLst>
      <p:ext uri="{BB962C8B-B14F-4D97-AF65-F5344CB8AC3E}">
        <p14:creationId xmlns:p14="http://schemas.microsoft.com/office/powerpoint/2010/main" val="10981963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a:xfrm>
            <a:off x="1908175" y="188913"/>
            <a:ext cx="6789738" cy="981075"/>
          </a:xfrm>
        </p:spPr>
        <p:txBody>
          <a:bodyPr/>
          <a:lstStyle/>
          <a:p>
            <a:pPr algn="l"/>
            <a:r>
              <a:rPr lang="en-AU" dirty="0">
                <a:solidFill>
                  <a:prstClr val="white"/>
                </a:solidFill>
              </a:rPr>
              <a:t>Interactions with Council Staff</a:t>
            </a:r>
            <a:br>
              <a:rPr lang="en-AU" sz="2800" dirty="0">
                <a:solidFill>
                  <a:prstClr val="white"/>
                </a:solidFill>
              </a:rPr>
            </a:br>
            <a:r>
              <a:rPr lang="en-AU" sz="2800" dirty="0" err="1">
                <a:solidFill>
                  <a:prstClr val="white"/>
                </a:solidFill>
              </a:rPr>
              <a:t>staff</a:t>
            </a:r>
            <a:r>
              <a:rPr lang="en-AU" sz="2800" dirty="0">
                <a:solidFill>
                  <a:prstClr val="white"/>
                </a:solidFill>
              </a:rPr>
              <a:t> obligations</a:t>
            </a:r>
            <a:endParaRPr lang="en-AU" altLang="en-US" sz="2800" dirty="0">
              <a:solidFill>
                <a:schemeClr val="bg1"/>
              </a:solidFill>
            </a:endParaRPr>
          </a:p>
        </p:txBody>
      </p:sp>
      <p:sp>
        <p:nvSpPr>
          <p:cNvPr id="21507" name="Content Placeholder 2"/>
          <p:cNvSpPr>
            <a:spLocks noGrp="1"/>
          </p:cNvSpPr>
          <p:nvPr>
            <p:ph idx="4294967295"/>
          </p:nvPr>
        </p:nvSpPr>
        <p:spPr>
          <a:xfrm>
            <a:off x="462346" y="1556792"/>
            <a:ext cx="8235567" cy="4525963"/>
          </a:xfrm>
        </p:spPr>
        <p:txBody>
          <a:bodyPr/>
          <a:lstStyle/>
          <a:p>
            <a:pPr marL="0" indent="0">
              <a:buNone/>
            </a:pPr>
            <a:r>
              <a:rPr lang="en-AU" sz="2800" dirty="0"/>
              <a:t>Staff </a:t>
            </a:r>
            <a:r>
              <a:rPr lang="en-AU" sz="2800" b="1" dirty="0"/>
              <a:t>should not</a:t>
            </a:r>
            <a:r>
              <a:rPr lang="en-AU" sz="2800" dirty="0"/>
              <a:t>:</a:t>
            </a:r>
          </a:p>
          <a:p>
            <a:r>
              <a:rPr lang="en-AU" sz="2800" dirty="0"/>
              <a:t>discuss personal workplace matters with you such as operational issues, grievances, workplace investigations or disciplinary matters</a:t>
            </a:r>
          </a:p>
          <a:p>
            <a:r>
              <a:rPr lang="en-AU" sz="2800" dirty="0"/>
              <a:t>provide ad hoc advice to you without recording or documenting the interaction in the same way they would a member of the public.</a:t>
            </a:r>
          </a:p>
          <a:p>
            <a:pPr marL="0" indent="0">
              <a:spcBef>
                <a:spcPts val="1200"/>
              </a:spcBef>
              <a:buNone/>
            </a:pPr>
            <a:r>
              <a:rPr lang="en-AU" sz="2800" dirty="0"/>
              <a:t>Staff </a:t>
            </a:r>
            <a:r>
              <a:rPr lang="en-AU" sz="2800" b="1" dirty="0"/>
              <a:t>should</a:t>
            </a:r>
          </a:p>
          <a:p>
            <a:r>
              <a:rPr lang="en-AU" sz="2800" dirty="0"/>
              <a:t>treat you with respect and not behave in an overbearing or threatening way towards you</a:t>
            </a:r>
          </a:p>
          <a:p>
            <a:endParaRPr lang="en-AU" sz="2600" dirty="0"/>
          </a:p>
          <a:p>
            <a:pPr marL="0" indent="0">
              <a:buNone/>
            </a:pPr>
            <a:endParaRPr lang="en-AU" sz="2600" dirty="0"/>
          </a:p>
        </p:txBody>
      </p:sp>
    </p:spTree>
    <p:extLst>
      <p:ext uri="{BB962C8B-B14F-4D97-AF65-F5344CB8AC3E}">
        <p14:creationId xmlns:p14="http://schemas.microsoft.com/office/powerpoint/2010/main" val="12273869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a:xfrm>
            <a:off x="1908175" y="188913"/>
            <a:ext cx="6789738" cy="981075"/>
          </a:xfrm>
        </p:spPr>
        <p:txBody>
          <a:bodyPr/>
          <a:lstStyle/>
          <a:p>
            <a:pPr algn="l"/>
            <a:r>
              <a:rPr lang="en-AU" dirty="0">
                <a:solidFill>
                  <a:prstClr val="white"/>
                </a:solidFill>
              </a:rPr>
              <a:t>Interactions with Council Staff</a:t>
            </a:r>
            <a:br>
              <a:rPr lang="en-AU" sz="2800" dirty="0">
                <a:solidFill>
                  <a:prstClr val="white"/>
                </a:solidFill>
              </a:rPr>
            </a:br>
            <a:r>
              <a:rPr lang="en-AU" sz="2800" dirty="0">
                <a:solidFill>
                  <a:prstClr val="white"/>
                </a:solidFill>
              </a:rPr>
              <a:t>What information are you entitled to?</a:t>
            </a:r>
            <a:endParaRPr lang="en-AU" altLang="en-US" sz="2800" dirty="0">
              <a:solidFill>
                <a:schemeClr val="bg1"/>
              </a:solidFill>
            </a:endParaRPr>
          </a:p>
        </p:txBody>
      </p:sp>
      <p:sp>
        <p:nvSpPr>
          <p:cNvPr id="21507" name="Content Placeholder 2"/>
          <p:cNvSpPr>
            <a:spLocks noGrp="1"/>
          </p:cNvSpPr>
          <p:nvPr>
            <p:ph idx="4294967295"/>
          </p:nvPr>
        </p:nvSpPr>
        <p:spPr>
          <a:xfrm>
            <a:off x="462346" y="1700808"/>
            <a:ext cx="8229600" cy="4525963"/>
          </a:xfrm>
        </p:spPr>
        <p:txBody>
          <a:bodyPr/>
          <a:lstStyle/>
          <a:p>
            <a:pPr marL="0" indent="0">
              <a:buNone/>
            </a:pPr>
            <a:endParaRPr lang="en-AU" sz="2600" dirty="0"/>
          </a:p>
          <a:p>
            <a:pPr marL="0" indent="0">
              <a:buNone/>
            </a:pPr>
            <a:endParaRPr lang="en-AU" sz="2600" dirty="0"/>
          </a:p>
        </p:txBody>
      </p:sp>
      <p:sp>
        <p:nvSpPr>
          <p:cNvPr id="5" name="Content Placeholder 2"/>
          <p:cNvSpPr>
            <a:spLocks noGrp="1"/>
          </p:cNvSpPr>
          <p:nvPr>
            <p:ph idx="4294967295"/>
          </p:nvPr>
        </p:nvSpPr>
        <p:spPr>
          <a:xfrm>
            <a:off x="457200" y="1927225"/>
            <a:ext cx="8229600" cy="4525963"/>
          </a:xfrm>
        </p:spPr>
        <p:txBody>
          <a:bodyPr/>
          <a:lstStyle/>
          <a:p>
            <a:r>
              <a:rPr lang="en-AU" sz="2800" dirty="0"/>
              <a:t>The mayor and councillors are entitled to any information necessary to perform their functions effectively as members of the governing body and as elected representatives. </a:t>
            </a:r>
          </a:p>
          <a:p>
            <a:r>
              <a:rPr lang="en-AU" sz="2800" dirty="0"/>
              <a:t>If you have a private interest only in council information, you have the same rights of access to that information as any other member of the public.  </a:t>
            </a:r>
          </a:p>
          <a:p>
            <a:pPr marL="0" indent="0">
              <a:buNone/>
            </a:pPr>
            <a:endParaRPr lang="en-AU" sz="2800" dirty="0"/>
          </a:p>
          <a:p>
            <a:pPr marL="0" indent="0">
              <a:buNone/>
            </a:pPr>
            <a:endParaRPr lang="en-AU" sz="2600" dirty="0"/>
          </a:p>
        </p:txBody>
      </p:sp>
    </p:spTree>
    <p:extLst>
      <p:ext uri="{BB962C8B-B14F-4D97-AF65-F5344CB8AC3E}">
        <p14:creationId xmlns:p14="http://schemas.microsoft.com/office/powerpoint/2010/main" val="2086846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171" name="Content Placeholder 2"/>
          <p:cNvSpPr>
            <a:spLocks noGrp="1"/>
          </p:cNvSpPr>
          <p:nvPr>
            <p:ph idx="4294967295"/>
          </p:nvPr>
        </p:nvSpPr>
        <p:spPr>
          <a:xfrm>
            <a:off x="457200" y="1927225"/>
            <a:ext cx="8229600" cy="4525963"/>
          </a:xfrm>
        </p:spPr>
        <p:txBody>
          <a:bodyPr/>
          <a:lstStyle/>
          <a:p>
            <a:pPr marL="0" indent="0" algn="ctr">
              <a:buNone/>
            </a:pPr>
            <a:endParaRPr lang="en-AU" i="1" dirty="0">
              <a:solidFill>
                <a:srgbClr val="0070C0"/>
              </a:solidFill>
            </a:endParaRPr>
          </a:p>
          <a:p>
            <a:pPr marL="0" indent="0" algn="ctr">
              <a:buNone/>
            </a:pPr>
            <a:endParaRPr lang="en-AU" i="1" dirty="0">
              <a:solidFill>
                <a:srgbClr val="0070C0"/>
              </a:solidFill>
            </a:endParaRPr>
          </a:p>
          <a:p>
            <a:pPr marL="0" indent="0" algn="ctr">
              <a:buNone/>
            </a:pPr>
            <a:r>
              <a:rPr lang="en-AU" sz="4000" dirty="0">
                <a:solidFill>
                  <a:srgbClr val="0070C0"/>
                </a:solidFill>
              </a:rPr>
              <a:t>General Conduct</a:t>
            </a:r>
          </a:p>
          <a:p>
            <a:endParaRPr lang="en-AU" altLang="en-US" dirty="0">
              <a:solidFill>
                <a:srgbClr val="0070C0"/>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a:xfrm>
            <a:off x="1908175" y="188913"/>
            <a:ext cx="6789738" cy="981075"/>
          </a:xfrm>
        </p:spPr>
        <p:txBody>
          <a:bodyPr/>
          <a:lstStyle/>
          <a:p>
            <a:pPr algn="l"/>
            <a:r>
              <a:rPr lang="en-AU" dirty="0">
                <a:solidFill>
                  <a:prstClr val="white"/>
                </a:solidFill>
              </a:rPr>
              <a:t>Interactions with Council Staff</a:t>
            </a:r>
            <a:br>
              <a:rPr lang="en-AU" sz="2800" dirty="0">
                <a:solidFill>
                  <a:prstClr val="white"/>
                </a:solidFill>
              </a:rPr>
            </a:br>
            <a:r>
              <a:rPr lang="en-AU" sz="2800" dirty="0">
                <a:solidFill>
                  <a:prstClr val="white"/>
                </a:solidFill>
              </a:rPr>
              <a:t>requesting information</a:t>
            </a:r>
            <a:endParaRPr lang="en-AU" altLang="en-US" sz="2800" dirty="0">
              <a:solidFill>
                <a:schemeClr val="bg1"/>
              </a:solidFill>
            </a:endParaRPr>
          </a:p>
        </p:txBody>
      </p:sp>
      <p:sp>
        <p:nvSpPr>
          <p:cNvPr id="21507" name="Content Placeholder 2"/>
          <p:cNvSpPr>
            <a:spLocks noGrp="1"/>
          </p:cNvSpPr>
          <p:nvPr>
            <p:ph idx="4294967295"/>
          </p:nvPr>
        </p:nvSpPr>
        <p:spPr>
          <a:xfrm>
            <a:off x="462346" y="1700808"/>
            <a:ext cx="8229600" cy="4525963"/>
          </a:xfrm>
        </p:spPr>
        <p:txBody>
          <a:bodyPr/>
          <a:lstStyle/>
          <a:p>
            <a:pPr marL="0" indent="0">
              <a:buNone/>
            </a:pPr>
            <a:endParaRPr lang="en-AU" sz="2600" dirty="0"/>
          </a:p>
          <a:p>
            <a:pPr marL="0" indent="0">
              <a:buNone/>
            </a:pPr>
            <a:endParaRPr lang="en-AU" sz="2600" dirty="0"/>
          </a:p>
        </p:txBody>
      </p:sp>
      <p:sp>
        <p:nvSpPr>
          <p:cNvPr id="5" name="Content Placeholder 2"/>
          <p:cNvSpPr>
            <a:spLocks noGrp="1"/>
          </p:cNvSpPr>
          <p:nvPr>
            <p:ph idx="4294967295"/>
          </p:nvPr>
        </p:nvSpPr>
        <p:spPr>
          <a:xfrm>
            <a:off x="457200" y="1927225"/>
            <a:ext cx="8229600" cy="4525963"/>
          </a:xfrm>
        </p:spPr>
        <p:txBody>
          <a:bodyPr/>
          <a:lstStyle/>
          <a:p>
            <a:pPr>
              <a:spcBef>
                <a:spcPts val="0"/>
              </a:spcBef>
            </a:pPr>
            <a:r>
              <a:rPr lang="en-AU" sz="2800" dirty="0"/>
              <a:t>You must make any requests by way of the councillor action/information request system or in accordance with council’s councillor/staff interaction policy. </a:t>
            </a:r>
          </a:p>
          <a:p>
            <a:pPr>
              <a:spcBef>
                <a:spcPts val="0"/>
              </a:spcBef>
            </a:pPr>
            <a:r>
              <a:rPr lang="en-AU" sz="2800" dirty="0"/>
              <a:t>The general manager will decide whether you can be provided with information you have requested.</a:t>
            </a:r>
          </a:p>
          <a:p>
            <a:pPr>
              <a:spcBef>
                <a:spcPts val="0"/>
              </a:spcBef>
            </a:pPr>
            <a:r>
              <a:rPr lang="en-AU" sz="2800" dirty="0"/>
              <a:t>If information is provided to one councillor, then it must also be provided to all other councillors who request it. </a:t>
            </a:r>
          </a:p>
          <a:p>
            <a:pPr>
              <a:spcBef>
                <a:spcPts val="0"/>
              </a:spcBef>
            </a:pPr>
            <a:r>
              <a:rPr lang="en-AU" sz="2800" dirty="0"/>
              <a:t>You are not entitled to access information relating to matters you have a conflict of interest in. </a:t>
            </a:r>
          </a:p>
        </p:txBody>
      </p:sp>
    </p:spTree>
    <p:extLst>
      <p:ext uri="{BB962C8B-B14F-4D97-AF65-F5344CB8AC3E}">
        <p14:creationId xmlns:p14="http://schemas.microsoft.com/office/powerpoint/2010/main" val="14556823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7411" name="Content Placeholder 2"/>
          <p:cNvSpPr>
            <a:spLocks noGrp="1"/>
          </p:cNvSpPr>
          <p:nvPr>
            <p:ph idx="4294967295"/>
          </p:nvPr>
        </p:nvSpPr>
        <p:spPr>
          <a:xfrm>
            <a:off x="457200" y="1927225"/>
            <a:ext cx="8229600" cy="4525963"/>
          </a:xfrm>
        </p:spPr>
        <p:txBody>
          <a:bodyPr/>
          <a:lstStyle/>
          <a:p>
            <a:pPr marL="0" indent="0" algn="ctr">
              <a:buNone/>
            </a:pPr>
            <a:endParaRPr lang="en-AU" altLang="en-US" sz="4000" i="1" dirty="0">
              <a:solidFill>
                <a:srgbClr val="0070C0"/>
              </a:solidFill>
            </a:endParaRPr>
          </a:p>
          <a:p>
            <a:pPr marL="0" indent="0" algn="ctr">
              <a:buNone/>
            </a:pPr>
            <a:endParaRPr lang="en-AU" altLang="en-US" sz="4000" i="1" dirty="0">
              <a:solidFill>
                <a:srgbClr val="0070C0"/>
              </a:solidFill>
            </a:endParaRPr>
          </a:p>
          <a:p>
            <a:pPr marL="0" indent="0" algn="ctr">
              <a:buNone/>
            </a:pPr>
            <a:r>
              <a:rPr lang="en-AU" altLang="en-US" sz="4000" dirty="0">
                <a:solidFill>
                  <a:srgbClr val="0070C0"/>
                </a:solidFill>
              </a:rPr>
              <a:t>Use of Council Resources</a:t>
            </a:r>
          </a:p>
        </p:txBody>
      </p:sp>
    </p:spTree>
    <p:extLst>
      <p:ext uri="{BB962C8B-B14F-4D97-AF65-F5344CB8AC3E}">
        <p14:creationId xmlns:p14="http://schemas.microsoft.com/office/powerpoint/2010/main" val="24744587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a:xfrm>
            <a:off x="1908175" y="188913"/>
            <a:ext cx="6789738" cy="981075"/>
          </a:xfrm>
        </p:spPr>
        <p:txBody>
          <a:bodyPr/>
          <a:lstStyle/>
          <a:p>
            <a:pPr algn="l"/>
            <a:r>
              <a:rPr lang="en-AU" dirty="0">
                <a:solidFill>
                  <a:prstClr val="white"/>
                </a:solidFill>
              </a:rPr>
              <a:t>Use of Council Resources</a:t>
            </a:r>
            <a:br>
              <a:rPr lang="en-AU" sz="2800" dirty="0">
                <a:solidFill>
                  <a:prstClr val="white"/>
                </a:solidFill>
              </a:rPr>
            </a:br>
            <a:endParaRPr lang="en-AU" altLang="en-US" sz="2800" dirty="0">
              <a:solidFill>
                <a:schemeClr val="bg1"/>
              </a:solidFill>
            </a:endParaRPr>
          </a:p>
        </p:txBody>
      </p:sp>
      <p:sp>
        <p:nvSpPr>
          <p:cNvPr id="21507" name="Content Placeholder 2"/>
          <p:cNvSpPr>
            <a:spLocks noGrp="1"/>
          </p:cNvSpPr>
          <p:nvPr>
            <p:ph idx="4294967295"/>
          </p:nvPr>
        </p:nvSpPr>
        <p:spPr>
          <a:xfrm>
            <a:off x="457200" y="1927225"/>
            <a:ext cx="8229600" cy="4525963"/>
          </a:xfrm>
        </p:spPr>
        <p:txBody>
          <a:bodyPr/>
          <a:lstStyle/>
          <a:p>
            <a:r>
              <a:rPr lang="en-AU" sz="2800" dirty="0"/>
              <a:t>Council resources are public resources. </a:t>
            </a:r>
          </a:p>
          <a:p>
            <a:r>
              <a:rPr lang="en-AU" sz="2800" dirty="0"/>
              <a:t>You must use council resources ethically, effectively, efficiently and carefully when performing your duties. </a:t>
            </a:r>
          </a:p>
          <a:p>
            <a:r>
              <a:rPr lang="en-AU" sz="2800" dirty="0"/>
              <a:t> You must not use council resources for private purposes, or convert council property for your own use unless you are authorised to do so.</a:t>
            </a:r>
          </a:p>
          <a:p>
            <a:pPr marL="0" indent="0">
              <a:buNone/>
            </a:pPr>
            <a:endParaRPr lang="en-AU" sz="2800" dirty="0"/>
          </a:p>
        </p:txBody>
      </p:sp>
    </p:spTree>
    <p:extLst>
      <p:ext uri="{BB962C8B-B14F-4D97-AF65-F5344CB8AC3E}">
        <p14:creationId xmlns:p14="http://schemas.microsoft.com/office/powerpoint/2010/main" val="9742676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a:xfrm>
            <a:off x="1908174" y="188913"/>
            <a:ext cx="6912297" cy="981075"/>
          </a:xfrm>
        </p:spPr>
        <p:txBody>
          <a:bodyPr/>
          <a:lstStyle/>
          <a:p>
            <a:pPr algn="l"/>
            <a:r>
              <a:rPr lang="en-AU" dirty="0">
                <a:solidFill>
                  <a:prstClr val="white"/>
                </a:solidFill>
              </a:rPr>
              <a:t>Use of Council Resources</a:t>
            </a:r>
            <a:br>
              <a:rPr lang="en-AU" sz="2800" dirty="0">
                <a:solidFill>
                  <a:prstClr val="white"/>
                </a:solidFill>
              </a:rPr>
            </a:br>
            <a:r>
              <a:rPr lang="en-AU" sz="2800" dirty="0">
                <a:solidFill>
                  <a:prstClr val="white"/>
                </a:solidFill>
              </a:rPr>
              <a:t>use of council resources for election purposes</a:t>
            </a:r>
            <a:endParaRPr lang="en-AU" altLang="en-US" sz="2800" dirty="0">
              <a:solidFill>
                <a:schemeClr val="bg1"/>
              </a:solidFill>
            </a:endParaRPr>
          </a:p>
        </p:txBody>
      </p:sp>
      <p:sp>
        <p:nvSpPr>
          <p:cNvPr id="21507" name="Content Placeholder 2"/>
          <p:cNvSpPr>
            <a:spLocks noGrp="1"/>
          </p:cNvSpPr>
          <p:nvPr>
            <p:ph idx="4294967295"/>
          </p:nvPr>
        </p:nvSpPr>
        <p:spPr>
          <a:xfrm>
            <a:off x="457199" y="1927225"/>
            <a:ext cx="8363271" cy="4525963"/>
          </a:xfrm>
        </p:spPr>
        <p:txBody>
          <a:bodyPr/>
          <a:lstStyle/>
          <a:p>
            <a:pPr marL="0" indent="0">
              <a:buNone/>
            </a:pPr>
            <a:r>
              <a:rPr lang="en-AU" sz="2800" dirty="0"/>
              <a:t>You </a:t>
            </a:r>
            <a:r>
              <a:rPr lang="en-AU" sz="2800" b="1" dirty="0"/>
              <a:t>must not:</a:t>
            </a:r>
          </a:p>
          <a:p>
            <a:r>
              <a:rPr lang="en-AU" sz="2800" dirty="0"/>
              <a:t>use council resources, property or facilities to assist with your (or others) election campaign (council, State or Federal), unless they are available to the public and any publicly advertised fee is paid for their use</a:t>
            </a:r>
          </a:p>
          <a:p>
            <a:r>
              <a:rPr lang="en-AU" sz="2800" dirty="0"/>
              <a:t>use council letterhead, crests, email or social media or other information that could give the appearance it is official council material for the purpose of assisting an election campaign</a:t>
            </a:r>
          </a:p>
          <a:p>
            <a:pPr marL="0" indent="0">
              <a:buNone/>
            </a:pPr>
            <a:endParaRPr lang="en-AU" sz="2800" dirty="0"/>
          </a:p>
        </p:txBody>
      </p:sp>
    </p:spTree>
    <p:extLst>
      <p:ext uri="{BB962C8B-B14F-4D97-AF65-F5344CB8AC3E}">
        <p14:creationId xmlns:p14="http://schemas.microsoft.com/office/powerpoint/2010/main" val="14163995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a:xfrm>
            <a:off x="1908174" y="188913"/>
            <a:ext cx="6912297" cy="981075"/>
          </a:xfrm>
        </p:spPr>
        <p:txBody>
          <a:bodyPr/>
          <a:lstStyle/>
          <a:p>
            <a:pPr algn="l"/>
            <a:r>
              <a:rPr lang="en-AU" dirty="0">
                <a:solidFill>
                  <a:prstClr val="white"/>
                </a:solidFill>
              </a:rPr>
              <a:t>Use of Council Resources</a:t>
            </a:r>
            <a:br>
              <a:rPr lang="en-AU" dirty="0">
                <a:solidFill>
                  <a:prstClr val="white"/>
                </a:solidFill>
              </a:rPr>
            </a:br>
            <a:r>
              <a:rPr lang="en-AU" sz="2800" dirty="0">
                <a:solidFill>
                  <a:prstClr val="white"/>
                </a:solidFill>
              </a:rPr>
              <a:t>What records should be kept?</a:t>
            </a:r>
            <a:endParaRPr lang="en-AU" altLang="en-US" sz="2800" dirty="0">
              <a:solidFill>
                <a:schemeClr val="bg1"/>
              </a:solidFill>
            </a:endParaRPr>
          </a:p>
        </p:txBody>
      </p:sp>
      <p:sp>
        <p:nvSpPr>
          <p:cNvPr id="21507" name="Content Placeholder 2"/>
          <p:cNvSpPr>
            <a:spLocks noGrp="1"/>
          </p:cNvSpPr>
          <p:nvPr>
            <p:ph idx="4294967295"/>
          </p:nvPr>
        </p:nvSpPr>
        <p:spPr>
          <a:xfrm>
            <a:off x="457199" y="1927225"/>
            <a:ext cx="8363271" cy="4525963"/>
          </a:xfrm>
        </p:spPr>
        <p:txBody>
          <a:bodyPr/>
          <a:lstStyle/>
          <a:p>
            <a:r>
              <a:rPr lang="en-AU" sz="2800" dirty="0"/>
              <a:t>All information created, sent or received in your official capacity and any information stored on council resources is considered to be a council record and must be kept in accordance with the </a:t>
            </a:r>
            <a:r>
              <a:rPr lang="en-AU" sz="2800" i="1" dirty="0"/>
              <a:t>State Records Act 1998</a:t>
            </a:r>
            <a:r>
              <a:rPr lang="en-AU" sz="2800" dirty="0"/>
              <a:t> and the council’s records management policy.</a:t>
            </a:r>
          </a:p>
          <a:p>
            <a:r>
              <a:rPr lang="en-AU" sz="2800" dirty="0"/>
              <a:t>Do not destroy, alter or dispose of records unless authorised to do so.</a:t>
            </a:r>
          </a:p>
          <a:p>
            <a:pPr marL="0" indent="0">
              <a:buNone/>
            </a:pPr>
            <a:endParaRPr lang="en-AU" sz="2800" dirty="0"/>
          </a:p>
        </p:txBody>
      </p:sp>
    </p:spTree>
    <p:extLst>
      <p:ext uri="{BB962C8B-B14F-4D97-AF65-F5344CB8AC3E}">
        <p14:creationId xmlns:p14="http://schemas.microsoft.com/office/powerpoint/2010/main" val="34162307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a:xfrm>
            <a:off x="1908174" y="188913"/>
            <a:ext cx="6912297" cy="981075"/>
          </a:xfrm>
        </p:spPr>
        <p:txBody>
          <a:bodyPr/>
          <a:lstStyle/>
          <a:p>
            <a:pPr algn="l"/>
            <a:r>
              <a:rPr lang="en-AU" dirty="0">
                <a:solidFill>
                  <a:prstClr val="white"/>
                </a:solidFill>
              </a:rPr>
              <a:t>Use of Council Resources</a:t>
            </a:r>
            <a:br>
              <a:rPr lang="en-AU" sz="2800" dirty="0">
                <a:solidFill>
                  <a:prstClr val="white"/>
                </a:solidFill>
              </a:rPr>
            </a:br>
            <a:r>
              <a:rPr lang="en-AU" sz="2800" dirty="0">
                <a:solidFill>
                  <a:prstClr val="white"/>
                </a:solidFill>
              </a:rPr>
              <a:t>using council information</a:t>
            </a:r>
            <a:endParaRPr lang="en-AU" altLang="en-US" sz="2800" dirty="0">
              <a:solidFill>
                <a:schemeClr val="bg1"/>
              </a:solidFill>
            </a:endParaRPr>
          </a:p>
        </p:txBody>
      </p:sp>
      <p:sp>
        <p:nvSpPr>
          <p:cNvPr id="21507" name="Content Placeholder 2"/>
          <p:cNvSpPr>
            <a:spLocks noGrp="1"/>
          </p:cNvSpPr>
          <p:nvPr>
            <p:ph idx="4294967295"/>
          </p:nvPr>
        </p:nvSpPr>
        <p:spPr>
          <a:xfrm>
            <a:off x="457200" y="1772816"/>
            <a:ext cx="8363271" cy="4525963"/>
          </a:xfrm>
        </p:spPr>
        <p:txBody>
          <a:bodyPr/>
          <a:lstStyle/>
          <a:p>
            <a:pPr>
              <a:spcBef>
                <a:spcPts val="0"/>
              </a:spcBef>
            </a:pPr>
            <a:r>
              <a:rPr lang="en-AU" sz="2800" dirty="0"/>
              <a:t>You can only access and use council information for council business. </a:t>
            </a:r>
          </a:p>
          <a:p>
            <a:pPr>
              <a:spcBef>
                <a:spcPts val="0"/>
              </a:spcBef>
            </a:pPr>
            <a:r>
              <a:rPr lang="en-AU" sz="2800" dirty="0"/>
              <a:t>You must not use council information for private purposes. </a:t>
            </a:r>
          </a:p>
          <a:p>
            <a:pPr>
              <a:spcBef>
                <a:spcPts val="0"/>
              </a:spcBef>
            </a:pPr>
            <a:r>
              <a:rPr lang="en-AU" sz="2800" dirty="0"/>
              <a:t>You must not seek to privately benefit from any council information you have obtained in your role as a councillor.</a:t>
            </a:r>
          </a:p>
          <a:p>
            <a:pPr>
              <a:spcBef>
                <a:spcPts val="0"/>
              </a:spcBef>
            </a:pPr>
            <a:r>
              <a:rPr lang="en-AU" sz="2800" dirty="0"/>
              <a:t>You must only release council information in accordance with council policies and procedures and in compliance with relevant legislation.</a:t>
            </a:r>
          </a:p>
          <a:p>
            <a:pPr marL="0" indent="0">
              <a:buNone/>
            </a:pPr>
            <a:endParaRPr lang="en-AU" sz="2800" dirty="0"/>
          </a:p>
        </p:txBody>
      </p:sp>
    </p:spTree>
    <p:extLst>
      <p:ext uri="{BB962C8B-B14F-4D97-AF65-F5344CB8AC3E}">
        <p14:creationId xmlns:p14="http://schemas.microsoft.com/office/powerpoint/2010/main" val="20697500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a:xfrm>
            <a:off x="1908174" y="188913"/>
            <a:ext cx="6912297" cy="981075"/>
          </a:xfrm>
        </p:spPr>
        <p:txBody>
          <a:bodyPr/>
          <a:lstStyle/>
          <a:p>
            <a:pPr algn="l"/>
            <a:r>
              <a:rPr lang="en-AU" dirty="0">
                <a:solidFill>
                  <a:prstClr val="white"/>
                </a:solidFill>
              </a:rPr>
              <a:t>Use of Council Resources</a:t>
            </a:r>
            <a:br>
              <a:rPr lang="en-AU" sz="2800" dirty="0">
                <a:solidFill>
                  <a:prstClr val="white"/>
                </a:solidFill>
              </a:rPr>
            </a:br>
            <a:r>
              <a:rPr lang="en-AU" sz="2800" dirty="0">
                <a:solidFill>
                  <a:prstClr val="white"/>
                </a:solidFill>
              </a:rPr>
              <a:t>protecting confidential information</a:t>
            </a:r>
            <a:endParaRPr lang="en-AU" altLang="en-US" sz="2800" dirty="0">
              <a:solidFill>
                <a:schemeClr val="bg1"/>
              </a:solidFill>
            </a:endParaRPr>
          </a:p>
        </p:txBody>
      </p:sp>
      <p:sp>
        <p:nvSpPr>
          <p:cNvPr id="21507" name="Content Placeholder 2"/>
          <p:cNvSpPr>
            <a:spLocks noGrp="1"/>
          </p:cNvSpPr>
          <p:nvPr>
            <p:ph idx="4294967295"/>
          </p:nvPr>
        </p:nvSpPr>
        <p:spPr>
          <a:xfrm>
            <a:off x="323528" y="1700808"/>
            <a:ext cx="8640960" cy="4525963"/>
          </a:xfrm>
        </p:spPr>
        <p:txBody>
          <a:bodyPr>
            <a:normAutofit fontScale="92500" lnSpcReduction="10000"/>
          </a:bodyPr>
          <a:lstStyle/>
          <a:p>
            <a:pPr marL="0" lvl="0" indent="0" fontAlgn="auto">
              <a:spcBef>
                <a:spcPts val="0"/>
              </a:spcBef>
              <a:spcAft>
                <a:spcPts val="0"/>
              </a:spcAft>
              <a:buNone/>
            </a:pPr>
            <a:r>
              <a:rPr lang="en-AU" sz="2800" dirty="0">
                <a:solidFill>
                  <a:prstClr val="black"/>
                </a:solidFill>
              </a:rPr>
              <a:t>You must maintain the integrity and security of any confidential or personal information you have access to. </a:t>
            </a:r>
          </a:p>
          <a:p>
            <a:pPr marL="0" lvl="0" indent="0" fontAlgn="auto">
              <a:spcBef>
                <a:spcPts val="0"/>
              </a:spcBef>
              <a:spcAft>
                <a:spcPts val="0"/>
              </a:spcAft>
              <a:buNone/>
            </a:pPr>
            <a:endParaRPr lang="en-AU" sz="2800" dirty="0">
              <a:solidFill>
                <a:prstClr val="black"/>
              </a:solidFill>
            </a:endParaRPr>
          </a:p>
          <a:p>
            <a:pPr marL="0" lvl="0" indent="0" fontAlgn="auto">
              <a:spcBef>
                <a:spcPts val="0"/>
              </a:spcBef>
              <a:spcAft>
                <a:spcPts val="0"/>
              </a:spcAft>
              <a:buNone/>
            </a:pPr>
            <a:r>
              <a:rPr lang="en-AU" sz="2800" dirty="0">
                <a:solidFill>
                  <a:prstClr val="black"/>
                </a:solidFill>
              </a:rPr>
              <a:t>In particular, </a:t>
            </a:r>
            <a:r>
              <a:rPr lang="en-AU" sz="2800" b="1" dirty="0">
                <a:solidFill>
                  <a:prstClr val="black"/>
                </a:solidFill>
              </a:rPr>
              <a:t>you must</a:t>
            </a:r>
            <a:r>
              <a:rPr lang="en-AU" sz="2800" dirty="0">
                <a:solidFill>
                  <a:prstClr val="black"/>
                </a:solidFill>
              </a:rPr>
              <a:t>: </a:t>
            </a:r>
          </a:p>
          <a:p>
            <a:pPr fontAlgn="auto">
              <a:spcBef>
                <a:spcPts val="0"/>
              </a:spcBef>
              <a:spcAft>
                <a:spcPts val="0"/>
              </a:spcAft>
            </a:pPr>
            <a:r>
              <a:rPr lang="en-AU" sz="2800" dirty="0">
                <a:solidFill>
                  <a:prstClr val="black"/>
                </a:solidFill>
              </a:rPr>
              <a:t>only access confidential or personal information that you have been authorised to access and only for the purposes of performing your functions</a:t>
            </a:r>
          </a:p>
          <a:p>
            <a:pPr fontAlgn="auto">
              <a:spcBef>
                <a:spcPts val="0"/>
              </a:spcBef>
              <a:spcAft>
                <a:spcPts val="0"/>
              </a:spcAft>
            </a:pPr>
            <a:r>
              <a:rPr lang="en-AU" sz="2800" dirty="0">
                <a:solidFill>
                  <a:prstClr val="black"/>
                </a:solidFill>
              </a:rPr>
              <a:t>protect confidential and personal information</a:t>
            </a:r>
          </a:p>
          <a:p>
            <a:pPr fontAlgn="auto">
              <a:spcBef>
                <a:spcPts val="0"/>
              </a:spcBef>
              <a:spcAft>
                <a:spcPts val="0"/>
              </a:spcAft>
            </a:pPr>
            <a:r>
              <a:rPr lang="en-AU" sz="2800" dirty="0">
                <a:solidFill>
                  <a:prstClr val="black"/>
                </a:solidFill>
              </a:rPr>
              <a:t>only use confidential or personal information for the purpose for which it is intended to be used</a:t>
            </a:r>
          </a:p>
          <a:p>
            <a:pPr fontAlgn="auto">
              <a:spcBef>
                <a:spcPts val="0"/>
              </a:spcBef>
              <a:spcAft>
                <a:spcPts val="0"/>
              </a:spcAft>
            </a:pPr>
            <a:r>
              <a:rPr lang="en-AU" sz="2800" dirty="0">
                <a:solidFill>
                  <a:prstClr val="black"/>
                </a:solidFill>
              </a:rPr>
              <a:t>only release confidential or personal information if authorised</a:t>
            </a:r>
          </a:p>
          <a:p>
            <a:pPr fontAlgn="auto">
              <a:spcBef>
                <a:spcPts val="0"/>
              </a:spcBef>
              <a:spcAft>
                <a:spcPts val="0"/>
              </a:spcAft>
            </a:pPr>
            <a:endParaRPr lang="en-AU" sz="2800" dirty="0">
              <a:solidFill>
                <a:prstClr val="black"/>
              </a:solidFill>
            </a:endParaRPr>
          </a:p>
        </p:txBody>
      </p:sp>
    </p:spTree>
    <p:extLst>
      <p:ext uri="{BB962C8B-B14F-4D97-AF65-F5344CB8AC3E}">
        <p14:creationId xmlns:p14="http://schemas.microsoft.com/office/powerpoint/2010/main" val="24711719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a:xfrm>
            <a:off x="1908174" y="188913"/>
            <a:ext cx="6912297" cy="981075"/>
          </a:xfrm>
        </p:spPr>
        <p:txBody>
          <a:bodyPr/>
          <a:lstStyle/>
          <a:p>
            <a:pPr algn="l"/>
            <a:r>
              <a:rPr lang="en-AU" dirty="0">
                <a:solidFill>
                  <a:prstClr val="white"/>
                </a:solidFill>
              </a:rPr>
              <a:t>Use of Council Resources</a:t>
            </a:r>
            <a:br>
              <a:rPr lang="en-AU" sz="2800" dirty="0">
                <a:solidFill>
                  <a:prstClr val="white"/>
                </a:solidFill>
              </a:rPr>
            </a:br>
            <a:r>
              <a:rPr lang="en-AU" sz="2800" dirty="0">
                <a:solidFill>
                  <a:prstClr val="white"/>
                </a:solidFill>
              </a:rPr>
              <a:t>protecting confidential information</a:t>
            </a:r>
            <a:endParaRPr lang="en-AU" altLang="en-US" sz="2800" dirty="0">
              <a:solidFill>
                <a:schemeClr val="bg1"/>
              </a:solidFill>
            </a:endParaRPr>
          </a:p>
        </p:txBody>
      </p:sp>
      <p:sp>
        <p:nvSpPr>
          <p:cNvPr id="21507" name="Content Placeholder 2"/>
          <p:cNvSpPr>
            <a:spLocks noGrp="1"/>
          </p:cNvSpPr>
          <p:nvPr>
            <p:ph idx="4294967295"/>
          </p:nvPr>
        </p:nvSpPr>
        <p:spPr>
          <a:xfrm>
            <a:off x="323528" y="1772816"/>
            <a:ext cx="8640960" cy="4525963"/>
          </a:xfrm>
        </p:spPr>
        <p:txBody>
          <a:bodyPr>
            <a:noAutofit/>
          </a:bodyPr>
          <a:lstStyle/>
          <a:p>
            <a:pPr marL="0" lvl="0" indent="0" fontAlgn="auto">
              <a:spcBef>
                <a:spcPts val="0"/>
              </a:spcBef>
              <a:spcAft>
                <a:spcPts val="0"/>
              </a:spcAft>
              <a:buNone/>
            </a:pPr>
            <a:r>
              <a:rPr lang="en-AU" sz="2800" b="1" dirty="0">
                <a:solidFill>
                  <a:prstClr val="black"/>
                </a:solidFill>
              </a:rPr>
              <a:t>You must not</a:t>
            </a:r>
            <a:r>
              <a:rPr lang="en-AU" sz="2800" dirty="0">
                <a:solidFill>
                  <a:prstClr val="black"/>
                </a:solidFill>
              </a:rPr>
              <a:t>: </a:t>
            </a:r>
          </a:p>
          <a:p>
            <a:pPr fontAlgn="auto">
              <a:spcBef>
                <a:spcPts val="0"/>
              </a:spcBef>
              <a:spcAft>
                <a:spcPts val="0"/>
              </a:spcAft>
            </a:pPr>
            <a:r>
              <a:rPr lang="en-AU" sz="2800" dirty="0">
                <a:solidFill>
                  <a:prstClr val="black"/>
                </a:solidFill>
              </a:rPr>
              <a:t>use confidential or personal information to obtain a private benefit for you or for someone else</a:t>
            </a:r>
          </a:p>
          <a:p>
            <a:pPr fontAlgn="auto">
              <a:spcBef>
                <a:spcPts val="0"/>
              </a:spcBef>
              <a:spcAft>
                <a:spcPts val="0"/>
              </a:spcAft>
            </a:pPr>
            <a:r>
              <a:rPr lang="en-AU" sz="2800" dirty="0">
                <a:solidFill>
                  <a:prstClr val="black"/>
                </a:solidFill>
              </a:rPr>
              <a:t>use confidential or personal information to cause harm to the council or anyone else</a:t>
            </a:r>
          </a:p>
          <a:p>
            <a:pPr fontAlgn="auto">
              <a:spcBef>
                <a:spcPts val="0"/>
              </a:spcBef>
              <a:spcAft>
                <a:spcPts val="0"/>
              </a:spcAft>
            </a:pPr>
            <a:r>
              <a:rPr lang="en-AU" sz="2800" dirty="0">
                <a:solidFill>
                  <a:prstClr val="black"/>
                </a:solidFill>
              </a:rPr>
              <a:t>disclose confidential information discussed during a closed session of a council or committee meeting or any other confidential forum</a:t>
            </a:r>
          </a:p>
        </p:txBody>
      </p:sp>
    </p:spTree>
    <p:extLst>
      <p:ext uri="{BB962C8B-B14F-4D97-AF65-F5344CB8AC3E}">
        <p14:creationId xmlns:p14="http://schemas.microsoft.com/office/powerpoint/2010/main" val="35112828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a:xfrm>
            <a:off x="1908174" y="188913"/>
            <a:ext cx="6912297" cy="981075"/>
          </a:xfrm>
        </p:spPr>
        <p:txBody>
          <a:bodyPr/>
          <a:lstStyle/>
          <a:p>
            <a:pPr algn="l"/>
            <a:r>
              <a:rPr lang="en-AU" dirty="0">
                <a:solidFill>
                  <a:prstClr val="white"/>
                </a:solidFill>
              </a:rPr>
              <a:t>Use of Council Resources</a:t>
            </a:r>
            <a:br>
              <a:rPr lang="en-AU" sz="2800" dirty="0">
                <a:solidFill>
                  <a:prstClr val="white"/>
                </a:solidFill>
              </a:rPr>
            </a:br>
            <a:r>
              <a:rPr lang="en-AU" sz="2800" dirty="0">
                <a:solidFill>
                  <a:prstClr val="white"/>
                </a:solidFill>
              </a:rPr>
              <a:t>using council devices</a:t>
            </a:r>
            <a:endParaRPr lang="en-AU" altLang="en-US" sz="2800" dirty="0">
              <a:solidFill>
                <a:schemeClr val="bg1"/>
              </a:solidFill>
            </a:endParaRPr>
          </a:p>
        </p:txBody>
      </p:sp>
      <p:sp>
        <p:nvSpPr>
          <p:cNvPr id="21507" name="Content Placeholder 2"/>
          <p:cNvSpPr>
            <a:spLocks noGrp="1"/>
          </p:cNvSpPr>
          <p:nvPr>
            <p:ph idx="4294967295"/>
          </p:nvPr>
        </p:nvSpPr>
        <p:spPr>
          <a:xfrm>
            <a:off x="323528" y="1772816"/>
            <a:ext cx="8640960" cy="4525963"/>
          </a:xfrm>
        </p:spPr>
        <p:txBody>
          <a:bodyPr>
            <a:noAutofit/>
          </a:bodyPr>
          <a:lstStyle/>
          <a:p>
            <a:pPr marL="0" indent="0">
              <a:spcBef>
                <a:spcPts val="0"/>
              </a:spcBef>
              <a:buNone/>
            </a:pPr>
            <a:r>
              <a:rPr lang="en-AU" sz="2800" dirty="0"/>
              <a:t>You </a:t>
            </a:r>
            <a:r>
              <a:rPr lang="en-AU" sz="2800" b="1" dirty="0"/>
              <a:t>must not </a:t>
            </a:r>
            <a:r>
              <a:rPr lang="en-AU" sz="2800" dirty="0"/>
              <a:t>use council’s computer or mobile devices to access, download or communicate any material that is: </a:t>
            </a:r>
          </a:p>
          <a:p>
            <a:pPr marL="457200" indent="-457200">
              <a:spcBef>
                <a:spcPts val="0"/>
              </a:spcBef>
            </a:pPr>
            <a:r>
              <a:rPr lang="en-AU" sz="2800" dirty="0"/>
              <a:t>offensive</a:t>
            </a:r>
          </a:p>
          <a:p>
            <a:pPr marL="457200" indent="-457200">
              <a:spcBef>
                <a:spcPts val="0"/>
              </a:spcBef>
            </a:pPr>
            <a:r>
              <a:rPr lang="en-AU" sz="2800" dirty="0"/>
              <a:t>obscene</a:t>
            </a:r>
          </a:p>
          <a:p>
            <a:pPr marL="457200" indent="-457200">
              <a:spcBef>
                <a:spcPts val="0"/>
              </a:spcBef>
            </a:pPr>
            <a:r>
              <a:rPr lang="en-AU" sz="2800" dirty="0"/>
              <a:t>pornographic</a:t>
            </a:r>
          </a:p>
          <a:p>
            <a:pPr marL="457200" indent="-457200">
              <a:spcBef>
                <a:spcPts val="0"/>
              </a:spcBef>
            </a:pPr>
            <a:r>
              <a:rPr lang="en-AU" sz="2800" dirty="0"/>
              <a:t>threatening</a:t>
            </a:r>
          </a:p>
          <a:p>
            <a:pPr marL="457200" indent="-457200">
              <a:spcBef>
                <a:spcPts val="0"/>
              </a:spcBef>
            </a:pPr>
            <a:r>
              <a:rPr lang="en-AU" sz="2800" dirty="0"/>
              <a:t>abusive or defamatory  </a:t>
            </a:r>
          </a:p>
          <a:p>
            <a:pPr marL="457200" indent="-457200">
              <a:spcBef>
                <a:spcPts val="0"/>
              </a:spcBef>
            </a:pPr>
            <a:r>
              <a:rPr lang="en-AU" sz="2800" dirty="0"/>
              <a:t>could lead to civil or criminal liability and/or damage council’s reputation. </a:t>
            </a:r>
          </a:p>
        </p:txBody>
      </p:sp>
    </p:spTree>
    <p:extLst>
      <p:ext uri="{BB962C8B-B14F-4D97-AF65-F5344CB8AC3E}">
        <p14:creationId xmlns:p14="http://schemas.microsoft.com/office/powerpoint/2010/main" val="12395527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7411" name="Content Placeholder 2"/>
          <p:cNvSpPr>
            <a:spLocks noGrp="1"/>
          </p:cNvSpPr>
          <p:nvPr>
            <p:ph idx="4294967295"/>
          </p:nvPr>
        </p:nvSpPr>
        <p:spPr>
          <a:xfrm>
            <a:off x="457200" y="1927225"/>
            <a:ext cx="8229600" cy="4525963"/>
          </a:xfrm>
        </p:spPr>
        <p:txBody>
          <a:bodyPr/>
          <a:lstStyle/>
          <a:p>
            <a:pPr marL="0" indent="0" algn="ctr">
              <a:buNone/>
            </a:pPr>
            <a:endParaRPr lang="en-AU" altLang="en-US" sz="4000" i="1" dirty="0">
              <a:solidFill>
                <a:srgbClr val="0070C0"/>
              </a:solidFill>
            </a:endParaRPr>
          </a:p>
          <a:p>
            <a:pPr marL="0" indent="0" algn="ctr">
              <a:buNone/>
            </a:pPr>
            <a:r>
              <a:rPr lang="en-AU" altLang="en-US" sz="4000" dirty="0">
                <a:solidFill>
                  <a:srgbClr val="0070C0"/>
                </a:solidFill>
              </a:rPr>
              <a:t>Code of Conduct Complaints</a:t>
            </a:r>
          </a:p>
        </p:txBody>
      </p:sp>
    </p:spTree>
    <p:extLst>
      <p:ext uri="{BB962C8B-B14F-4D97-AF65-F5344CB8AC3E}">
        <p14:creationId xmlns:p14="http://schemas.microsoft.com/office/powerpoint/2010/main" val="3935434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8194" name="Title 1"/>
          <p:cNvSpPr>
            <a:spLocks noGrp="1"/>
          </p:cNvSpPr>
          <p:nvPr>
            <p:ph type="title"/>
          </p:nvPr>
        </p:nvSpPr>
        <p:spPr>
          <a:xfrm>
            <a:off x="1908175" y="188913"/>
            <a:ext cx="6789738" cy="981075"/>
          </a:xfrm>
        </p:spPr>
        <p:txBody>
          <a:bodyPr/>
          <a:lstStyle/>
          <a:p>
            <a:pPr algn="l"/>
            <a:r>
              <a:rPr lang="en-AU" altLang="en-US" dirty="0"/>
              <a:t>General Conduct</a:t>
            </a:r>
            <a:br>
              <a:rPr lang="en-AU" altLang="en-US" dirty="0"/>
            </a:br>
            <a:r>
              <a:rPr lang="en-AU" altLang="en-US" sz="2800" dirty="0"/>
              <a:t>you must…</a:t>
            </a:r>
            <a:endParaRPr lang="en-AU" altLang="en-US" sz="2800" dirty="0">
              <a:solidFill>
                <a:schemeClr val="bg1"/>
              </a:solidFill>
            </a:endParaRPr>
          </a:p>
        </p:txBody>
      </p:sp>
      <p:sp>
        <p:nvSpPr>
          <p:cNvPr id="8195" name="Content Placeholder 2"/>
          <p:cNvSpPr>
            <a:spLocks noGrp="1"/>
          </p:cNvSpPr>
          <p:nvPr>
            <p:ph idx="4294967295"/>
          </p:nvPr>
        </p:nvSpPr>
        <p:spPr>
          <a:xfrm>
            <a:off x="457200" y="1927225"/>
            <a:ext cx="8229600" cy="4525963"/>
          </a:xfrm>
        </p:spPr>
        <p:txBody>
          <a:bodyPr/>
          <a:lstStyle/>
          <a:p>
            <a:pPr marL="0" indent="0">
              <a:buNone/>
            </a:pPr>
            <a:r>
              <a:rPr lang="en-AU" sz="2800" dirty="0"/>
              <a:t>You </a:t>
            </a:r>
            <a:r>
              <a:rPr lang="en-AU" sz="2800" b="1" dirty="0"/>
              <a:t>must</a:t>
            </a:r>
            <a:r>
              <a:rPr lang="en-AU" sz="2800" dirty="0"/>
              <a:t>: </a:t>
            </a:r>
          </a:p>
          <a:p>
            <a:r>
              <a:rPr lang="en-AU" sz="2800" dirty="0"/>
              <a:t>act lawfully and honestly and exercise care and diligence </a:t>
            </a:r>
          </a:p>
          <a:p>
            <a:r>
              <a:rPr lang="en-AU" sz="2800" dirty="0"/>
              <a:t>consider matters consistently, promptly and fairly and in accordance with procedures</a:t>
            </a:r>
          </a:p>
          <a:p>
            <a:r>
              <a:rPr lang="en-AU" sz="2800" dirty="0"/>
              <a:t>ensure regulatory decisions are properly made and that all parties are dealt with fairly</a:t>
            </a:r>
          </a:p>
          <a:p>
            <a:r>
              <a:rPr lang="en-AU" sz="2800" dirty="0"/>
              <a:t>comply with work health and safety requirements</a:t>
            </a:r>
            <a:endParaRPr lang="en-AU" altLang="en-US" dirty="0">
              <a:solidFill>
                <a:srgbClr val="0070C0"/>
              </a:solidFill>
            </a:endParaRPr>
          </a:p>
        </p:txBody>
      </p:sp>
    </p:spTree>
    <p:extLst>
      <p:ext uri="{BB962C8B-B14F-4D97-AF65-F5344CB8AC3E}">
        <p14:creationId xmlns:p14="http://schemas.microsoft.com/office/powerpoint/2010/main" val="219656797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a:xfrm>
            <a:off x="1907704" y="332656"/>
            <a:ext cx="6912297" cy="981075"/>
          </a:xfrm>
        </p:spPr>
        <p:txBody>
          <a:bodyPr/>
          <a:lstStyle/>
          <a:p>
            <a:pPr algn="l"/>
            <a:r>
              <a:rPr lang="en-AU" dirty="0">
                <a:solidFill>
                  <a:prstClr val="white"/>
                </a:solidFill>
              </a:rPr>
              <a:t>Code of Conduct Complaints</a:t>
            </a:r>
            <a:br>
              <a:rPr lang="en-AU" sz="2800" dirty="0">
                <a:solidFill>
                  <a:prstClr val="white"/>
                </a:solidFill>
              </a:rPr>
            </a:br>
            <a:endParaRPr lang="en-AU" altLang="en-US" sz="2800" dirty="0">
              <a:solidFill>
                <a:schemeClr val="bg1"/>
              </a:solidFill>
            </a:endParaRPr>
          </a:p>
        </p:txBody>
      </p:sp>
      <p:sp>
        <p:nvSpPr>
          <p:cNvPr id="21507" name="Content Placeholder 2"/>
          <p:cNvSpPr>
            <a:spLocks noGrp="1"/>
          </p:cNvSpPr>
          <p:nvPr>
            <p:ph idx="4294967295"/>
          </p:nvPr>
        </p:nvSpPr>
        <p:spPr>
          <a:xfrm>
            <a:off x="323528" y="1772816"/>
            <a:ext cx="8640960" cy="4525963"/>
          </a:xfrm>
        </p:spPr>
        <p:txBody>
          <a:bodyPr>
            <a:noAutofit/>
          </a:bodyPr>
          <a:lstStyle/>
          <a:p>
            <a:r>
              <a:rPr lang="en-AU" sz="2800" dirty="0"/>
              <a:t>The council’s code of conduct is the key mechanism for promoting and enforcing ethical and behavioural standards.</a:t>
            </a:r>
          </a:p>
          <a:p>
            <a:endParaRPr lang="en-AU" sz="2800" dirty="0"/>
          </a:p>
          <a:p>
            <a:r>
              <a:rPr lang="en-AU" sz="2800" dirty="0"/>
              <a:t>It is important that the council’s code of conduct is correctly used and that code of conduct processes are respected and complied with.</a:t>
            </a:r>
          </a:p>
        </p:txBody>
      </p:sp>
    </p:spTree>
    <p:extLst>
      <p:ext uri="{BB962C8B-B14F-4D97-AF65-F5344CB8AC3E}">
        <p14:creationId xmlns:p14="http://schemas.microsoft.com/office/powerpoint/2010/main" val="410508262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7" name="Content Placeholder 2"/>
          <p:cNvSpPr>
            <a:spLocks noGrp="1"/>
          </p:cNvSpPr>
          <p:nvPr>
            <p:ph idx="4294967295"/>
          </p:nvPr>
        </p:nvSpPr>
        <p:spPr>
          <a:xfrm>
            <a:off x="323528" y="1772816"/>
            <a:ext cx="8640960" cy="4525963"/>
          </a:xfrm>
        </p:spPr>
        <p:txBody>
          <a:bodyPr>
            <a:noAutofit/>
          </a:bodyPr>
          <a:lstStyle/>
          <a:p>
            <a:pPr marL="0" indent="0">
              <a:spcBef>
                <a:spcPts val="0"/>
              </a:spcBef>
              <a:buNone/>
            </a:pPr>
            <a:r>
              <a:rPr lang="en-AU" sz="2800" dirty="0"/>
              <a:t>To be dealt with under the code of conduct, complaints must:</a:t>
            </a:r>
          </a:p>
          <a:p>
            <a:pPr>
              <a:spcBef>
                <a:spcPts val="0"/>
              </a:spcBef>
            </a:pPr>
            <a:r>
              <a:rPr lang="en-AU" sz="2800" dirty="0"/>
              <a:t>be made in writing to the general manager, or if about the general manager, to the mayor</a:t>
            </a:r>
          </a:p>
          <a:p>
            <a:pPr>
              <a:spcBef>
                <a:spcPts val="0"/>
              </a:spcBef>
            </a:pPr>
            <a:r>
              <a:rPr lang="en-AU" sz="2800" dirty="0"/>
              <a:t>be made within 3 months</a:t>
            </a:r>
          </a:p>
          <a:p>
            <a:pPr>
              <a:spcBef>
                <a:spcPts val="0"/>
              </a:spcBef>
            </a:pPr>
            <a:r>
              <a:rPr lang="en-AU" sz="2800" dirty="0"/>
              <a:t>show conduct that would constitute a breach of the council’s code of conduct if proven.</a:t>
            </a:r>
          </a:p>
          <a:p>
            <a:pPr>
              <a:spcBef>
                <a:spcPts val="0"/>
              </a:spcBef>
            </a:pPr>
            <a:endParaRPr lang="en-AU" sz="2600" dirty="0"/>
          </a:p>
        </p:txBody>
      </p:sp>
      <p:sp>
        <p:nvSpPr>
          <p:cNvPr id="5" name="Title 1"/>
          <p:cNvSpPr>
            <a:spLocks noGrp="1"/>
          </p:cNvSpPr>
          <p:nvPr>
            <p:ph type="title"/>
          </p:nvPr>
        </p:nvSpPr>
        <p:spPr>
          <a:xfrm>
            <a:off x="1907704" y="260648"/>
            <a:ext cx="6789440" cy="980728"/>
          </a:xfrm>
        </p:spPr>
        <p:txBody>
          <a:bodyPr/>
          <a:lstStyle/>
          <a:p>
            <a:pPr algn="l">
              <a:lnSpc>
                <a:spcPts val="3200"/>
              </a:lnSpc>
            </a:pPr>
            <a:r>
              <a:rPr lang="en-AU" sz="3800" dirty="0">
                <a:solidFill>
                  <a:schemeClr val="bg1"/>
                </a:solidFill>
              </a:rPr>
              <a:t>Code of Conduct Complaints</a:t>
            </a:r>
            <a:br>
              <a:rPr lang="en-AU" sz="4000" dirty="0">
                <a:solidFill>
                  <a:schemeClr val="bg1"/>
                </a:solidFill>
              </a:rPr>
            </a:br>
            <a:r>
              <a:rPr lang="en-AU" sz="2800" dirty="0">
                <a:solidFill>
                  <a:schemeClr val="bg1"/>
                </a:solidFill>
              </a:rPr>
              <a:t>How are complaints made?</a:t>
            </a:r>
            <a:r>
              <a:rPr lang="en-AU" sz="4000" dirty="0">
                <a:solidFill>
                  <a:schemeClr val="bg1"/>
                </a:solidFill>
              </a:rPr>
              <a:t>	</a:t>
            </a:r>
            <a:endParaRPr lang="en-AU" sz="3200" dirty="0"/>
          </a:p>
        </p:txBody>
      </p:sp>
    </p:spTree>
    <p:extLst>
      <p:ext uri="{BB962C8B-B14F-4D97-AF65-F5344CB8AC3E}">
        <p14:creationId xmlns:p14="http://schemas.microsoft.com/office/powerpoint/2010/main" val="12787990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7" name="Content Placeholder 2"/>
          <p:cNvSpPr>
            <a:spLocks noGrp="1"/>
          </p:cNvSpPr>
          <p:nvPr>
            <p:ph idx="4294967295"/>
          </p:nvPr>
        </p:nvSpPr>
        <p:spPr>
          <a:xfrm>
            <a:off x="323528" y="1772816"/>
            <a:ext cx="8640960" cy="4525963"/>
          </a:xfrm>
        </p:spPr>
        <p:txBody>
          <a:bodyPr>
            <a:noAutofit/>
          </a:bodyPr>
          <a:lstStyle/>
          <a:p>
            <a:pPr marL="0" indent="0">
              <a:buNone/>
            </a:pPr>
            <a:r>
              <a:rPr lang="en-AU" sz="2600" dirty="0"/>
              <a:t>Complaints about the following </a:t>
            </a:r>
            <a:r>
              <a:rPr lang="en-AU" sz="2600" b="1" dirty="0"/>
              <a:t>are not</a:t>
            </a:r>
            <a:r>
              <a:rPr lang="en-AU" sz="2600" dirty="0"/>
              <a:t> “code of conduct complaints” and should not be dealt with under the council’s code of conduct:</a:t>
            </a:r>
          </a:p>
          <a:p>
            <a:pPr marL="457200" lvl="0" indent="-457200"/>
            <a:r>
              <a:rPr lang="en-AU" sz="2600" dirty="0"/>
              <a:t>the standard or level of service provided by the council</a:t>
            </a:r>
          </a:p>
          <a:p>
            <a:pPr marL="457200" lvl="0" indent="-457200"/>
            <a:r>
              <a:rPr lang="en-AU" sz="2600" dirty="0"/>
              <a:t>the merits of a decision</a:t>
            </a:r>
          </a:p>
          <a:p>
            <a:pPr marL="457200" lvl="0" indent="-457200"/>
            <a:r>
              <a:rPr lang="en-AU" sz="2600" dirty="0"/>
              <a:t>policies or procedures of the council</a:t>
            </a:r>
          </a:p>
          <a:p>
            <a:pPr marL="457200" lvl="0" indent="-457200"/>
            <a:r>
              <a:rPr lang="en-AU" sz="2600" dirty="0"/>
              <a:t>conduct in good faith, that would not otherwise constitute a breach of the council’s code of conduct.</a:t>
            </a:r>
          </a:p>
          <a:p>
            <a:pPr marL="0" indent="0">
              <a:buNone/>
            </a:pPr>
            <a:endParaRPr lang="en-AU" sz="2600" dirty="0"/>
          </a:p>
        </p:txBody>
      </p:sp>
      <p:sp>
        <p:nvSpPr>
          <p:cNvPr id="5" name="Title 1"/>
          <p:cNvSpPr>
            <a:spLocks noGrp="1"/>
          </p:cNvSpPr>
          <p:nvPr>
            <p:ph type="title"/>
          </p:nvPr>
        </p:nvSpPr>
        <p:spPr>
          <a:xfrm>
            <a:off x="1907704" y="260648"/>
            <a:ext cx="6789440" cy="980728"/>
          </a:xfrm>
        </p:spPr>
        <p:txBody>
          <a:bodyPr/>
          <a:lstStyle/>
          <a:p>
            <a:pPr algn="l">
              <a:lnSpc>
                <a:spcPts val="3200"/>
              </a:lnSpc>
            </a:pPr>
            <a:r>
              <a:rPr lang="en-AU" sz="3800" dirty="0">
                <a:solidFill>
                  <a:schemeClr val="bg1"/>
                </a:solidFill>
              </a:rPr>
              <a:t>Code of Conduct Complaints</a:t>
            </a:r>
            <a:br>
              <a:rPr lang="en-AU" sz="4000" dirty="0">
                <a:solidFill>
                  <a:schemeClr val="bg1"/>
                </a:solidFill>
              </a:rPr>
            </a:br>
            <a:r>
              <a:rPr lang="en-AU" sz="2800" dirty="0">
                <a:solidFill>
                  <a:schemeClr val="bg1"/>
                </a:solidFill>
              </a:rPr>
              <a:t>What is not a “code of conduc</a:t>
            </a:r>
            <a:r>
              <a:rPr lang="en-AU" sz="2800" dirty="0"/>
              <a:t>t complaint”?</a:t>
            </a:r>
            <a:r>
              <a:rPr lang="en-AU" sz="4000" dirty="0">
                <a:solidFill>
                  <a:schemeClr val="bg1"/>
                </a:solidFill>
              </a:rPr>
              <a:t>	</a:t>
            </a:r>
            <a:endParaRPr lang="en-AU" sz="3200" dirty="0"/>
          </a:p>
        </p:txBody>
      </p:sp>
    </p:spTree>
    <p:extLst>
      <p:ext uri="{BB962C8B-B14F-4D97-AF65-F5344CB8AC3E}">
        <p14:creationId xmlns:p14="http://schemas.microsoft.com/office/powerpoint/2010/main" val="30135004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7" name="Content Placeholder 2"/>
          <p:cNvSpPr>
            <a:spLocks noGrp="1"/>
          </p:cNvSpPr>
          <p:nvPr>
            <p:ph idx="4294967295"/>
          </p:nvPr>
        </p:nvSpPr>
        <p:spPr>
          <a:xfrm>
            <a:off x="323528" y="1772816"/>
            <a:ext cx="8640960" cy="4525963"/>
          </a:xfrm>
        </p:spPr>
        <p:txBody>
          <a:bodyPr>
            <a:noAutofit/>
          </a:bodyPr>
          <a:lstStyle/>
          <a:p>
            <a:r>
              <a:rPr lang="en-AU" sz="2500" dirty="0"/>
              <a:t>The general manager has a discretion to decline or informally resolve complaints at the outset.</a:t>
            </a:r>
          </a:p>
          <a:p>
            <a:r>
              <a:rPr lang="en-AU" sz="2500" dirty="0"/>
              <a:t>If it is not resolved at the outset, it is referred to an expert independent conduct reviewer.</a:t>
            </a:r>
          </a:p>
          <a:p>
            <a:r>
              <a:rPr lang="en-AU" sz="2500" dirty="0"/>
              <a:t>The conduct reviewer will undertake a preliminary assessment to determine how the matter should be dealt with. </a:t>
            </a:r>
          </a:p>
          <a:p>
            <a:r>
              <a:rPr lang="en-AU" sz="2500" dirty="0"/>
              <a:t>Most matters will be resolved informally - only the more serious matters are formally investigated. </a:t>
            </a:r>
          </a:p>
          <a:p>
            <a:pPr marL="0" indent="0">
              <a:buNone/>
            </a:pPr>
            <a:endParaRPr lang="en-AU" sz="2600" dirty="0"/>
          </a:p>
        </p:txBody>
      </p:sp>
      <p:sp>
        <p:nvSpPr>
          <p:cNvPr id="5" name="Title 1"/>
          <p:cNvSpPr>
            <a:spLocks noGrp="1"/>
          </p:cNvSpPr>
          <p:nvPr>
            <p:ph type="title"/>
          </p:nvPr>
        </p:nvSpPr>
        <p:spPr>
          <a:xfrm>
            <a:off x="1907704" y="260648"/>
            <a:ext cx="6789440" cy="980728"/>
          </a:xfrm>
        </p:spPr>
        <p:txBody>
          <a:bodyPr/>
          <a:lstStyle/>
          <a:p>
            <a:pPr algn="l">
              <a:lnSpc>
                <a:spcPts val="3200"/>
              </a:lnSpc>
            </a:pPr>
            <a:r>
              <a:rPr lang="en-AU" sz="3800" dirty="0">
                <a:solidFill>
                  <a:schemeClr val="bg1"/>
                </a:solidFill>
              </a:rPr>
              <a:t>Code of Conduct Complaints</a:t>
            </a:r>
            <a:br>
              <a:rPr lang="en-AU" sz="4000" dirty="0">
                <a:solidFill>
                  <a:schemeClr val="bg1"/>
                </a:solidFill>
              </a:rPr>
            </a:br>
            <a:r>
              <a:rPr lang="en-AU" sz="2800" dirty="0">
                <a:solidFill>
                  <a:schemeClr val="bg1"/>
                </a:solidFill>
              </a:rPr>
              <a:t>How are complaints about councillors dealt with?</a:t>
            </a:r>
            <a:r>
              <a:rPr lang="en-AU" sz="4000" dirty="0">
                <a:solidFill>
                  <a:schemeClr val="bg1"/>
                </a:solidFill>
              </a:rPr>
              <a:t>	</a:t>
            </a:r>
            <a:endParaRPr lang="en-AU" sz="3200" dirty="0"/>
          </a:p>
        </p:txBody>
      </p:sp>
    </p:spTree>
    <p:extLst>
      <p:ext uri="{BB962C8B-B14F-4D97-AF65-F5344CB8AC3E}">
        <p14:creationId xmlns:p14="http://schemas.microsoft.com/office/powerpoint/2010/main" val="9952010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7" name="Content Placeholder 2"/>
          <p:cNvSpPr>
            <a:spLocks noGrp="1"/>
          </p:cNvSpPr>
          <p:nvPr>
            <p:ph idx="4294967295"/>
          </p:nvPr>
        </p:nvSpPr>
        <p:spPr>
          <a:xfrm>
            <a:off x="179512" y="1772816"/>
            <a:ext cx="8784976" cy="4525963"/>
          </a:xfrm>
        </p:spPr>
        <p:txBody>
          <a:bodyPr>
            <a:noAutofit/>
          </a:bodyPr>
          <a:lstStyle/>
          <a:p>
            <a:pPr>
              <a:spcBef>
                <a:spcPts val="300"/>
              </a:spcBef>
            </a:pPr>
            <a:r>
              <a:rPr lang="en-AU" sz="2400" dirty="0"/>
              <a:t>Investigations must follow strict rules designed to ensure matters are dealt with fairly, confidentially and with rigour.</a:t>
            </a:r>
          </a:p>
          <a:p>
            <a:pPr>
              <a:spcBef>
                <a:spcPts val="300"/>
              </a:spcBef>
            </a:pPr>
            <a:r>
              <a:rPr lang="en-AU" sz="2400" dirty="0"/>
              <a:t>If the conduct reviewer determines there has been a breach, they can recommend censure and, where the breach is serious, referral to the Office of Local Government (OLG) for further disciplinary action.</a:t>
            </a:r>
          </a:p>
          <a:p>
            <a:pPr>
              <a:spcBef>
                <a:spcPts val="300"/>
              </a:spcBef>
            </a:pPr>
            <a:r>
              <a:rPr lang="en-AU" sz="2400" dirty="0"/>
              <a:t>A councillor is censured for a breach of the code of conduct by a formal resolution of the council that discloses the grounds for the censure.</a:t>
            </a:r>
          </a:p>
          <a:p>
            <a:pPr>
              <a:spcBef>
                <a:spcPts val="300"/>
              </a:spcBef>
            </a:pPr>
            <a:r>
              <a:rPr lang="en-AU" sz="2400" dirty="0"/>
              <a:t>The council’s resolution is published in the minutes thereby ensuring the councillor is publicly accountable for their conduct.</a:t>
            </a:r>
          </a:p>
          <a:p>
            <a:pPr marL="0" indent="0">
              <a:buNone/>
            </a:pPr>
            <a:endParaRPr lang="en-AU" sz="2500" dirty="0"/>
          </a:p>
          <a:p>
            <a:pPr marL="0" indent="0">
              <a:buNone/>
            </a:pPr>
            <a:endParaRPr lang="en-AU" sz="2500" dirty="0"/>
          </a:p>
          <a:p>
            <a:pPr marL="0" indent="0">
              <a:buNone/>
            </a:pPr>
            <a:endParaRPr lang="en-AU" sz="2500" dirty="0"/>
          </a:p>
        </p:txBody>
      </p:sp>
      <p:sp>
        <p:nvSpPr>
          <p:cNvPr id="5" name="Title 1"/>
          <p:cNvSpPr>
            <a:spLocks noGrp="1"/>
          </p:cNvSpPr>
          <p:nvPr>
            <p:ph type="title"/>
          </p:nvPr>
        </p:nvSpPr>
        <p:spPr>
          <a:xfrm>
            <a:off x="1907704" y="260648"/>
            <a:ext cx="6789440" cy="980728"/>
          </a:xfrm>
        </p:spPr>
        <p:txBody>
          <a:bodyPr/>
          <a:lstStyle/>
          <a:p>
            <a:pPr algn="l">
              <a:lnSpc>
                <a:spcPts val="3200"/>
              </a:lnSpc>
            </a:pPr>
            <a:r>
              <a:rPr lang="en-AU" sz="3800" dirty="0">
                <a:solidFill>
                  <a:schemeClr val="bg1"/>
                </a:solidFill>
              </a:rPr>
              <a:t>Code of Conduct Complaints</a:t>
            </a:r>
            <a:br>
              <a:rPr lang="en-AU" sz="4000" dirty="0">
                <a:solidFill>
                  <a:schemeClr val="bg1"/>
                </a:solidFill>
              </a:rPr>
            </a:br>
            <a:r>
              <a:rPr lang="en-AU" sz="2800" dirty="0"/>
              <a:t>H</a:t>
            </a:r>
            <a:r>
              <a:rPr lang="en-AU" sz="2800" dirty="0">
                <a:solidFill>
                  <a:schemeClr val="bg1"/>
                </a:solidFill>
              </a:rPr>
              <a:t>ow are investigations undertaken?</a:t>
            </a:r>
            <a:r>
              <a:rPr lang="en-AU" sz="4000" dirty="0">
                <a:solidFill>
                  <a:schemeClr val="bg1"/>
                </a:solidFill>
              </a:rPr>
              <a:t>	</a:t>
            </a:r>
            <a:endParaRPr lang="en-AU" sz="3200" dirty="0"/>
          </a:p>
        </p:txBody>
      </p:sp>
    </p:spTree>
    <p:extLst>
      <p:ext uri="{BB962C8B-B14F-4D97-AF65-F5344CB8AC3E}">
        <p14:creationId xmlns:p14="http://schemas.microsoft.com/office/powerpoint/2010/main" val="16240021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7" name="Content Placeholder 2"/>
          <p:cNvSpPr>
            <a:spLocks noGrp="1"/>
          </p:cNvSpPr>
          <p:nvPr>
            <p:ph idx="4294967295"/>
          </p:nvPr>
        </p:nvSpPr>
        <p:spPr>
          <a:xfrm>
            <a:off x="179512" y="1772816"/>
            <a:ext cx="8784976" cy="4525963"/>
          </a:xfrm>
        </p:spPr>
        <p:txBody>
          <a:bodyPr>
            <a:noAutofit/>
          </a:bodyPr>
          <a:lstStyle/>
          <a:p>
            <a:r>
              <a:rPr lang="en-AU" sz="2400" dirty="0"/>
              <a:t>Serious breaches may be referred to the Office of Local Government (OLG) for further disciplinary action. </a:t>
            </a:r>
          </a:p>
          <a:p>
            <a:r>
              <a:rPr lang="en-AU" sz="2400" dirty="0"/>
              <a:t>The following matters are automatically deemed to be serious and are referred to OLG instead of being dealt with under the council’s code of conduct: </a:t>
            </a:r>
          </a:p>
          <a:p>
            <a:pPr lvl="1"/>
            <a:r>
              <a:rPr lang="en-AU" sz="2200" dirty="0"/>
              <a:t>pecuniary interest breaches</a:t>
            </a:r>
          </a:p>
          <a:p>
            <a:pPr lvl="1"/>
            <a:r>
              <a:rPr lang="en-AU" sz="2200" dirty="0"/>
              <a:t>failure to disclose conflicts of interest arising from political donations</a:t>
            </a:r>
          </a:p>
          <a:p>
            <a:pPr lvl="1"/>
            <a:r>
              <a:rPr lang="en-AU" sz="2200" dirty="0"/>
              <a:t>breaches of the “integrity” provisions (</a:t>
            </a:r>
            <a:r>
              <a:rPr lang="en-AU" sz="2200" dirty="0" err="1"/>
              <a:t>ie</a:t>
            </a:r>
            <a:r>
              <a:rPr lang="en-AU" sz="2200" dirty="0"/>
              <a:t> misuse of the code of conduct, reprisal action, disclosure of information about code of conduct matters and failure to comply with a council resolution).</a:t>
            </a:r>
          </a:p>
          <a:p>
            <a:pPr marL="0" indent="0">
              <a:buNone/>
            </a:pPr>
            <a:endParaRPr lang="en-AU" sz="2500" dirty="0"/>
          </a:p>
          <a:p>
            <a:pPr marL="0" indent="0">
              <a:buNone/>
            </a:pPr>
            <a:endParaRPr lang="en-AU" sz="2500" dirty="0"/>
          </a:p>
          <a:p>
            <a:pPr marL="0" indent="0">
              <a:buNone/>
            </a:pPr>
            <a:endParaRPr lang="en-AU" sz="2500" dirty="0"/>
          </a:p>
        </p:txBody>
      </p:sp>
      <p:sp>
        <p:nvSpPr>
          <p:cNvPr id="5" name="Title 1"/>
          <p:cNvSpPr>
            <a:spLocks noGrp="1"/>
          </p:cNvSpPr>
          <p:nvPr>
            <p:ph type="title"/>
          </p:nvPr>
        </p:nvSpPr>
        <p:spPr>
          <a:xfrm>
            <a:off x="1907704" y="260648"/>
            <a:ext cx="6789440" cy="980728"/>
          </a:xfrm>
        </p:spPr>
        <p:txBody>
          <a:bodyPr/>
          <a:lstStyle/>
          <a:p>
            <a:pPr algn="l">
              <a:lnSpc>
                <a:spcPts val="3200"/>
              </a:lnSpc>
            </a:pPr>
            <a:r>
              <a:rPr lang="en-AU" sz="3800" dirty="0">
                <a:solidFill>
                  <a:schemeClr val="bg1"/>
                </a:solidFill>
              </a:rPr>
              <a:t>Code of Conduct Complaints</a:t>
            </a:r>
            <a:br>
              <a:rPr lang="en-AU" sz="4000" dirty="0">
                <a:solidFill>
                  <a:schemeClr val="bg1"/>
                </a:solidFill>
              </a:rPr>
            </a:br>
            <a:r>
              <a:rPr lang="en-AU" sz="2800" dirty="0"/>
              <a:t>r</a:t>
            </a:r>
            <a:r>
              <a:rPr lang="en-AU" sz="2800" dirty="0">
                <a:solidFill>
                  <a:schemeClr val="bg1"/>
                </a:solidFill>
              </a:rPr>
              <a:t>eferral to OLG</a:t>
            </a:r>
            <a:r>
              <a:rPr lang="en-AU" sz="4000" dirty="0">
                <a:solidFill>
                  <a:schemeClr val="bg1"/>
                </a:solidFill>
              </a:rPr>
              <a:t>	</a:t>
            </a:r>
            <a:endParaRPr lang="en-AU" sz="3200" dirty="0"/>
          </a:p>
        </p:txBody>
      </p:sp>
    </p:spTree>
    <p:extLst>
      <p:ext uri="{BB962C8B-B14F-4D97-AF65-F5344CB8AC3E}">
        <p14:creationId xmlns:p14="http://schemas.microsoft.com/office/powerpoint/2010/main" val="333754327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7" name="Content Placeholder 2"/>
          <p:cNvSpPr>
            <a:spLocks noGrp="1"/>
          </p:cNvSpPr>
          <p:nvPr>
            <p:ph idx="4294967295"/>
          </p:nvPr>
        </p:nvSpPr>
        <p:spPr>
          <a:xfrm>
            <a:off x="179512" y="1772816"/>
            <a:ext cx="8784976" cy="4525963"/>
          </a:xfrm>
        </p:spPr>
        <p:txBody>
          <a:bodyPr>
            <a:noAutofit/>
          </a:bodyPr>
          <a:lstStyle/>
          <a:p>
            <a:r>
              <a:rPr lang="en-AU" sz="2400" dirty="0"/>
              <a:t>OLG can take disciplinary action or refer more serious matters to the NCAT - disciplinary action includes suspension from office or suspension of the payment of fees. </a:t>
            </a:r>
          </a:p>
          <a:p>
            <a:r>
              <a:rPr lang="en-AU" sz="2400" dirty="0"/>
              <a:t>NCAT can also disqualify a councillor from holding office for up to 5 years. </a:t>
            </a:r>
          </a:p>
          <a:p>
            <a:r>
              <a:rPr lang="en-AU" sz="2400" dirty="0"/>
              <a:t>Councillors suspended by either OLG or the NCAT on 3 or more occasions are automatically disqualified for 5 years.</a:t>
            </a:r>
          </a:p>
          <a:p>
            <a:r>
              <a:rPr lang="en-AU" sz="2400" dirty="0"/>
              <a:t>In the case of pecuniary interest breaches, OLG can apply to the Supreme Court for an order requiring a councillor to pay any financial benefit they received from a pecuniary interest breach to the council.</a:t>
            </a:r>
          </a:p>
        </p:txBody>
      </p:sp>
      <p:sp>
        <p:nvSpPr>
          <p:cNvPr id="5" name="Title 1"/>
          <p:cNvSpPr>
            <a:spLocks noGrp="1"/>
          </p:cNvSpPr>
          <p:nvPr>
            <p:ph type="title"/>
          </p:nvPr>
        </p:nvSpPr>
        <p:spPr>
          <a:xfrm>
            <a:off x="1907704" y="260648"/>
            <a:ext cx="6789440" cy="980728"/>
          </a:xfrm>
        </p:spPr>
        <p:txBody>
          <a:bodyPr/>
          <a:lstStyle/>
          <a:p>
            <a:pPr algn="l">
              <a:lnSpc>
                <a:spcPts val="3200"/>
              </a:lnSpc>
            </a:pPr>
            <a:r>
              <a:rPr lang="en-AU" sz="3800" dirty="0"/>
              <a:t>Code of Conduct Complaints</a:t>
            </a:r>
            <a:br>
              <a:rPr lang="en-AU" sz="4000" dirty="0">
                <a:solidFill>
                  <a:schemeClr val="bg1"/>
                </a:solidFill>
              </a:rPr>
            </a:br>
            <a:r>
              <a:rPr lang="en-AU" sz="2800" dirty="0"/>
              <a:t>disciplinary action for misconduct</a:t>
            </a:r>
            <a:r>
              <a:rPr lang="en-AU" sz="4000" dirty="0">
                <a:solidFill>
                  <a:schemeClr val="bg1"/>
                </a:solidFill>
              </a:rPr>
              <a:t>	</a:t>
            </a:r>
            <a:endParaRPr lang="en-AU" sz="3200" dirty="0"/>
          </a:p>
        </p:txBody>
      </p:sp>
    </p:spTree>
    <p:extLst>
      <p:ext uri="{BB962C8B-B14F-4D97-AF65-F5344CB8AC3E}">
        <p14:creationId xmlns:p14="http://schemas.microsoft.com/office/powerpoint/2010/main" val="291021748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7" name="Content Placeholder 2"/>
          <p:cNvSpPr>
            <a:spLocks noGrp="1"/>
          </p:cNvSpPr>
          <p:nvPr>
            <p:ph idx="4294967295"/>
          </p:nvPr>
        </p:nvSpPr>
        <p:spPr>
          <a:xfrm>
            <a:off x="179512" y="1628800"/>
            <a:ext cx="8784976" cy="4669979"/>
          </a:xfrm>
        </p:spPr>
        <p:txBody>
          <a:bodyPr>
            <a:noAutofit/>
          </a:bodyPr>
          <a:lstStyle/>
          <a:p>
            <a:pPr marL="0" indent="0">
              <a:buNone/>
            </a:pPr>
            <a:r>
              <a:rPr lang="en-AU" sz="2400" dirty="0"/>
              <a:t>You </a:t>
            </a:r>
            <a:r>
              <a:rPr lang="en-AU" sz="2400" b="1" dirty="0"/>
              <a:t>must not</a:t>
            </a:r>
            <a:r>
              <a:rPr lang="en-AU" sz="2400" dirty="0"/>
              <a:t>:</a:t>
            </a:r>
          </a:p>
          <a:p>
            <a:r>
              <a:rPr lang="en-AU" sz="2400" dirty="0"/>
              <a:t>make code of conduct complaints for an improper purpose</a:t>
            </a:r>
          </a:p>
          <a:p>
            <a:r>
              <a:rPr lang="en-AU" sz="2400" dirty="0"/>
              <a:t>take reprisal action for making or dealing with a code of conduct complaint</a:t>
            </a:r>
          </a:p>
          <a:p>
            <a:r>
              <a:rPr lang="en-AU" sz="2400" dirty="0"/>
              <a:t>disclose any information about a code of conduct complaint </a:t>
            </a:r>
          </a:p>
          <a:p>
            <a:r>
              <a:rPr lang="en-AU" sz="2400" dirty="0"/>
              <a:t>impede or disrupt the consideration of a code of conduct complaint and comply with any reasonable and lawful requests.</a:t>
            </a:r>
          </a:p>
          <a:p>
            <a:endParaRPr lang="en-AU" sz="2400" dirty="0"/>
          </a:p>
        </p:txBody>
      </p:sp>
      <p:sp>
        <p:nvSpPr>
          <p:cNvPr id="5" name="Title 1"/>
          <p:cNvSpPr>
            <a:spLocks noGrp="1"/>
          </p:cNvSpPr>
          <p:nvPr>
            <p:ph type="title"/>
          </p:nvPr>
        </p:nvSpPr>
        <p:spPr>
          <a:xfrm>
            <a:off x="1907704" y="404664"/>
            <a:ext cx="7056784" cy="836712"/>
          </a:xfrm>
        </p:spPr>
        <p:txBody>
          <a:bodyPr/>
          <a:lstStyle/>
          <a:p>
            <a:pPr algn="l">
              <a:lnSpc>
                <a:spcPts val="3200"/>
              </a:lnSpc>
            </a:pPr>
            <a:r>
              <a:rPr lang="en-AU" sz="3800" dirty="0"/>
              <a:t>Code of Conduct Complaints</a:t>
            </a:r>
            <a:br>
              <a:rPr lang="en-AU" sz="2800" dirty="0">
                <a:solidFill>
                  <a:schemeClr val="bg1"/>
                </a:solidFill>
              </a:rPr>
            </a:br>
            <a:r>
              <a:rPr lang="en-AU" sz="2800" dirty="0"/>
              <a:t>your obligations</a:t>
            </a:r>
          </a:p>
        </p:txBody>
      </p:sp>
    </p:spTree>
    <p:extLst>
      <p:ext uri="{BB962C8B-B14F-4D97-AF65-F5344CB8AC3E}">
        <p14:creationId xmlns:p14="http://schemas.microsoft.com/office/powerpoint/2010/main" val="235601490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7411" name="Content Placeholder 2"/>
          <p:cNvSpPr>
            <a:spLocks noGrp="1"/>
          </p:cNvSpPr>
          <p:nvPr>
            <p:ph idx="4294967295"/>
          </p:nvPr>
        </p:nvSpPr>
        <p:spPr>
          <a:xfrm>
            <a:off x="457200" y="1927225"/>
            <a:ext cx="8229600" cy="4525963"/>
          </a:xfrm>
        </p:spPr>
        <p:txBody>
          <a:bodyPr/>
          <a:lstStyle/>
          <a:p>
            <a:pPr marL="0" indent="0" algn="ctr">
              <a:buNone/>
            </a:pPr>
            <a:endParaRPr lang="en-AU" altLang="en-US" sz="4000" i="1" dirty="0">
              <a:solidFill>
                <a:srgbClr val="0070C0"/>
              </a:solidFill>
            </a:endParaRPr>
          </a:p>
          <a:p>
            <a:pPr marL="0" indent="0" algn="ctr">
              <a:buNone/>
            </a:pPr>
            <a:r>
              <a:rPr lang="en-AU" altLang="en-US" sz="4000" dirty="0">
                <a:solidFill>
                  <a:srgbClr val="0070C0"/>
                </a:solidFill>
              </a:rPr>
              <a:t>Questions?</a:t>
            </a:r>
          </a:p>
        </p:txBody>
      </p:sp>
    </p:spTree>
    <p:extLst>
      <p:ext uri="{BB962C8B-B14F-4D97-AF65-F5344CB8AC3E}">
        <p14:creationId xmlns:p14="http://schemas.microsoft.com/office/powerpoint/2010/main" val="2919887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218" name="Title 1"/>
          <p:cNvSpPr>
            <a:spLocks noGrp="1"/>
          </p:cNvSpPr>
          <p:nvPr>
            <p:ph type="title"/>
          </p:nvPr>
        </p:nvSpPr>
        <p:spPr>
          <a:xfrm>
            <a:off x="1908175" y="188913"/>
            <a:ext cx="6789738" cy="981075"/>
          </a:xfrm>
        </p:spPr>
        <p:txBody>
          <a:bodyPr/>
          <a:lstStyle/>
          <a:p>
            <a:pPr algn="l"/>
            <a:r>
              <a:rPr lang="en-AU" altLang="en-US" dirty="0">
                <a:solidFill>
                  <a:prstClr val="white"/>
                </a:solidFill>
              </a:rPr>
              <a:t>General Conduct</a:t>
            </a:r>
            <a:br>
              <a:rPr lang="en-AU" altLang="en-US" dirty="0">
                <a:solidFill>
                  <a:prstClr val="white"/>
                </a:solidFill>
              </a:rPr>
            </a:br>
            <a:r>
              <a:rPr lang="en-AU" altLang="en-US" sz="2800" dirty="0">
                <a:solidFill>
                  <a:prstClr val="white"/>
                </a:solidFill>
              </a:rPr>
              <a:t>you must not…</a:t>
            </a:r>
            <a:endParaRPr lang="en-AU" altLang="en-US" sz="2800" dirty="0">
              <a:solidFill>
                <a:schemeClr val="bg1"/>
              </a:solidFill>
            </a:endParaRPr>
          </a:p>
        </p:txBody>
      </p:sp>
      <p:sp>
        <p:nvSpPr>
          <p:cNvPr id="9219" name="Content Placeholder 2"/>
          <p:cNvSpPr>
            <a:spLocks noGrp="1"/>
          </p:cNvSpPr>
          <p:nvPr>
            <p:ph idx="4294967295"/>
          </p:nvPr>
        </p:nvSpPr>
        <p:spPr>
          <a:xfrm>
            <a:off x="457200" y="1927225"/>
            <a:ext cx="8229600" cy="4525963"/>
          </a:xfrm>
        </p:spPr>
        <p:txBody>
          <a:bodyPr/>
          <a:lstStyle/>
          <a:p>
            <a:pPr marL="0" indent="0">
              <a:buNone/>
            </a:pPr>
            <a:r>
              <a:rPr lang="en-AU" sz="2800" dirty="0"/>
              <a:t>You </a:t>
            </a:r>
            <a:r>
              <a:rPr lang="en-AU" sz="2800" b="1" dirty="0"/>
              <a:t>must not</a:t>
            </a:r>
            <a:r>
              <a:rPr lang="en-AU" sz="2800" dirty="0"/>
              <a:t> conduct yourself in a way that:</a:t>
            </a:r>
          </a:p>
          <a:p>
            <a:r>
              <a:rPr lang="en-AU" sz="2800" dirty="0"/>
              <a:t>will bring the council into disrepute</a:t>
            </a:r>
          </a:p>
          <a:p>
            <a:r>
              <a:rPr lang="en-AU" sz="2800" dirty="0"/>
              <a:t>is contrary to law and council policies</a:t>
            </a:r>
          </a:p>
          <a:p>
            <a:r>
              <a:rPr lang="en-AU" sz="2800" dirty="0"/>
              <a:t>is improper, unethical or an abuse of power</a:t>
            </a:r>
          </a:p>
          <a:p>
            <a:r>
              <a:rPr lang="en-AU" sz="2800" dirty="0"/>
              <a:t>involves misuse of your position for personal benefit</a:t>
            </a:r>
          </a:p>
          <a:p>
            <a:r>
              <a:rPr lang="en-AU" sz="2800" dirty="0"/>
              <a:t>constitutes harassment or bullying or is unlawfully discriminatory, or</a:t>
            </a:r>
          </a:p>
          <a:p>
            <a:r>
              <a:rPr lang="en-AU" sz="2800" dirty="0"/>
              <a:t>is intimidating or verbally abusive.</a:t>
            </a:r>
          </a:p>
          <a:p>
            <a:endParaRPr lang="en-AU" altLang="en-US" sz="2800" dirty="0">
              <a:solidFill>
                <a:srgbClr val="0070C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2"/>
          <p:cNvSpPr>
            <a:spLocks noGrp="1"/>
          </p:cNvSpPr>
          <p:nvPr>
            <p:ph idx="4294967295"/>
          </p:nvPr>
        </p:nvSpPr>
        <p:spPr>
          <a:xfrm>
            <a:off x="457200" y="1927225"/>
            <a:ext cx="8229600" cy="4525963"/>
          </a:xfrm>
        </p:spPr>
        <p:txBody>
          <a:bodyPr/>
          <a:lstStyle/>
          <a:p>
            <a:pPr marL="0" indent="0" algn="ctr">
              <a:buNone/>
            </a:pPr>
            <a:endParaRPr lang="en-AU" i="1" dirty="0">
              <a:solidFill>
                <a:srgbClr val="0070C0"/>
              </a:solidFill>
            </a:endParaRPr>
          </a:p>
          <a:p>
            <a:pPr marL="0" indent="0" algn="ctr">
              <a:buNone/>
            </a:pPr>
            <a:endParaRPr lang="en-AU" i="1" dirty="0">
              <a:solidFill>
                <a:srgbClr val="0070C0"/>
              </a:solidFill>
            </a:endParaRPr>
          </a:p>
          <a:p>
            <a:pPr marL="0" indent="0" algn="ctr">
              <a:buNone/>
            </a:pPr>
            <a:r>
              <a:rPr lang="en-AU" sz="4000" dirty="0">
                <a:solidFill>
                  <a:srgbClr val="0070C0"/>
                </a:solidFill>
              </a:rPr>
              <a:t>Behaviour at Meetings</a:t>
            </a:r>
          </a:p>
          <a:p>
            <a:endParaRPr lang="en-AU" altLang="en-US" dirty="0">
              <a:solidFill>
                <a:srgbClr val="0070C0"/>
              </a:solidFill>
            </a:endParaRPr>
          </a:p>
        </p:txBody>
      </p:sp>
    </p:spTree>
    <p:extLst>
      <p:ext uri="{BB962C8B-B14F-4D97-AF65-F5344CB8AC3E}">
        <p14:creationId xmlns:p14="http://schemas.microsoft.com/office/powerpoint/2010/main" val="1210685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42" name="Title 1"/>
          <p:cNvSpPr>
            <a:spLocks noGrp="1"/>
          </p:cNvSpPr>
          <p:nvPr>
            <p:ph type="title"/>
          </p:nvPr>
        </p:nvSpPr>
        <p:spPr>
          <a:xfrm>
            <a:off x="1908175" y="188913"/>
            <a:ext cx="6789738" cy="981075"/>
          </a:xfrm>
        </p:spPr>
        <p:txBody>
          <a:bodyPr/>
          <a:lstStyle/>
          <a:p>
            <a:pPr algn="l"/>
            <a:r>
              <a:rPr lang="en-AU" altLang="en-US" dirty="0">
                <a:solidFill>
                  <a:prstClr val="white"/>
                </a:solidFill>
              </a:rPr>
              <a:t>Behaviour at Meetings</a:t>
            </a:r>
            <a:br>
              <a:rPr lang="en-AU" altLang="en-US" dirty="0">
                <a:solidFill>
                  <a:prstClr val="white"/>
                </a:solidFill>
              </a:rPr>
            </a:br>
            <a:endParaRPr lang="en-AU" altLang="en-US" sz="2800" dirty="0">
              <a:solidFill>
                <a:schemeClr val="bg1"/>
              </a:solidFill>
            </a:endParaRPr>
          </a:p>
        </p:txBody>
      </p:sp>
      <p:sp>
        <p:nvSpPr>
          <p:cNvPr id="10243" name="Content Placeholder 2"/>
          <p:cNvSpPr>
            <a:spLocks noGrp="1"/>
          </p:cNvSpPr>
          <p:nvPr>
            <p:ph idx="4294967295"/>
          </p:nvPr>
        </p:nvSpPr>
        <p:spPr>
          <a:xfrm>
            <a:off x="457200" y="1927225"/>
            <a:ext cx="8229600" cy="4525963"/>
          </a:xfrm>
        </p:spPr>
        <p:txBody>
          <a:bodyPr/>
          <a:lstStyle/>
          <a:p>
            <a:r>
              <a:rPr lang="en-AU" sz="2800" dirty="0"/>
              <a:t>It is critical that the community can have confidence in the decisions made on its behalf by councillors at meetings</a:t>
            </a:r>
          </a:p>
          <a:p>
            <a:r>
              <a:rPr lang="en-AU" sz="2800" dirty="0"/>
              <a:t>Meetings must be conducted in an orderly, respectful way and decisions must be made that are informed and soundly based</a:t>
            </a:r>
          </a:p>
          <a:p>
            <a:r>
              <a:rPr lang="en-AU" sz="2800" dirty="0"/>
              <a:t>You must not participate in binding caucus votes in relation to matters considered at council or committee meetings </a:t>
            </a:r>
          </a:p>
          <a:p>
            <a:endParaRPr lang="en-AU" altLang="en-US" dirty="0">
              <a:solidFill>
                <a:srgbClr val="0070C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1266" name="Title 1"/>
          <p:cNvSpPr>
            <a:spLocks noGrp="1"/>
          </p:cNvSpPr>
          <p:nvPr>
            <p:ph type="title"/>
          </p:nvPr>
        </p:nvSpPr>
        <p:spPr>
          <a:xfrm>
            <a:off x="1908175" y="188913"/>
            <a:ext cx="6789738" cy="981075"/>
          </a:xfrm>
        </p:spPr>
        <p:txBody>
          <a:bodyPr/>
          <a:lstStyle/>
          <a:p>
            <a:pPr algn="l"/>
            <a:r>
              <a:rPr lang="en-AU" altLang="en-US" dirty="0">
                <a:solidFill>
                  <a:prstClr val="white"/>
                </a:solidFill>
              </a:rPr>
              <a:t>Behaviour at Meetings</a:t>
            </a:r>
            <a:br>
              <a:rPr lang="en-AU" altLang="en-US" dirty="0">
                <a:solidFill>
                  <a:prstClr val="white"/>
                </a:solidFill>
              </a:rPr>
            </a:br>
            <a:endParaRPr lang="en-AU" altLang="en-US" sz="2800" dirty="0">
              <a:solidFill>
                <a:schemeClr val="bg1"/>
              </a:solidFill>
            </a:endParaRPr>
          </a:p>
        </p:txBody>
      </p:sp>
      <p:sp>
        <p:nvSpPr>
          <p:cNvPr id="11267" name="Content Placeholder 2"/>
          <p:cNvSpPr>
            <a:spLocks noGrp="1"/>
          </p:cNvSpPr>
          <p:nvPr>
            <p:ph idx="4294967295"/>
          </p:nvPr>
        </p:nvSpPr>
        <p:spPr>
          <a:xfrm>
            <a:off x="457200" y="1927225"/>
            <a:ext cx="8229600" cy="4525963"/>
          </a:xfrm>
        </p:spPr>
        <p:txBody>
          <a:bodyPr/>
          <a:lstStyle/>
          <a:p>
            <a:r>
              <a:rPr lang="en-AU" sz="2800" dirty="0"/>
              <a:t>You </a:t>
            </a:r>
            <a:r>
              <a:rPr lang="en-AU" sz="2800" b="1" dirty="0"/>
              <a:t>must</a:t>
            </a:r>
            <a:r>
              <a:rPr lang="en-AU" sz="2800" dirty="0"/>
              <a:t> comply with rulings by the chair </a:t>
            </a:r>
          </a:p>
          <a:p>
            <a:r>
              <a:rPr lang="en-AU" sz="2800" dirty="0"/>
              <a:t>You </a:t>
            </a:r>
            <a:r>
              <a:rPr lang="en-AU" sz="2800" b="1" dirty="0"/>
              <a:t>must not</a:t>
            </a:r>
            <a:r>
              <a:rPr lang="en-AU" sz="2800" dirty="0"/>
              <a:t>:</a:t>
            </a:r>
          </a:p>
          <a:p>
            <a:pPr lvl="1"/>
            <a:r>
              <a:rPr lang="en-AU" dirty="0"/>
              <a:t>engage in disruptive or disorderly behaviour, or</a:t>
            </a:r>
          </a:p>
          <a:p>
            <a:pPr lvl="1"/>
            <a:r>
              <a:rPr lang="en-AU" dirty="0"/>
              <a:t>bully the chair or other councillors or council staff and members of the public attending meetings </a:t>
            </a:r>
          </a:p>
          <a:p>
            <a:endParaRPr lang="en-AU" sz="2800" dirty="0"/>
          </a:p>
          <a:p>
            <a:endParaRPr lang="en-AU" sz="2800" dirty="0"/>
          </a:p>
          <a:p>
            <a:endParaRPr lang="en-AU" altLang="en-US" sz="2800" dirty="0">
              <a:solidFill>
                <a:srgbClr val="0070C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LG NSW Presentation Template.pot [Compatibility Mode]" id="{EBDBB730-50BA-461D-9C3B-44251716B4E8}" vid="{AA38E52D-2901-46B9-B9ED-358EC7FAF10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2.xml.rels>&#65279;<?xml version="1.0" encoding="utf-8"?><Relationships xmlns="http://schemas.openxmlformats.org/package/2006/relationships"><Relationship Type="http://schemas.openxmlformats.org/officeDocument/2006/relationships/customXmlProps" Target="/customXML/itemProps2.xml" Id="Rd3c4172d526e4b2384ade4b889302c76" /></Relationships>
</file>

<file path=customXML/item2.xml><?xml version="1.0" encoding="utf-8"?>
<metadata xmlns="http://www.objective.com/ecm/document/metadata/UNKNOWN" version="1.0.0">
  <systemFields>
    <field name="Objective-Id">
      <value order="0">A716724</value>
    </field>
    <field name="Objective-Title">
      <value order="0">Code of Conduct - Training - elected members - 2019 - updated August 2020</value>
    </field>
  </systemFields>
  <catalogues/>
</metadata>
</file>

<file path=customXML/itemProps2.xml><?xml version="1.0" encoding="utf-8"?>
<ds:datastoreItem xmlns:ds="http://schemas.openxmlformats.org/officeDocument/2006/customXml" ds:itemID="{5745109E-2DDF-40CB-AC2B-FF9B10C90820}">
  <ds:schemaRefs>
    <ds:schemaRef ds:uri="http://www.objective.com/ecm/document/metadata/UNKNOWN"/>
  </ds:schemaRefs>
</ds:datastoreItem>
</file>

<file path=docProps/app.xml><?xml version="1.0" encoding="utf-8"?>
<Properties xmlns="http://schemas.openxmlformats.org/officeDocument/2006/extended-properties" xmlns:vt="http://schemas.openxmlformats.org/officeDocument/2006/docPropsVTypes">
  <Template>OLG NSW Presentation Template</Template>
  <TotalTime>897</TotalTime>
  <Words>6544</Words>
  <Application>Microsoft Office PowerPoint</Application>
  <PresentationFormat>On-screen Show (4:3)</PresentationFormat>
  <Paragraphs>647</Paragraphs>
  <Slides>58</Slides>
  <Notes>55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58</vt:i4>
      </vt:variant>
    </vt:vector>
  </HeadingPairs>
  <TitlesOfParts>
    <vt:vector size="61" baseType="lpstr">
      <vt:lpstr>Arial</vt:lpstr>
      <vt:lpstr>Calibri</vt:lpstr>
      <vt:lpstr>Office Theme</vt:lpstr>
      <vt:lpstr>PowerPoint Presentation</vt:lpstr>
      <vt:lpstr>Overview</vt:lpstr>
      <vt:lpstr>What is the code of conduct?</vt:lpstr>
      <vt:lpstr>PowerPoint Presentation</vt:lpstr>
      <vt:lpstr>General Conduct you must…</vt:lpstr>
      <vt:lpstr>General Conduct you must not…</vt:lpstr>
      <vt:lpstr>PowerPoint Presentation</vt:lpstr>
      <vt:lpstr>Behaviour at Meetings </vt:lpstr>
      <vt:lpstr>Behaviour at Meetings </vt:lpstr>
      <vt:lpstr>Behaviour at Meetings </vt:lpstr>
      <vt:lpstr>PowerPoint Presentation</vt:lpstr>
      <vt:lpstr>Returns of Interests</vt:lpstr>
      <vt:lpstr>Returns of Interests When do I need to submit a return?</vt:lpstr>
      <vt:lpstr>Returns of Interests What interests do I need to disclose?</vt:lpstr>
      <vt:lpstr>PowerPoint Presentation</vt:lpstr>
      <vt:lpstr>Conflicts of Interest</vt:lpstr>
      <vt:lpstr>Conflicts of Interest What is a pecuniary interest?</vt:lpstr>
      <vt:lpstr>Conflicts of Interest managing pecuniary interests</vt:lpstr>
      <vt:lpstr>Conflicts of Interest What is a non-pecuniary conflict of interest? </vt:lpstr>
      <vt:lpstr>Conflicts of Interest significant non-pecuniary conflicts of interest</vt:lpstr>
      <vt:lpstr>Conflicts of Interest “conflict of duties”</vt:lpstr>
      <vt:lpstr>Conflicts of Interest managing significant non-pecuniary conflicts of interest</vt:lpstr>
      <vt:lpstr>Conflicts of Interest managing non-pecuniary conflicts of interest that are not significant</vt:lpstr>
      <vt:lpstr>Conflicts of Interest political matters</vt:lpstr>
      <vt:lpstr>Conflicts of Interest environmental planning instruments</vt:lpstr>
      <vt:lpstr>Conflicts of Interest political donations</vt:lpstr>
      <vt:lpstr>Conflicts of Interest What if you are not sure?</vt:lpstr>
      <vt:lpstr>Conflicts of Interest dealing with council as a resident</vt:lpstr>
      <vt:lpstr>PowerPoint Presentation</vt:lpstr>
      <vt:lpstr>Gifts and Benefits key principles</vt:lpstr>
      <vt:lpstr>Gifts and Benefits What is not a gift or benefit?</vt:lpstr>
      <vt:lpstr>Gifts and Benefits you must not…</vt:lpstr>
      <vt:lpstr>Gifts and Benefits What if you can’t refuse?</vt:lpstr>
      <vt:lpstr>Gifts and Benefits What can you accept?</vt:lpstr>
      <vt:lpstr>PowerPoint Presentation</vt:lpstr>
      <vt:lpstr>Interactions with Council Staff </vt:lpstr>
      <vt:lpstr>Interactions with Council Staff you must not…</vt:lpstr>
      <vt:lpstr>Interactions with Council Staff staff obligations</vt:lpstr>
      <vt:lpstr>Interactions with Council Staff What information are you entitled to?</vt:lpstr>
      <vt:lpstr>Interactions with Council Staff requesting information</vt:lpstr>
      <vt:lpstr>PowerPoint Presentation</vt:lpstr>
      <vt:lpstr>Use of Council Resources </vt:lpstr>
      <vt:lpstr>Use of Council Resources use of council resources for election purposes</vt:lpstr>
      <vt:lpstr>Use of Council Resources What records should be kept?</vt:lpstr>
      <vt:lpstr>Use of Council Resources using council information</vt:lpstr>
      <vt:lpstr>Use of Council Resources protecting confidential information</vt:lpstr>
      <vt:lpstr>Use of Council Resources protecting confidential information</vt:lpstr>
      <vt:lpstr>Use of Council Resources using council devices</vt:lpstr>
      <vt:lpstr>PowerPoint Presentation</vt:lpstr>
      <vt:lpstr>Code of Conduct Complaints </vt:lpstr>
      <vt:lpstr>Code of Conduct Complaints How are complaints made? </vt:lpstr>
      <vt:lpstr>Code of Conduct Complaints What is not a “code of conduct complaint”? </vt:lpstr>
      <vt:lpstr>Code of Conduct Complaints How are complaints about councillors dealt with? </vt:lpstr>
      <vt:lpstr>Code of Conduct Complaints How are investigations undertaken? </vt:lpstr>
      <vt:lpstr>Code of Conduct Complaints referral to OLG </vt:lpstr>
      <vt:lpstr>Code of Conduct Complaints disciplinary action for misconduct </vt:lpstr>
      <vt:lpstr>Code of Conduct Complaints your obligations</vt:lpstr>
      <vt:lpstr>PowerPoint Presentation</vt:lpstr>
    </vt:vector>
  </TitlesOfParts>
  <Company>Office of Local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Sonya Cochrane</dc:creator>
  <cp:lastModifiedBy>John Davies</cp:lastModifiedBy>
  <cp:revision>113</cp:revision>
  <dcterms:created xsi:type="dcterms:W3CDTF">2019-06-20T04:53:45Z</dcterms:created>
  <dcterms:modified xsi:type="dcterms:W3CDTF">2020-08-06T06:11:00Z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A716724</vt:lpwstr>
  </property>
  <property fmtid="{D5CDD505-2E9C-101B-9397-08002B2CF9AE}" pid="4" name="Objective-Title">
    <vt:lpwstr>Code of Conduct - Training - elected members - 2019 - updated August 2020</vt:lpwstr>
  </property>
</Properties>
</file>