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648" r:id="rId6"/>
    <p:sldMasterId id="2147483667" r:id="rId7"/>
  </p:sldMasterIdLst>
  <p:notesMasterIdLst>
    <p:notesMasterId r:id="rId18"/>
  </p:notesMasterIdLst>
  <p:handoutMasterIdLst>
    <p:handoutMasterId r:id="rId19"/>
  </p:handoutMasterIdLst>
  <p:sldIdLst>
    <p:sldId id="371" r:id="rId8"/>
    <p:sldId id="366" r:id="rId9"/>
    <p:sldId id="370" r:id="rId10"/>
    <p:sldId id="369" r:id="rId11"/>
    <p:sldId id="368" r:id="rId12"/>
    <p:sldId id="373" r:id="rId13"/>
    <p:sldId id="374" r:id="rId14"/>
    <p:sldId id="375" r:id="rId15"/>
    <p:sldId id="372" r:id="rId16"/>
    <p:sldId id="33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guide id="3" orient="horz" pos="3521" userDrawn="1">
          <p15:clr>
            <a:srgbClr val="A4A3A4"/>
          </p15:clr>
        </p15:guide>
        <p15:guide id="4" orient="horz" pos="1026" userDrawn="1">
          <p15:clr>
            <a:srgbClr val="A4A3A4"/>
          </p15:clr>
        </p15:guide>
        <p15:guide id="5" orient="horz" pos="7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e Douglas (Ministry of Health)" initials="NH" lastIdx="5" clrIdx="6">
    <p:extLst>
      <p:ext uri="{19B8F6BF-5375-455C-9EA6-DF929625EA0E}">
        <p15:presenceInfo xmlns:p15="http://schemas.microsoft.com/office/powerpoint/2012/main" userId="S::nicole.douglas_health.nsw.gov.au#ext#@nswgov.onmicrosoft.com::5f28f64c-36ed-4a1d-929f-167929f8bef1" providerId="AD"/>
      </p:ext>
    </p:extLst>
  </p:cmAuthor>
  <p:cmAuthor id="1" name="Paula McLarnon" initials="PM" lastIdx="2" clrIdx="0">
    <p:extLst>
      <p:ext uri="{19B8F6BF-5375-455C-9EA6-DF929625EA0E}">
        <p15:presenceInfo xmlns:p15="http://schemas.microsoft.com/office/powerpoint/2012/main" userId="S::paula.mclarnon@customerservice.nsw.gov.au::61ee953b-1463-4933-836f-ea3a42b72337" providerId="AD"/>
      </p:ext>
    </p:extLst>
  </p:cmAuthor>
  <p:cmAuthor id="8" name="Tomas Canning" initials="TC" lastIdx="5" clrIdx="7">
    <p:extLst>
      <p:ext uri="{19B8F6BF-5375-455C-9EA6-DF929625EA0E}">
        <p15:presenceInfo xmlns:p15="http://schemas.microsoft.com/office/powerpoint/2012/main" userId="S::Tomas.Canning@customerservice.nsw.gov.au::2db4e51e-f80c-49f3-89a0-66e7a77d49de" providerId="AD"/>
      </p:ext>
    </p:extLst>
  </p:cmAuthor>
  <p:cmAuthor id="2" name="Rebeccah Churchward" initials="RC" lastIdx="13" clrIdx="1">
    <p:extLst>
      <p:ext uri="{19B8F6BF-5375-455C-9EA6-DF929625EA0E}">
        <p15:presenceInfo xmlns:p15="http://schemas.microsoft.com/office/powerpoint/2012/main" userId="S::rchurchward@kamber.com.au::b6e529a9-afe9-4a28-a436-56ebc2ae9c16" providerId="AD"/>
      </p:ext>
    </p:extLst>
  </p:cmAuthor>
  <p:cmAuthor id="9" name="Rudi Soman" initials="RS" lastIdx="5" clrIdx="8">
    <p:extLst>
      <p:ext uri="{19B8F6BF-5375-455C-9EA6-DF929625EA0E}">
        <p15:presenceInfo xmlns:p15="http://schemas.microsoft.com/office/powerpoint/2012/main" userId="S::rudi.soman@customerservice.nsw.gov.au::227b6b81-cac2-463a-aa91-26064ba3e6fb" providerId="AD"/>
      </p:ext>
    </p:extLst>
  </p:cmAuthor>
  <p:cmAuthor id="3" name="Quinn Paynter" initials="QP" lastIdx="1" clrIdx="2">
    <p:extLst>
      <p:ext uri="{19B8F6BF-5375-455C-9EA6-DF929625EA0E}">
        <p15:presenceInfo xmlns:p15="http://schemas.microsoft.com/office/powerpoint/2012/main" userId="S::qpaynter@kamber.com.au::2d774e87-7ecb-4550-b443-444dabad2c98" providerId="AD"/>
      </p:ext>
    </p:extLst>
  </p:cmAuthor>
  <p:cmAuthor id="10" name="Kara Lawrence" initials="KL" lastIdx="2" clrIdx="9">
    <p:extLst>
      <p:ext uri="{19B8F6BF-5375-455C-9EA6-DF929625EA0E}">
        <p15:presenceInfo xmlns:p15="http://schemas.microsoft.com/office/powerpoint/2012/main" userId="S::kara.lawrence@customerservice.nsw.gov.au::30fc6d3f-e1bb-4db7-bb11-31403e46e0b2" providerId="AD"/>
      </p:ext>
    </p:extLst>
  </p:cmAuthor>
  <p:cmAuthor id="4" name="Nic Phillips" initials="NP" lastIdx="5" clrIdx="3">
    <p:extLst>
      <p:ext uri="{19B8F6BF-5375-455C-9EA6-DF929625EA0E}">
        <p15:presenceInfo xmlns:p15="http://schemas.microsoft.com/office/powerpoint/2012/main" userId="S::nphillips@senateshj.com.au::08a9d3b1-7512-4dd5-9b14-f26b880f737e" providerId="AD"/>
      </p:ext>
    </p:extLst>
  </p:cmAuthor>
  <p:cmAuthor id="11" name="Natasha Dervisevic" initials="ND" lastIdx="2" clrIdx="10">
    <p:extLst>
      <p:ext uri="{19B8F6BF-5375-455C-9EA6-DF929625EA0E}">
        <p15:presenceInfo xmlns:p15="http://schemas.microsoft.com/office/powerpoint/2012/main" userId="S::natasha.dervisevic1@customerservice.nsw.gov.au::a45ce085-72d8-47c3-8743-c62d2401fecc" providerId="AD"/>
      </p:ext>
    </p:extLst>
  </p:cmAuthor>
  <p:cmAuthor id="5" name="Jodie Wrigley" initials="JW" lastIdx="2" clrIdx="4">
    <p:extLst>
      <p:ext uri="{19B8F6BF-5375-455C-9EA6-DF929625EA0E}">
        <p15:presenceInfo xmlns:p15="http://schemas.microsoft.com/office/powerpoint/2012/main" userId="S::JWrigley@senateshj.com.au::40e8dc4d-81e2-4202-ba93-1cc1cfb08864" providerId="AD"/>
      </p:ext>
    </p:extLst>
  </p:cmAuthor>
  <p:cmAuthor id="6" name="AMANDA STEPHINSON (Ministry of Health)" initials="AH" lastIdx="2" clrIdx="5">
    <p:extLst>
      <p:ext uri="{19B8F6BF-5375-455C-9EA6-DF929625EA0E}">
        <p15:presenceInfo xmlns:p15="http://schemas.microsoft.com/office/powerpoint/2012/main" userId="S::amanda.stephinson_health.nsw.gov.au#ext#@nswgov.onmicrosoft.com::f012534e-8b9a-4d97-96cf-3782b54611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BA1"/>
    <a:srgbClr val="076FA7"/>
    <a:srgbClr val="05214A"/>
    <a:srgbClr val="001F52"/>
    <a:srgbClr val="002664"/>
    <a:srgbClr val="01ABE6"/>
    <a:srgbClr val="00368D"/>
    <a:srgbClr val="0180AE"/>
    <a:srgbClr val="D7153A"/>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9E2B8-C11B-89E9-2C95-3665524918CC}" v="281" dt="2021-07-08T06:07:37.587"/>
    <p1510:client id="{177A5D96-91B5-4678-47C6-71FE9D25B8C3}" v="86" dt="2021-07-08T04:30:56.896"/>
    <p1510:client id="{36314EA4-2C01-1FDA-3710-F8BC215D9BD1}" v="96" dt="2021-07-09T00:24:39.718"/>
    <p1510:client id="{6860EC2C-B457-BBA4-E38B-386DB843A25F}" v="1" dt="2021-07-08T04:55:55.386"/>
    <p1510:client id="{70B96D0A-9F8E-BD14-750C-D1B8EFFF31D7}" v="777" dt="2021-07-09T03:33:31.408"/>
    <p1510:client id="{74D80D69-143B-4881-A839-680332A42839}" v="413" dt="2021-07-09T03:44:19.924"/>
    <p1510:client id="{A63B3792-2046-C2C4-B64F-8E580C1A8E01}" v="1" dt="2021-07-08T06:02:47.781"/>
    <p1510:client id="{EB40F270-8CB4-A136-8EB5-BF6D776BADFB}" v="9" dt="2021-07-09T03:30:28.431"/>
  </p1510:revLst>
</p1510:revInfo>
</file>

<file path=ppt/tableStyles.xml><?xml version="1.0" encoding="utf-8"?>
<a:tblStyleLst xmlns:a="http://schemas.openxmlformats.org/drawingml/2006/main" def="{95FA9646-C772-4898-8722-9C7C3AA66207}">
  <a:tblStyle styleId="{95FA9646-C772-4898-8722-9C7C3AA66207}" styleName="DPC Table">
    <a:wholeTbl>
      <a:tcTxStyle>
        <a:fontRef idx="minor"/>
        <a:srgbClr val="4F4F4F"/>
      </a:tcTxStyle>
      <a:tcStyle>
        <a:tcBdr>
          <a:left>
            <a:lnRef idx="0">
              <a:scrgbClr r="0" g="0" b="0"/>
            </a:lnRef>
          </a:left>
          <a:right>
            <a:lnRef idx="0">
              <a:scrgbClr r="0" g="0" b="0"/>
            </a:lnRef>
          </a:right>
          <a:top>
            <a:lnRef idx="0">
              <a:scrgbClr r="0" g="0" b="0"/>
            </a:lnRef>
          </a:top>
          <a:bottom>
            <a:lnRef idx="0">
              <a:scrgbClr r="0" g="0" b="0"/>
            </a:lnRef>
          </a:bottom>
          <a:insideH>
            <a:ln w="12700" cap="rnd" cmpd="sng">
              <a:solidFill>
                <a:srgbClr val="E7E6E6"/>
              </a:solidFill>
              <a:prstDash val="sysDot"/>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4F4F4F"/>
      </a:tcTxStyle>
      <a:tcStyle>
        <a:tcBdr>
          <a:top>
            <a:lnRef idx="0">
              <a:scrgbClr r="0" g="0" b="0"/>
            </a:lnRef>
          </a:top>
          <a:bottom>
            <a:lnRef idx="0">
              <a:scrgbClr r="0" g="0" b="0"/>
            </a:lnRef>
          </a:bottom>
        </a:tcBdr>
      </a:tcStyle>
    </a:lastCol>
    <a:firstCol>
      <a:tcTxStyle b="on">
        <a:fontRef idx="major"/>
        <a:srgbClr val="4F4F4F"/>
      </a:tcTxStyle>
      <a:tcStyle>
        <a:tcBdr>
          <a:top>
            <a:lnRef idx="0">
              <a:scrgbClr r="0" g="0" b="0"/>
            </a:lnRef>
          </a:top>
          <a:bottom>
            <a:lnRef idx="0">
              <a:scrgbClr r="0" g="0" b="0"/>
            </a:lnRef>
          </a:bottom>
        </a:tcBdr>
      </a:tcStyle>
    </a:firstCol>
    <a:lastRow>
      <a:tcTxStyle b="on">
        <a:fontRef idx="major"/>
        <a:srgbClr val="4F4F4F"/>
      </a:tcTxStyle>
      <a:tcStyle>
        <a:tcBdr>
          <a:top>
            <a:lnRef idx="0">
              <a:scrgbClr r="0" g="0" b="0"/>
            </a:lnRef>
          </a:top>
          <a:bottom>
            <a:lnRef idx="0">
              <a:scrgbClr r="0" g="0" b="0"/>
            </a:lnRef>
          </a:bottom>
        </a:tcBdr>
      </a:tcStyle>
    </a:lastRow>
    <a:firstRow>
      <a:tcTxStyle b="on">
        <a:fontRef idx="major"/>
        <a:srgbClr val="D7153A"/>
      </a:tcTxStyle>
      <a:tcStyle>
        <a:tcBdr>
          <a:top>
            <a:lnRef idx="0">
              <a:scrgbClr r="0" g="0" b="0"/>
            </a:lnRef>
          </a:top>
          <a:bottom>
            <a:ln w="25400" cmpd="sng">
              <a:solidFill>
                <a:srgbClr val="00ABE6"/>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37"/>
        <p:guide pos="3817"/>
        <p:guide orient="horz" pos="3521"/>
        <p:guide orient="horz" pos="1026"/>
        <p:guide orient="horz" pos="70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D80F4-40CA-4543-AE3B-A6A6516D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00C15F-F42E-4E4B-8D18-C314C5A36B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DAB97-8A83-1E44-990F-C8D104678432}" type="datetimeFigureOut">
              <a:rPr lang="en-US" smtClean="0"/>
              <a:t>7/12/2021</a:t>
            </a:fld>
            <a:endParaRPr lang="en-US"/>
          </a:p>
        </p:txBody>
      </p:sp>
      <p:sp>
        <p:nvSpPr>
          <p:cNvPr id="4" name="Footer Placeholder 3">
            <a:extLst>
              <a:ext uri="{FF2B5EF4-FFF2-40B4-BE49-F238E27FC236}">
                <a16:creationId xmlns:a16="http://schemas.microsoft.com/office/drawing/2014/main" id="{73433AA8-7027-2C45-872F-8581265D04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71590C-8248-F44D-A953-4E74FD0C2A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F2659E-8904-6846-8FB6-EEB57A2ED7B2}" type="slidenum">
              <a:rPr lang="en-US" smtClean="0"/>
              <a:t>‹#›</a:t>
            </a:fld>
            <a:endParaRPr lang="en-US"/>
          </a:p>
        </p:txBody>
      </p:sp>
    </p:spTree>
    <p:extLst>
      <p:ext uri="{BB962C8B-B14F-4D97-AF65-F5344CB8AC3E}">
        <p14:creationId xmlns:p14="http://schemas.microsoft.com/office/powerpoint/2010/main" val="324101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5957E-0DAD-4978-93AD-37E309C4DF59}" type="datetimeFigureOut">
              <a:rPr lang="en-GB" smtClean="0"/>
              <a:t>12/07/2021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7FB3-9F8F-4327-9A60-A115051BF72F}" type="slidenum">
              <a:rPr lang="en-GB" smtClean="0"/>
              <a:t>‹#›</a:t>
            </a:fld>
            <a:endParaRPr lang="en-GB"/>
          </a:p>
        </p:txBody>
      </p:sp>
    </p:spTree>
    <p:extLst>
      <p:ext uri="{BB962C8B-B14F-4D97-AF65-F5344CB8AC3E}">
        <p14:creationId xmlns:p14="http://schemas.microsoft.com/office/powerpoint/2010/main" val="384635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5DB7FB3-9F8F-4327-9A60-A115051BF72F}" type="slidenum">
              <a:rPr lang="en-GB" smtClean="0"/>
              <a:t>5</a:t>
            </a:fld>
            <a:endParaRPr lang="en-GB"/>
          </a:p>
        </p:txBody>
      </p:sp>
    </p:spTree>
    <p:extLst>
      <p:ext uri="{BB962C8B-B14F-4D97-AF65-F5344CB8AC3E}">
        <p14:creationId xmlns:p14="http://schemas.microsoft.com/office/powerpoint/2010/main" val="84559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5DB7FB3-9F8F-4327-9A60-A115051BF72F}" type="slidenum">
              <a:rPr lang="en-GB" smtClean="0"/>
              <a:t>7</a:t>
            </a:fld>
            <a:endParaRPr lang="en-GB"/>
          </a:p>
        </p:txBody>
      </p:sp>
    </p:spTree>
    <p:extLst>
      <p:ext uri="{BB962C8B-B14F-4D97-AF65-F5344CB8AC3E}">
        <p14:creationId xmlns:p14="http://schemas.microsoft.com/office/powerpoint/2010/main" val="114002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5DB7FB3-9F8F-4327-9A60-A115051BF72F}" type="slidenum">
              <a:rPr lang="en-GB" smtClean="0"/>
              <a:t>8</a:t>
            </a:fld>
            <a:endParaRPr lang="en-GB"/>
          </a:p>
        </p:txBody>
      </p:sp>
    </p:spTree>
    <p:extLst>
      <p:ext uri="{BB962C8B-B14F-4D97-AF65-F5344CB8AC3E}">
        <p14:creationId xmlns:p14="http://schemas.microsoft.com/office/powerpoint/2010/main" val="1427469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93962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583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222905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8006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780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FDDB0-BB3C-EA4E-8E3C-53B8339CC4F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85429" y="1133929"/>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23690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79988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1854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29533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23254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3760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2) Blue">
    <p:bg>
      <p:bgPr>
        <a:solidFill>
          <a:schemeClr val="accent2"/>
        </a:solidFill>
        <a:effectLst/>
      </p:bgPr>
    </p:bg>
    <p:spTree>
      <p:nvGrpSpPr>
        <p:cNvPr id="1" name=""/>
        <p:cNvGrpSpPr/>
        <p:nvPr/>
      </p:nvGrpSpPr>
      <p:grpSpPr>
        <a:xfrm>
          <a:off x="0" y="0"/>
          <a:ext cx="0" cy="0"/>
          <a:chOff x="0" y="0"/>
          <a:chExt cx="0" cy="0"/>
        </a:xfrm>
      </p:grpSpPr>
      <p:pic>
        <p:nvPicPr>
          <p:cNvPr id="7" name="Picture 6" descr="Waratah watermark">
            <a:extLst>
              <a:ext uri="{FF2B5EF4-FFF2-40B4-BE49-F238E27FC236}">
                <a16:creationId xmlns:a16="http://schemas.microsoft.com/office/drawing/2014/main" id="{AF11BE4E-E498-DF42-B27F-2BC2F6C69CE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69100" y="1117598"/>
            <a:ext cx="5422900" cy="5740400"/>
          </a:xfrm>
          <a:prstGeom prst="rect">
            <a:avLst/>
          </a:prstGeom>
        </p:spPr>
      </p:pic>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2759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37261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34514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8212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638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2175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3677475"/>
            <a:ext cx="3233523" cy="1868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9" name="Picture Placeholder 8">
            <a:extLst>
              <a:ext uri="{FF2B5EF4-FFF2-40B4-BE49-F238E27FC236}">
                <a16:creationId xmlns:a16="http://schemas.microsoft.com/office/drawing/2014/main" id="{00AED6E2-9C93-9142-B576-C43C8F12DC8B}"/>
              </a:ext>
            </a:extLst>
          </p:cNvPr>
          <p:cNvSpPr>
            <a:spLocks noGrp="1"/>
          </p:cNvSpPr>
          <p:nvPr>
            <p:ph type="pic" sz="quarter" idx="17"/>
          </p:nvPr>
        </p:nvSpPr>
        <p:spPr>
          <a:xfrm>
            <a:off x="1375322" y="1760123"/>
            <a:ext cx="1669429" cy="1669428"/>
          </a:xfrm>
          <a:prstGeom prst="ellipse">
            <a:avLst/>
          </a:prstGeom>
        </p:spPr>
        <p:txBody>
          <a:bodyPr/>
          <a:lstStyle/>
          <a:p>
            <a:endParaRPr lang="en-US"/>
          </a:p>
        </p:txBody>
      </p:sp>
      <p:sp>
        <p:nvSpPr>
          <p:cNvPr id="12" name="Picture Placeholder 8">
            <a:extLst>
              <a:ext uri="{FF2B5EF4-FFF2-40B4-BE49-F238E27FC236}">
                <a16:creationId xmlns:a16="http://schemas.microsoft.com/office/drawing/2014/main" id="{E2AAE4E1-E0EB-B248-8229-18531D5F8BC4}"/>
              </a:ext>
            </a:extLst>
          </p:cNvPr>
          <p:cNvSpPr>
            <a:spLocks noGrp="1"/>
          </p:cNvSpPr>
          <p:nvPr>
            <p:ph type="pic" sz="quarter" idx="18"/>
          </p:nvPr>
        </p:nvSpPr>
        <p:spPr>
          <a:xfrm>
            <a:off x="5227983" y="1760123"/>
            <a:ext cx="1669429" cy="1669428"/>
          </a:xfrm>
          <a:prstGeom prst="ellipse">
            <a:avLst/>
          </a:prstGeom>
        </p:spPr>
        <p:txBody>
          <a:bodyPr/>
          <a:lstStyle/>
          <a:p>
            <a:endParaRPr lang="en-US"/>
          </a:p>
        </p:txBody>
      </p:sp>
      <p:sp>
        <p:nvSpPr>
          <p:cNvPr id="13" name="Picture Placeholder 8">
            <a:extLst>
              <a:ext uri="{FF2B5EF4-FFF2-40B4-BE49-F238E27FC236}">
                <a16:creationId xmlns:a16="http://schemas.microsoft.com/office/drawing/2014/main" id="{BA1C9B7B-25F6-F349-A28E-345C80302BA1}"/>
              </a:ext>
            </a:extLst>
          </p:cNvPr>
          <p:cNvSpPr>
            <a:spLocks noGrp="1"/>
          </p:cNvSpPr>
          <p:nvPr>
            <p:ph type="pic" sz="quarter" idx="19"/>
          </p:nvPr>
        </p:nvSpPr>
        <p:spPr>
          <a:xfrm>
            <a:off x="9173818" y="1760123"/>
            <a:ext cx="1669429" cy="1669428"/>
          </a:xfrm>
          <a:prstGeom prst="ellipse">
            <a:avLst/>
          </a:prstGeom>
        </p:spPr>
        <p:txBody>
          <a:bodyPr/>
          <a:lstStyle/>
          <a:p>
            <a:endParaRPr lang="en-US"/>
          </a:p>
        </p:txBody>
      </p:sp>
    </p:spTree>
    <p:extLst>
      <p:ext uri="{BB962C8B-B14F-4D97-AF65-F5344CB8AC3E}">
        <p14:creationId xmlns:p14="http://schemas.microsoft.com/office/powerpoint/2010/main" val="3521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72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171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9" descr="Waratah watermark">
            <a:extLst>
              <a:ext uri="{FF2B5EF4-FFF2-40B4-BE49-F238E27FC236}">
                <a16:creationId xmlns:a16="http://schemas.microsoft.com/office/drawing/2014/main" id="{7D1B1F11-3CD7-B54F-B05F-7FEC4E571BB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6769100" y="1117598"/>
            <a:ext cx="5422900" cy="5740400"/>
          </a:xfrm>
          <a:prstGeom prst="rect">
            <a:avLst/>
          </a:prstGeom>
        </p:spPr>
      </p:pic>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8" name="Text Placeholder 82">
            <a:extLst>
              <a:ext uri="{FF2B5EF4-FFF2-40B4-BE49-F238E27FC236}">
                <a16:creationId xmlns:a16="http://schemas.microsoft.com/office/drawing/2014/main" id="{2D56A815-5753-834E-826E-58C7C14C37C8}"/>
              </a:ext>
            </a:extLst>
          </p:cNvPr>
          <p:cNvSpPr>
            <a:spLocks noGrp="1"/>
          </p:cNvSpPr>
          <p:nvPr>
            <p:ph type="body" sz="quarter" idx="12"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sp>
        <p:nvSpPr>
          <p:cNvPr id="9" name="Title 1">
            <a:extLst>
              <a:ext uri="{FF2B5EF4-FFF2-40B4-BE49-F238E27FC236}">
                <a16:creationId xmlns:a16="http://schemas.microsoft.com/office/drawing/2014/main" id="{78E0740C-078D-D44E-B748-8F903B46BD8E}"/>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Divider title</a:t>
            </a:r>
            <a:br>
              <a:rPr lang="en-US"/>
            </a:br>
            <a:r>
              <a:rPr lang="en-US"/>
              <a:t>goes here</a:t>
            </a:r>
            <a:endParaRPr lang="en-GB"/>
          </a:p>
        </p:txBody>
      </p:sp>
    </p:spTree>
    <p:extLst>
      <p:ext uri="{BB962C8B-B14F-4D97-AF65-F5344CB8AC3E}">
        <p14:creationId xmlns:p14="http://schemas.microsoft.com/office/powerpoint/2010/main" val="20141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5" presetClass="path" presetSubtype="0" decel="100000" fill="hold" grpId="1" nodeType="withEffect">
                                  <p:stCondLst>
                                    <p:cond delay="0"/>
                                  </p:stCondLst>
                                  <p:childTnLst>
                                    <p:animMotion origin="layout" path="M -2.29167E-6 -4.07407E-6 L -0.03659 -4.07407E-6 " pathEditMode="relative" rAng="0" ptsTypes="AA">
                                      <p:cBhvr>
                                        <p:cTn id="12" dur="1000" spd="-100000" fill="hold"/>
                                        <p:tgtEl>
                                          <p:spTgt spid="9"/>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bldP spid="9"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pic>
        <p:nvPicPr>
          <p:cNvPr id="31" name="Picture 30">
            <a:extLst>
              <a:ext uri="{FF2B5EF4-FFF2-40B4-BE49-F238E27FC236}">
                <a16:creationId xmlns:a16="http://schemas.microsoft.com/office/drawing/2014/main" id="{4BE8A1E4-0391-614D-AB0B-7E8BD425F0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704" y="5803167"/>
            <a:ext cx="783145" cy="828429"/>
          </a:xfrm>
          <a:prstGeom prst="rect">
            <a:avLst/>
          </a:prstGeom>
        </p:spPr>
      </p:pic>
    </p:spTree>
    <p:extLst>
      <p:ext uri="{BB962C8B-B14F-4D97-AF65-F5344CB8AC3E}">
        <p14:creationId xmlns:p14="http://schemas.microsoft.com/office/powerpoint/2010/main" val="34243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12700" y="1442242"/>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8551"/>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Tree>
    <p:extLst>
      <p:ext uri="{BB962C8B-B14F-4D97-AF65-F5344CB8AC3E}">
        <p14:creationId xmlns:p14="http://schemas.microsoft.com/office/powerpoint/2010/main" val="18719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1" y="0"/>
            <a:ext cx="12192000" cy="6858000"/>
          </a:xfrm>
          <a:solidFill>
            <a:schemeClr val="bg2"/>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1"/>
                </a:solidFill>
              </a:defRPr>
            </a:lvl1pPr>
          </a:lstStyle>
          <a:p>
            <a:r>
              <a:rPr lang="en-US"/>
              <a:t>Divider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4602"/>
            <a:ext cx="799311" cy="845530"/>
          </a:xfrm>
          <a:prstGeom prst="rect">
            <a:avLst/>
          </a:prstGeom>
        </p:spPr>
      </p:pic>
      <p:sp>
        <p:nvSpPr>
          <p:cNvPr id="7" name="Slide Number Placeholder 6">
            <a:extLst>
              <a:ext uri="{FF2B5EF4-FFF2-40B4-BE49-F238E27FC236}">
                <a16:creationId xmlns:a16="http://schemas.microsoft.com/office/drawing/2014/main" id="{A0B2D42E-26B5-C046-9B14-07B9797FA606}"/>
              </a:ext>
            </a:extLst>
          </p:cNvPr>
          <p:cNvSpPr>
            <a:spLocks noGrp="1"/>
          </p:cNvSpPr>
          <p:nvPr>
            <p:ph type="sldNum" sz="quarter" idx="15"/>
          </p:nvPr>
        </p:nvSpPr>
        <p:spPr/>
        <p:txBody>
          <a:bodyPr/>
          <a:lstStyle/>
          <a:p>
            <a:fld id="{6445CA75-65CF-428D-AAFD-249FBBE0F4CE}" type="slidenum">
              <a:rPr lang="en-GB" smtClean="0"/>
              <a:pPr/>
              <a:t>‹#›</a:t>
            </a:fld>
            <a:endParaRPr lang="en-GB"/>
          </a:p>
        </p:txBody>
      </p:sp>
    </p:spTree>
    <p:extLst>
      <p:ext uri="{BB962C8B-B14F-4D97-AF65-F5344CB8AC3E}">
        <p14:creationId xmlns:p14="http://schemas.microsoft.com/office/powerpoint/2010/main" val="175585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247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14233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63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12288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644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Tree>
    <p:extLst>
      <p:ext uri="{BB962C8B-B14F-4D97-AF65-F5344CB8AC3E}">
        <p14:creationId xmlns:p14="http://schemas.microsoft.com/office/powerpoint/2010/main" val="40540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spTree>
    <p:extLst>
      <p:ext uri="{BB962C8B-B14F-4D97-AF65-F5344CB8AC3E}">
        <p14:creationId xmlns:p14="http://schemas.microsoft.com/office/powerpoint/2010/main" val="2718686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549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57147" y="5793218"/>
            <a:ext cx="793475" cy="839357"/>
          </a:xfrm>
          <a:prstGeom prst="rect">
            <a:avLst/>
          </a:prstGeom>
        </p:spPr>
      </p:pic>
    </p:spTree>
    <p:extLst>
      <p:ext uri="{BB962C8B-B14F-4D97-AF65-F5344CB8AC3E}">
        <p14:creationId xmlns:p14="http://schemas.microsoft.com/office/powerpoint/2010/main" val="1858433274"/>
      </p:ext>
    </p:extLst>
  </p:cSld>
  <p:clrMap bg1="lt1" tx1="dk1" bg2="lt2" tx2="dk2" accent1="accent1" accent2="accent2" accent3="accent3" accent4="accent4" accent5="accent5" accent6="accent6" hlink="hlink" folHlink="folHlink"/>
  <p:sldLayoutIdLst>
    <p:sldLayoutId id="2147483664" r:id="rId1"/>
    <p:sldLayoutId id="2147483658" r:id="rId2"/>
    <p:sldLayoutId id="2147483661" r:id="rId3"/>
    <p:sldLayoutId id="2147483660" r:id="rId4"/>
    <p:sldLayoutId id="2147483659" r:id="rId5"/>
    <p:sldLayoutId id="2147483654" r:id="rId6"/>
    <p:sldLayoutId id="2147483674" r:id="rId7"/>
    <p:sldLayoutId id="2147483662" r:id="rId8"/>
    <p:sldLayoutId id="2147483663" r:id="rId9"/>
    <p:sldLayoutId id="2147483666" r:id="rId10"/>
    <p:sldLayoutId id="2147483665" r:id="rId11"/>
    <p:sldLayoutId id="2147483655" r:id="rId12"/>
    <p:sldLayoutId id="214748365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46" userDrawn="1">
          <p15:clr>
            <a:srgbClr val="F26B43"/>
          </p15:clr>
        </p15:guide>
        <p15:guide id="3" pos="7310" userDrawn="1">
          <p15:clr>
            <a:srgbClr val="F26B43"/>
          </p15:clr>
        </p15:guide>
        <p15:guide id="5" orient="horz" pos="4178" userDrawn="1">
          <p15:clr>
            <a:srgbClr val="F26B43"/>
          </p15:clr>
        </p15:guide>
        <p15:guide id="6" orient="horz" pos="3657" userDrawn="1">
          <p15:clr>
            <a:srgbClr val="F26B43"/>
          </p15:clr>
        </p15:guide>
        <p15:guide id="7" orient="horz" pos="116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C3646B-3F5C-3247-975D-E1835DFDD54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63578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bg1"/>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7148" y="5805488"/>
            <a:ext cx="781876" cy="827087"/>
          </a:xfrm>
          <a:prstGeom prst="rect">
            <a:avLst/>
          </a:prstGeom>
        </p:spPr>
      </p:pic>
    </p:spTree>
    <p:extLst>
      <p:ext uri="{BB962C8B-B14F-4D97-AF65-F5344CB8AC3E}">
        <p14:creationId xmlns:p14="http://schemas.microsoft.com/office/powerpoint/2010/main" val="377865397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bg1"/>
        </a:buClr>
        <a:buFont typeface="Arial" panose="020B0604020202020204" pitchFamily="34" charset="0"/>
        <a:buChar char="•"/>
        <a:defRPr sz="1400" kern="1200">
          <a:solidFill>
            <a:schemeClr val="bg1"/>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11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hyperlink" Target="https://www.nsw.gov.au/covid-19/covid-safe/customer-record-keeping/mandatory-electronic-check-in#premises-where-check-in-is-required"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mailto:CovidSafeEnquiries@service.nsw.gov.au" TargetMode="External"/><Relationship Id="rId3" Type="http://schemas.openxmlformats.org/officeDocument/2006/relationships/hyperlink" Target="http://www.nsw.gov.au/register-your-business-as-covid-safe" TargetMode="External"/><Relationship Id="rId7" Type="http://schemas.openxmlformats.org/officeDocument/2006/relationships/hyperlink" Target="https://www.nsw.gov.au/" TargetMode="External"/><Relationship Id="rId2" Type="http://schemas.openxmlformats.org/officeDocument/2006/relationships/hyperlink" Target="http://www.nsw.gov.au/covid-19/covid-safe" TargetMode="External"/><Relationship Id="rId1" Type="http://schemas.openxmlformats.org/officeDocument/2006/relationships/slideLayout" Target="../slideLayouts/slideLayout7.xml"/><Relationship Id="rId6" Type="http://schemas.openxmlformats.org/officeDocument/2006/relationships/hyperlink" Target="https://www.nsw.gov.au/covid-19/covid-safe/customer-record-keeping/mandatory-electronic-check-in#exceptions" TargetMode="External"/><Relationship Id="rId5" Type="http://schemas.openxmlformats.org/officeDocument/2006/relationships/hyperlink" Target="https://www.nsw.gov.au/lost-qr-code" TargetMode="External"/><Relationship Id="rId4" Type="http://schemas.openxmlformats.org/officeDocument/2006/relationships/hyperlink" Target="https://www.nsw.gov.au/register-your-business-as-covid-safe/covid-safe-business-registration-bulk-upload-request" TargetMode="External"/><Relationship Id="rId9" Type="http://schemas.openxmlformats.org/officeDocument/2006/relationships/hyperlink" Target="http://tisnational.gov.a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nsw.gov.au/covid-19/covid-safe" TargetMode="External"/><Relationship Id="rId7" Type="http://schemas.openxmlformats.org/officeDocument/2006/relationships/hyperlink" Target="https://www.dropbox.com/s/r3p855ky50gy25v/The%20NSW%20Government%20QR%20code%20helps%20contact%20tracing%20efforts_%20%281%29.png?dl=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dropbox.com/s/s70fv1u9wo50o6c/Mandatory%20NSW%20Government%20QR%20code%20expansion%20tiles_Have%20you%20downloaded%20your%20NSW%20Government%20QR%20code---.png?dl=0" TargetMode="External"/><Relationship Id="rId5" Type="http://schemas.openxmlformats.org/officeDocument/2006/relationships/hyperlink" Target="https://www.dropbox.com/s/tflwnpzj9m3ijgt/_More%20businesses%20and%20organisations%20must%20have%20the%20NSW%20Government%20QR%20code.png?dl=0" TargetMode="External"/><Relationship Id="rId10" Type="http://schemas.openxmlformats.org/officeDocument/2006/relationships/image" Target="../media/image9.png"/><Relationship Id="rId4" Type="http://schemas.openxmlformats.org/officeDocument/2006/relationships/hyperlink" Target="https://www.nsw.gov.au/covid-19/covid-safe/customer-record-keeping"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nsw.gov.au/covid-19/covid-safe/customer-record-keeping"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dropbox.com/s/qgivrqsaja4vi37/Mandatory%20NSW%20Government%20QR%20code%20expansion%20tiles_Download%20the%20Service%20NSW%20app.png?dl=0" TargetMode="External"/><Relationship Id="rId5" Type="http://schemas.openxmlformats.org/officeDocument/2006/relationships/hyperlink" Target="https://www.dropbox.com/s/fzmfspd7dfz4o9w/Mandatory%20NSW%20Government%20QR%20code%20expansion%20tiles_Thank%20you%20for%20check%20in%20and%20out.png?dl=0" TargetMode="External"/><Relationship Id="rId4" Type="http://schemas.openxmlformats.org/officeDocument/2006/relationships/hyperlink" Target="https://www.dropbox.com/s/ngi0yn69sl1zqnh/Mandatory%20NSW%20Government%20QR%20code%20expansion%20tiles_Don%E2%80%99t%20forget%20to%20check%20in%20and%20out%20using%20the%20QR%20code.%20.png?dl=0" TargetMode="Externa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nsw.gov.au/covid-19/covid-safe/toolkit#qr-code-check-in" TargetMode="Externa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D059-D65C-4A47-9091-9B9E5B865E58}"/>
              </a:ext>
            </a:extLst>
          </p:cNvPr>
          <p:cNvSpPr>
            <a:spLocks noGrp="1"/>
          </p:cNvSpPr>
          <p:nvPr>
            <p:ph type="title"/>
          </p:nvPr>
        </p:nvSpPr>
        <p:spPr>
          <a:xfrm>
            <a:off x="593768" y="1598921"/>
            <a:ext cx="7092135" cy="1772793"/>
          </a:xfrm>
        </p:spPr>
        <p:txBody>
          <a:bodyPr/>
          <a:lstStyle/>
          <a:p>
            <a:r>
              <a:rPr lang="en-AU"/>
              <a:t>Mandatory NSW Government QR code expansion</a:t>
            </a:r>
          </a:p>
        </p:txBody>
      </p:sp>
      <p:sp>
        <p:nvSpPr>
          <p:cNvPr id="3" name="Text Placeholder 2">
            <a:extLst>
              <a:ext uri="{FF2B5EF4-FFF2-40B4-BE49-F238E27FC236}">
                <a16:creationId xmlns:a16="http://schemas.microsoft.com/office/drawing/2014/main" id="{71E3CD63-6ECC-AE48-83C1-223CA3F2F337}"/>
              </a:ext>
            </a:extLst>
          </p:cNvPr>
          <p:cNvSpPr>
            <a:spLocks noGrp="1"/>
          </p:cNvSpPr>
          <p:nvPr>
            <p:ph type="body" sz="quarter" idx="11"/>
          </p:nvPr>
        </p:nvSpPr>
        <p:spPr>
          <a:xfrm>
            <a:off x="593767" y="3599135"/>
            <a:ext cx="6290507" cy="775597"/>
          </a:xfrm>
        </p:spPr>
        <p:txBody>
          <a:bodyPr/>
          <a:lstStyle/>
          <a:p>
            <a:r>
              <a:rPr lang="en-AU" sz="2800"/>
              <a:t>Communication toolkit for peak bodies and businesses</a:t>
            </a:r>
          </a:p>
        </p:txBody>
      </p:sp>
      <p:sp>
        <p:nvSpPr>
          <p:cNvPr id="4" name="Text Placeholder 3">
            <a:extLst>
              <a:ext uri="{FF2B5EF4-FFF2-40B4-BE49-F238E27FC236}">
                <a16:creationId xmlns:a16="http://schemas.microsoft.com/office/drawing/2014/main" id="{66298B8B-82E9-D445-8FE8-44754FE441A5}"/>
              </a:ext>
            </a:extLst>
          </p:cNvPr>
          <p:cNvSpPr txBox="1">
            <a:spLocks/>
          </p:cNvSpPr>
          <p:nvPr/>
        </p:nvSpPr>
        <p:spPr>
          <a:xfrm>
            <a:off x="593768" y="4808065"/>
            <a:ext cx="6290508" cy="276999"/>
          </a:xfrm>
          <a:prstGeom prst="rect">
            <a:avLst/>
          </a:prstGeom>
        </p:spPr>
        <p:txBody>
          <a:bodyPr vert="horz" lIns="0" tIns="0" rIns="0" bIns="0" rtlCol="0" anchor="t">
            <a:spAutoFit/>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sz="2000" b="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bg1"/>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9 July 2021</a:t>
            </a:r>
            <a:endParaRPr lang="en-US">
              <a:solidFill>
                <a:srgbClr val="FF0000"/>
              </a:solidFill>
            </a:endParaRPr>
          </a:p>
        </p:txBody>
      </p:sp>
    </p:spTree>
    <p:extLst>
      <p:ext uri="{BB962C8B-B14F-4D97-AF65-F5344CB8AC3E}">
        <p14:creationId xmlns:p14="http://schemas.microsoft.com/office/powerpoint/2010/main" val="229513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168A-6FC2-974B-BF86-CB9F6F20249D}"/>
              </a:ext>
            </a:extLst>
          </p:cNvPr>
          <p:cNvSpPr>
            <a:spLocks noGrp="1"/>
          </p:cNvSpPr>
          <p:nvPr>
            <p:ph type="title"/>
          </p:nvPr>
        </p:nvSpPr>
        <p:spPr>
          <a:xfrm>
            <a:off x="593275" y="553913"/>
            <a:ext cx="11010859" cy="498598"/>
          </a:xfrm>
        </p:spPr>
        <p:txBody>
          <a:bodyPr/>
          <a:lstStyle/>
          <a:p>
            <a:r>
              <a:rPr lang="en-GB"/>
              <a:t>Purpose of this toolkit</a:t>
            </a:r>
            <a:endParaRPr lang="en-US"/>
          </a:p>
        </p:txBody>
      </p:sp>
      <p:sp>
        <p:nvSpPr>
          <p:cNvPr id="6" name="Slide Number Placeholder 5">
            <a:extLst>
              <a:ext uri="{FF2B5EF4-FFF2-40B4-BE49-F238E27FC236}">
                <a16:creationId xmlns:a16="http://schemas.microsoft.com/office/drawing/2014/main" id="{012933F5-AD28-2646-9E5A-C872097E27E5}"/>
              </a:ext>
            </a:extLst>
          </p:cNvPr>
          <p:cNvSpPr>
            <a:spLocks noGrp="1"/>
          </p:cNvSpPr>
          <p:nvPr>
            <p:ph type="sldNum" sz="quarter" idx="11"/>
          </p:nvPr>
        </p:nvSpPr>
        <p:spPr/>
        <p:txBody>
          <a:bodyPr/>
          <a:lstStyle/>
          <a:p>
            <a:fld id="{6445CA75-65CF-428D-AAFD-249FBBE0F4CE}" type="slidenum">
              <a:rPr lang="en-GB" smtClean="0"/>
              <a:pPr/>
              <a:t>2</a:t>
            </a:fld>
            <a:endParaRPr lang="en-GB"/>
          </a:p>
        </p:txBody>
      </p:sp>
      <p:sp>
        <p:nvSpPr>
          <p:cNvPr id="4" name="Rectangle 3">
            <a:extLst>
              <a:ext uri="{FF2B5EF4-FFF2-40B4-BE49-F238E27FC236}">
                <a16:creationId xmlns:a16="http://schemas.microsoft.com/office/drawing/2014/main" id="{F68CDA63-4D81-427A-A763-48EB50D16C7F}"/>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7" name="TextBox 6">
            <a:extLst>
              <a:ext uri="{FF2B5EF4-FFF2-40B4-BE49-F238E27FC236}">
                <a16:creationId xmlns:a16="http://schemas.microsoft.com/office/drawing/2014/main" id="{D7418287-1C3B-4EAD-914D-507D21B9C6D2}"/>
              </a:ext>
            </a:extLst>
          </p:cNvPr>
          <p:cNvSpPr txBox="1"/>
          <p:nvPr/>
        </p:nvSpPr>
        <p:spPr>
          <a:xfrm>
            <a:off x="593275" y="1151453"/>
            <a:ext cx="10709039" cy="5139869"/>
          </a:xfrm>
          <a:prstGeom prst="rect">
            <a:avLst/>
          </a:prstGeom>
          <a:noFill/>
        </p:spPr>
        <p:txBody>
          <a:bodyPr wrap="square" lIns="0" tIns="0" rIns="0" bIns="0" rtlCol="0" anchor="t">
            <a:spAutoFit/>
          </a:bodyPr>
          <a:lstStyle/>
          <a:p>
            <a:pPr fontAlgn="base">
              <a:spcBef>
                <a:spcPts val="1200"/>
              </a:spcBef>
              <a:tabLst>
                <a:tab pos="7804150" algn="l"/>
              </a:tabLst>
            </a:pPr>
            <a:r>
              <a:rPr lang="en-US" sz="1400" dirty="0"/>
              <a:t>COVID-19 remains a risk to community safety and keeping our economy on track</a:t>
            </a:r>
            <a:r>
              <a:rPr lang="en-AU" sz="1400" dirty="0"/>
              <a:t>. As we have seen, together with testing, COVID safe behaviours and vaccination, timely contact tracing is critical in helping contain outbreaks when they occur.  </a:t>
            </a:r>
          </a:p>
          <a:p>
            <a:pPr fontAlgn="base">
              <a:spcBef>
                <a:spcPts val="1200"/>
              </a:spcBef>
              <a:tabLst>
                <a:tab pos="7804150" algn="l"/>
              </a:tabLst>
            </a:pPr>
            <a:r>
              <a:rPr lang="en-AU" sz="1400" dirty="0"/>
              <a:t>That’s why </a:t>
            </a:r>
            <a:r>
              <a:rPr lang="en-AU" sz="1400" b="1" dirty="0"/>
              <a:t>from Monday 12 July, it will be mandatory for </a:t>
            </a:r>
            <a:r>
              <a:rPr lang="en-AU" sz="1400" b="1"/>
              <a:t>more businesses and organisations to</a:t>
            </a:r>
            <a:r>
              <a:rPr lang="en-AU" sz="1400" b="1" dirty="0"/>
              <a:t> use the NSW Government QR code to check in everyone who visits their premises</a:t>
            </a:r>
            <a:r>
              <a:rPr lang="en-AU" sz="1400" b="1"/>
              <a:t>, in addition to the places where check in is currently required</a:t>
            </a:r>
            <a:r>
              <a:rPr lang="en-AU" sz="1400" b="1" dirty="0"/>
              <a:t>. </a:t>
            </a:r>
            <a:r>
              <a:rPr lang="en-AU" sz="1400" dirty="0"/>
              <a:t>This includes but is not limited to: </a:t>
            </a:r>
            <a:endParaRPr lang="en-AU" sz="1400" dirty="0">
              <a:cs typeface="Arial"/>
            </a:endParaRPr>
          </a:p>
          <a:p>
            <a:pPr marL="285750" indent="-285750" fontAlgn="base">
              <a:spcBef>
                <a:spcPts val="1200"/>
              </a:spcBef>
              <a:buFont typeface="Arial" panose="020B0604020202020204" pitchFamily="34" charset="0"/>
              <a:buChar char="•"/>
              <a:tabLst>
                <a:tab pos="7804150" algn="l"/>
              </a:tabLst>
            </a:pPr>
            <a:r>
              <a:rPr lang="en-AU" sz="1400" dirty="0">
                <a:cs typeface="Arial"/>
              </a:rPr>
              <a:t>Retail businesses, supermarkets and individual shops within shopping centres</a:t>
            </a:r>
          </a:p>
          <a:p>
            <a:pPr marL="285750" indent="-285750" fontAlgn="base">
              <a:spcBef>
                <a:spcPts val="1200"/>
              </a:spcBef>
              <a:buFont typeface="Arial" panose="020B0604020202020204" pitchFamily="34" charset="0"/>
              <a:buChar char="•"/>
              <a:tabLst>
                <a:tab pos="7804150" algn="l"/>
              </a:tabLst>
            </a:pPr>
            <a:r>
              <a:rPr lang="en-US" sz="1400" dirty="0">
                <a:cs typeface="Arial"/>
              </a:rPr>
              <a:t>Shopping </a:t>
            </a:r>
            <a:r>
              <a:rPr lang="en-US" sz="1400" dirty="0" err="1">
                <a:cs typeface="Arial"/>
              </a:rPr>
              <a:t>centres</a:t>
            </a:r>
            <a:r>
              <a:rPr lang="en-US" sz="1400" dirty="0">
                <a:cs typeface="Arial"/>
              </a:rPr>
              <a:t> (QR codes to be displayed at entry points where practicable)</a:t>
            </a:r>
          </a:p>
          <a:p>
            <a:pPr marL="285750" indent="-285750" fontAlgn="base">
              <a:spcBef>
                <a:spcPts val="1200"/>
              </a:spcBef>
              <a:buFont typeface="Arial" panose="020B0604020202020204" pitchFamily="34" charset="0"/>
              <a:buChar char="•"/>
              <a:tabLst>
                <a:tab pos="7804150" algn="l"/>
              </a:tabLst>
            </a:pPr>
            <a:r>
              <a:rPr lang="en-US" sz="1400" dirty="0">
                <a:cs typeface="Arial"/>
              </a:rPr>
              <a:t>Gyms</a:t>
            </a:r>
          </a:p>
          <a:p>
            <a:pPr marL="285750" indent="-285750" fontAlgn="base">
              <a:spcBef>
                <a:spcPts val="1200"/>
              </a:spcBef>
              <a:buFont typeface="Arial" panose="020B0604020202020204" pitchFamily="34" charset="0"/>
              <a:buChar char="•"/>
              <a:tabLst>
                <a:tab pos="7804150" algn="l"/>
              </a:tabLst>
            </a:pPr>
            <a:r>
              <a:rPr lang="en-US" sz="1400" dirty="0">
                <a:cs typeface="Arial"/>
              </a:rPr>
              <a:t>Offices including call </a:t>
            </a:r>
            <a:r>
              <a:rPr lang="en-US" sz="1400" dirty="0" err="1">
                <a:cs typeface="Arial"/>
              </a:rPr>
              <a:t>centres</a:t>
            </a:r>
            <a:endParaRPr lang="en-US" sz="1400" dirty="0">
              <a:cs typeface="Arial"/>
            </a:endParaRPr>
          </a:p>
          <a:p>
            <a:pPr marL="285750" indent="-285750" fontAlgn="base">
              <a:spcBef>
                <a:spcPts val="1200"/>
              </a:spcBef>
              <a:buFont typeface="Arial" panose="020B0604020202020204" pitchFamily="34" charset="0"/>
              <a:buChar char="•"/>
              <a:tabLst>
                <a:tab pos="7804150" algn="l"/>
              </a:tabLst>
            </a:pPr>
            <a:r>
              <a:rPr lang="en-US" sz="1400" dirty="0">
                <a:cs typeface="Arial"/>
              </a:rPr>
              <a:t>Manufacturing and warehousing</a:t>
            </a:r>
          </a:p>
          <a:p>
            <a:pPr marL="285750" indent="-285750" fontAlgn="base">
              <a:spcBef>
                <a:spcPts val="1200"/>
              </a:spcBef>
              <a:buFont typeface="Arial" panose="020B0604020202020204" pitchFamily="34" charset="0"/>
              <a:buChar char="•"/>
              <a:tabLst>
                <a:tab pos="7804150" algn="l"/>
              </a:tabLst>
            </a:pPr>
            <a:r>
              <a:rPr lang="en-US" sz="1400" dirty="0">
                <a:ea typeface="+mn-lt"/>
                <a:cs typeface="+mn-lt"/>
              </a:rPr>
              <a:t>School, university or other educational institutions (excluding students entering the school)</a:t>
            </a:r>
          </a:p>
          <a:p>
            <a:pPr marL="285750" indent="-285750">
              <a:spcBef>
                <a:spcPts val="1200"/>
              </a:spcBef>
              <a:buFont typeface="Arial" panose="020B0604020202020204" pitchFamily="34" charset="0"/>
              <a:buChar char="•"/>
              <a:tabLst>
                <a:tab pos="7804150" algn="l"/>
              </a:tabLst>
            </a:pPr>
            <a:r>
              <a:rPr lang="en-US" sz="1400" dirty="0">
                <a:ea typeface="+mn-lt"/>
                <a:cs typeface="+mn-lt"/>
              </a:rPr>
              <a:t>Taxis and hire vehicles, including rideshare</a:t>
            </a:r>
          </a:p>
          <a:p>
            <a:pPr>
              <a:spcBef>
                <a:spcPts val="1200"/>
              </a:spcBef>
              <a:tabLst>
                <a:tab pos="7804150" algn="l"/>
              </a:tabLst>
            </a:pPr>
            <a:r>
              <a:rPr lang="en-US" sz="1400" dirty="0">
                <a:ea typeface="+mn-lt"/>
                <a:cs typeface="+mn-lt"/>
              </a:rPr>
              <a:t>Please see the </a:t>
            </a:r>
            <a:r>
              <a:rPr lang="en-US" sz="1400" dirty="0">
                <a:ea typeface="+mn-lt"/>
                <a:cs typeface="+mn-lt"/>
                <a:hlinkClick r:id="rId2"/>
              </a:rPr>
              <a:t>complete list of workplaces and businesses</a:t>
            </a:r>
            <a:r>
              <a:rPr lang="en-US" sz="1400" dirty="0">
                <a:ea typeface="+mn-lt"/>
                <a:cs typeface="+mn-lt"/>
              </a:rPr>
              <a:t> required to use the NSW Government QR code. </a:t>
            </a:r>
            <a:endParaRPr lang="en-US" sz="1400" dirty="0">
              <a:cs typeface="Arial"/>
            </a:endParaRPr>
          </a:p>
          <a:p>
            <a:pPr fontAlgn="base">
              <a:spcBef>
                <a:spcPts val="1200"/>
              </a:spcBef>
              <a:tabLst>
                <a:tab pos="7804150" algn="l"/>
              </a:tabLst>
            </a:pPr>
            <a:r>
              <a:rPr lang="en-US" sz="1400" b="1" dirty="0">
                <a:cs typeface="Arial"/>
              </a:rPr>
              <a:t>This toolkit contains adaptable website/newsletter copy, posters and social media posts to help you communicate with businesses and customers about this change. </a:t>
            </a:r>
          </a:p>
          <a:p>
            <a:pPr fontAlgn="base">
              <a:spcBef>
                <a:spcPts val="1200"/>
              </a:spcBef>
              <a:tabLst>
                <a:tab pos="7804150" algn="l"/>
              </a:tabLst>
            </a:pPr>
            <a:r>
              <a:rPr lang="en-US" sz="1400" dirty="0">
                <a:cs typeface="Arial"/>
              </a:rPr>
              <a:t>Your support continues to play a critical role in helping stop the spread of COVID-19 in our community.</a:t>
            </a:r>
          </a:p>
        </p:txBody>
      </p:sp>
    </p:spTree>
    <p:extLst>
      <p:ext uri="{BB962C8B-B14F-4D97-AF65-F5344CB8AC3E}">
        <p14:creationId xmlns:p14="http://schemas.microsoft.com/office/powerpoint/2010/main" val="34962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F2ED-A750-7A4B-AB55-4F5D04D9B77F}"/>
              </a:ext>
            </a:extLst>
          </p:cNvPr>
          <p:cNvSpPr>
            <a:spLocks noGrp="1"/>
          </p:cNvSpPr>
          <p:nvPr>
            <p:ph type="title"/>
          </p:nvPr>
        </p:nvSpPr>
        <p:spPr>
          <a:xfrm>
            <a:off x="593768" y="1598921"/>
            <a:ext cx="5552921" cy="1772793"/>
          </a:xfrm>
        </p:spPr>
        <p:txBody>
          <a:bodyPr/>
          <a:lstStyle/>
          <a:p>
            <a:r>
              <a:rPr lang="en-AU">
                <a:solidFill>
                  <a:schemeClr val="accent2"/>
                </a:solidFill>
              </a:rPr>
              <a:t>Communication content for peak bodies</a:t>
            </a:r>
          </a:p>
        </p:txBody>
      </p:sp>
      <p:sp>
        <p:nvSpPr>
          <p:cNvPr id="3" name="Text Placeholder 2">
            <a:extLst>
              <a:ext uri="{FF2B5EF4-FFF2-40B4-BE49-F238E27FC236}">
                <a16:creationId xmlns:a16="http://schemas.microsoft.com/office/drawing/2014/main" id="{3CF05D45-DF5D-A14D-A768-1781C2C87DAA}"/>
              </a:ext>
            </a:extLst>
          </p:cNvPr>
          <p:cNvSpPr>
            <a:spLocks noGrp="1"/>
          </p:cNvSpPr>
          <p:nvPr>
            <p:ph type="body" sz="quarter" idx="11"/>
          </p:nvPr>
        </p:nvSpPr>
        <p:spPr>
          <a:xfrm>
            <a:off x="593768" y="3599135"/>
            <a:ext cx="5552920" cy="830997"/>
          </a:xfrm>
        </p:spPr>
        <p:txBody>
          <a:bodyPr/>
          <a:lstStyle/>
          <a:p>
            <a:r>
              <a:rPr lang="en-AU">
                <a:solidFill>
                  <a:schemeClr val="accent2"/>
                </a:solidFill>
              </a:rPr>
              <a:t>This section contains newsletter/website copy and social media posts to help communicate with businesses.</a:t>
            </a:r>
          </a:p>
        </p:txBody>
      </p:sp>
    </p:spTree>
    <p:extLst>
      <p:ext uri="{BB962C8B-B14F-4D97-AF65-F5344CB8AC3E}">
        <p14:creationId xmlns:p14="http://schemas.microsoft.com/office/powerpoint/2010/main" val="7900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168A-6FC2-974B-BF86-CB9F6F20249D}"/>
              </a:ext>
            </a:extLst>
          </p:cNvPr>
          <p:cNvSpPr>
            <a:spLocks noGrp="1"/>
          </p:cNvSpPr>
          <p:nvPr>
            <p:ph type="title"/>
          </p:nvPr>
        </p:nvSpPr>
        <p:spPr>
          <a:xfrm>
            <a:off x="593275" y="553913"/>
            <a:ext cx="11391859" cy="886397"/>
          </a:xfrm>
        </p:spPr>
        <p:txBody>
          <a:bodyPr/>
          <a:lstStyle/>
          <a:p>
            <a:r>
              <a:rPr lang="en-GB" sz="3200" dirty="0"/>
              <a:t>Peak bodies to businesses and organisations: newsletter/website copy</a:t>
            </a:r>
            <a:endParaRPr lang="en-US" sz="3200" dirty="0"/>
          </a:p>
        </p:txBody>
      </p:sp>
      <p:sp>
        <p:nvSpPr>
          <p:cNvPr id="6" name="Slide Number Placeholder 5">
            <a:extLst>
              <a:ext uri="{FF2B5EF4-FFF2-40B4-BE49-F238E27FC236}">
                <a16:creationId xmlns:a16="http://schemas.microsoft.com/office/drawing/2014/main" id="{012933F5-AD28-2646-9E5A-C872097E27E5}"/>
              </a:ext>
            </a:extLst>
          </p:cNvPr>
          <p:cNvSpPr>
            <a:spLocks noGrp="1"/>
          </p:cNvSpPr>
          <p:nvPr>
            <p:ph type="sldNum" sz="quarter" idx="11"/>
          </p:nvPr>
        </p:nvSpPr>
        <p:spPr/>
        <p:txBody>
          <a:bodyPr/>
          <a:lstStyle/>
          <a:p>
            <a:fld id="{6445CA75-65CF-428D-AAFD-249FBBE0F4CE}" type="slidenum">
              <a:rPr lang="en-GB" smtClean="0"/>
              <a:pPr/>
              <a:t>4</a:t>
            </a:fld>
            <a:endParaRPr lang="en-GB"/>
          </a:p>
        </p:txBody>
      </p:sp>
      <p:sp>
        <p:nvSpPr>
          <p:cNvPr id="4" name="Rectangle 3">
            <a:extLst>
              <a:ext uri="{FF2B5EF4-FFF2-40B4-BE49-F238E27FC236}">
                <a16:creationId xmlns:a16="http://schemas.microsoft.com/office/drawing/2014/main" id="{F68CDA63-4D81-427A-A763-48EB50D16C7F}"/>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7" name="TextBox 6">
            <a:extLst>
              <a:ext uri="{FF2B5EF4-FFF2-40B4-BE49-F238E27FC236}">
                <a16:creationId xmlns:a16="http://schemas.microsoft.com/office/drawing/2014/main" id="{D7418287-1C3B-4EAD-914D-507D21B9C6D2}"/>
              </a:ext>
            </a:extLst>
          </p:cNvPr>
          <p:cNvSpPr txBox="1"/>
          <p:nvPr/>
        </p:nvSpPr>
        <p:spPr>
          <a:xfrm>
            <a:off x="593275" y="1483985"/>
            <a:ext cx="11006746" cy="5186035"/>
          </a:xfrm>
          <a:prstGeom prst="rect">
            <a:avLst/>
          </a:prstGeom>
          <a:noFill/>
        </p:spPr>
        <p:txBody>
          <a:bodyPr wrap="square" lIns="0" tIns="0" rIns="0" bIns="0" rtlCol="0" anchor="t">
            <a:spAutoFit/>
          </a:bodyPr>
          <a:lstStyle/>
          <a:p>
            <a:pPr fontAlgn="base">
              <a:spcBef>
                <a:spcPts val="1200"/>
              </a:spcBef>
              <a:tabLst>
                <a:tab pos="7804150" algn="l"/>
              </a:tabLst>
            </a:pPr>
            <a:r>
              <a:rPr lang="en-US" sz="1400" b="1" dirty="0"/>
              <a:t>The NSW Government QR code is now mandatory at more businesses and </a:t>
            </a:r>
            <a:r>
              <a:rPr lang="en-US" sz="1400" b="1" dirty="0" err="1"/>
              <a:t>organisations</a:t>
            </a:r>
            <a:endParaRPr lang="en-US" sz="1400" dirty="0"/>
          </a:p>
          <a:p>
            <a:pPr fontAlgn="base">
              <a:spcBef>
                <a:spcPts val="1200"/>
              </a:spcBef>
              <a:tabLst>
                <a:tab pos="7804150" algn="l"/>
              </a:tabLst>
            </a:pPr>
            <a:r>
              <a:rPr lang="en-AU" sz="1100" dirty="0"/>
              <a:t>Contact tracing is one of the most powerful tools to help stop the spread of COVID-19. That’s why from </a:t>
            </a:r>
            <a:r>
              <a:rPr lang="en-AU" sz="1100" b="1" dirty="0"/>
              <a:t>12:01am Monday 12 July, it will be mandatory for more businesses and organisations to use the NSW Government QR code system</a:t>
            </a:r>
            <a:r>
              <a:rPr lang="en-AU" sz="1100" dirty="0"/>
              <a:t> </a:t>
            </a:r>
            <a:r>
              <a:rPr lang="en-AU" sz="1100" b="1" dirty="0"/>
              <a:t>to check in every person who visits their premises including staff, customers and other visitors </a:t>
            </a:r>
            <a:r>
              <a:rPr lang="en-AU" sz="1100" dirty="0"/>
              <a:t>such as delivery drivers and maintenance workers. </a:t>
            </a:r>
            <a:endParaRPr lang="en-AU" sz="1100" dirty="0">
              <a:cs typeface="Arial"/>
            </a:endParaRPr>
          </a:p>
          <a:p>
            <a:pPr fontAlgn="base">
              <a:spcBef>
                <a:spcPts val="1200"/>
              </a:spcBef>
              <a:tabLst>
                <a:tab pos="7804150" algn="l"/>
              </a:tabLst>
            </a:pPr>
            <a:r>
              <a:rPr lang="en-US" sz="1100" dirty="0">
                <a:cs typeface="Arial"/>
              </a:rPr>
              <a:t>If your business does not already have a NSW Government QR code, there are three steps you need to take:</a:t>
            </a:r>
          </a:p>
          <a:p>
            <a:pPr marL="228600" indent="-228600" fontAlgn="base">
              <a:spcBef>
                <a:spcPts val="1200"/>
              </a:spcBef>
              <a:buAutoNum type="arabicPeriod"/>
              <a:tabLst>
                <a:tab pos="7804150" algn="l"/>
              </a:tabLst>
            </a:pPr>
            <a:r>
              <a:rPr lang="en-US" sz="1100" b="1" dirty="0"/>
              <a:t>Complete a COVID-19 Safety Plan</a:t>
            </a:r>
            <a:br>
              <a:rPr lang="en-US" sz="1100" dirty="0"/>
            </a:br>
            <a:r>
              <a:rPr lang="en-AU" sz="1100" dirty="0"/>
              <a:t>Visit </a:t>
            </a:r>
            <a:r>
              <a:rPr lang="en-AU" sz="1100" dirty="0">
                <a:hlinkClick r:id="rId2"/>
              </a:rPr>
              <a:t>http://www.nsw.gov.au/covid-19/covid-safe</a:t>
            </a:r>
            <a:r>
              <a:rPr lang="en-AU" sz="1100" dirty="0"/>
              <a:t> to check if you need to have a safety plan. Select the safety plan template for your industry. Keep a copy of your plan in your premises so it can be provided to an authorised NSW Government official if asked. Please ensure you update your Safety Plan if public health measures change.</a:t>
            </a:r>
          </a:p>
          <a:p>
            <a:pPr marL="228600" indent="-228600" fontAlgn="base">
              <a:spcBef>
                <a:spcPts val="1200"/>
              </a:spcBef>
              <a:buAutoNum type="arabicPeriod"/>
              <a:tabLst>
                <a:tab pos="7804150" algn="l"/>
              </a:tabLst>
            </a:pPr>
            <a:r>
              <a:rPr lang="en-US" sz="1100" b="1" dirty="0"/>
              <a:t>Register your business as COVID Safe</a:t>
            </a:r>
            <a:br>
              <a:rPr lang="en-US" sz="1100" dirty="0"/>
            </a:br>
            <a:r>
              <a:rPr lang="en-US" sz="1100" dirty="0"/>
              <a:t>Once you’ve completed your COVID-19 Safety Plan, you can register as a COVID Safe business. Visit </a:t>
            </a:r>
            <a:r>
              <a:rPr lang="en-US" sz="1100" dirty="0">
                <a:hlinkClick r:id="rId3"/>
              </a:rPr>
              <a:t>www.nsw.gov.au/register-your-business-as-covid-safe</a:t>
            </a:r>
            <a:r>
              <a:rPr lang="en-US" sz="1100" dirty="0"/>
              <a:t> and fill out the form. </a:t>
            </a:r>
            <a:r>
              <a:rPr lang="en-AU" sz="1100" dirty="0"/>
              <a:t>If you need to register 20 or more businesses or business locations, use the </a:t>
            </a:r>
            <a:r>
              <a:rPr lang="en-AU" sz="1100" dirty="0">
                <a:hlinkClick r:id="rId4"/>
              </a:rPr>
              <a:t>bulk upload request form</a:t>
            </a:r>
            <a:r>
              <a:rPr lang="en-AU" sz="1100" dirty="0"/>
              <a:t>.</a:t>
            </a:r>
            <a:endParaRPr lang="en-US" sz="1100" dirty="0">
              <a:cs typeface="Arial"/>
            </a:endParaRPr>
          </a:p>
          <a:p>
            <a:pPr marL="228600" indent="-228600" fontAlgn="base">
              <a:spcBef>
                <a:spcPts val="1200"/>
              </a:spcBef>
              <a:buAutoNum type="arabicPeriod"/>
              <a:tabLst>
                <a:tab pos="7804150" algn="l"/>
              </a:tabLst>
            </a:pPr>
            <a:r>
              <a:rPr lang="en-US" sz="1100" b="1" dirty="0"/>
              <a:t>Download and display your NSW Government QR code</a:t>
            </a:r>
            <a:br>
              <a:rPr lang="en-US" sz="1100" dirty="0"/>
            </a:br>
            <a:r>
              <a:rPr lang="en-US" sz="1100" dirty="0">
                <a:ea typeface="+mn-lt"/>
                <a:cs typeface="+mn-lt"/>
              </a:rPr>
              <a:t>Now that your business is registered as COVID Safe, you can access your unique QR code through our </a:t>
            </a:r>
            <a:r>
              <a:rPr lang="en-US" sz="1100" dirty="0">
                <a:ea typeface="+mn-lt"/>
                <a:cs typeface="+mn-lt"/>
                <a:hlinkClick r:id="rId5"/>
              </a:rPr>
              <a:t>business resource </a:t>
            </a:r>
            <a:r>
              <a:rPr lang="en-US" sz="1100" dirty="0" err="1">
                <a:ea typeface="+mn-lt"/>
                <a:cs typeface="+mn-lt"/>
                <a:hlinkClick r:id="rId5"/>
              </a:rPr>
              <a:t>centre</a:t>
            </a:r>
            <a:r>
              <a:rPr lang="en-US" sz="1100" dirty="0">
                <a:ea typeface="+mn-lt"/>
                <a:cs typeface="+mn-lt"/>
                <a:hlinkClick r:id="rId5"/>
              </a:rPr>
              <a:t>.</a:t>
            </a:r>
            <a:r>
              <a:rPr lang="en-US" sz="1100" dirty="0">
                <a:ea typeface="+mn-lt"/>
                <a:cs typeface="+mn-lt"/>
              </a:rPr>
              <a:t> You’ll also have access to a range of signage and posters that you can display at your business to let customers and visitors know you’re looking after their health and wellbeing. Your QR code should be displayed in a prominent position at the entry to your premises. </a:t>
            </a:r>
            <a:r>
              <a:rPr lang="en-AU" sz="1100" dirty="0"/>
              <a:t>Everyone who visits your business will be able to check in and out using the Service NSW app or the webform.</a:t>
            </a:r>
            <a:endParaRPr lang="en-AU" sz="1100" dirty="0">
              <a:cs typeface="Arial"/>
            </a:endParaRPr>
          </a:p>
          <a:p>
            <a:pPr>
              <a:spcBef>
                <a:spcPts val="1200"/>
              </a:spcBef>
            </a:pPr>
            <a:r>
              <a:rPr lang="en-AU" sz="1100" b="1" dirty="0">
                <a:ea typeface="+mn-lt"/>
                <a:cs typeface="+mn-lt"/>
              </a:rPr>
              <a:t>If a person refuses to check in at your premises, you may refuse entry to that person</a:t>
            </a:r>
            <a:r>
              <a:rPr lang="en-AU" sz="1100" dirty="0">
                <a:ea typeface="+mn-lt"/>
                <a:cs typeface="+mn-lt"/>
              </a:rPr>
              <a:t>. It is a matter for the occupier of each premises to exercise judgement on what is appropriate for your premises and for the well-being of your staff and customers. If you intend to refuse entry, you should first ensure you are familiar with the </a:t>
            </a:r>
            <a:r>
              <a:rPr lang="en-AU" sz="1100" dirty="0">
                <a:ea typeface="+mn-lt"/>
                <a:cs typeface="+mn-lt"/>
                <a:hlinkClick r:id="rId6"/>
              </a:rPr>
              <a:t>exceptions</a:t>
            </a:r>
            <a:r>
              <a:rPr lang="en-AU" sz="1100" dirty="0">
                <a:ea typeface="+mn-lt"/>
                <a:cs typeface="+mn-lt"/>
              </a:rPr>
              <a:t> and that you have spoken to the person and understand their circumstances.</a:t>
            </a:r>
          </a:p>
          <a:p>
            <a:endParaRPr lang="en-AU" sz="1100" dirty="0">
              <a:ea typeface="+mn-lt"/>
              <a:cs typeface="+mn-lt"/>
            </a:endParaRPr>
          </a:p>
          <a:p>
            <a:r>
              <a:rPr lang="en-AU" sz="1100" dirty="0">
                <a:ea typeface="+mn-lt"/>
                <a:cs typeface="+mn-lt"/>
              </a:rPr>
              <a:t>For more information on how to register as COVID Safe or the NSW Government QR code visit </a:t>
            </a:r>
            <a:r>
              <a:rPr lang="en-AU" sz="1100" dirty="0">
                <a:ea typeface="+mn-lt"/>
                <a:cs typeface="+mn-lt"/>
                <a:hlinkClick r:id="rId7"/>
              </a:rPr>
              <a:t>nsw.gov.au</a:t>
            </a:r>
            <a:r>
              <a:rPr lang="en-AU" sz="1100" dirty="0">
                <a:ea typeface="+mn-lt"/>
                <a:cs typeface="+mn-lt"/>
              </a:rPr>
              <a:t> or call Service NSW on 13 77 88 and ask to speak with a Business Concierge. For any other enquiries please email </a:t>
            </a:r>
            <a:r>
              <a:rPr lang="en-AU" sz="1100" dirty="0">
                <a:ea typeface="+mn-lt"/>
                <a:cs typeface="+mn-lt"/>
                <a:hlinkClick r:id="rId8"/>
              </a:rPr>
              <a:t>CovidSafeEnquiries@service.nsw.gov.au</a:t>
            </a:r>
            <a:r>
              <a:rPr lang="en-US" sz="1100" dirty="0"/>
              <a:t>. </a:t>
            </a:r>
            <a:r>
              <a:rPr lang="en-AU" sz="1100" dirty="0"/>
              <a:t>Translating and interpreting services are available 24 hours a day, 7 days a week on 131 450 or </a:t>
            </a:r>
            <a:r>
              <a:rPr lang="en-AU" sz="1100" dirty="0">
                <a:solidFill>
                  <a:srgbClr val="056BA1"/>
                </a:solidFill>
                <a:hlinkClick r:id="rId9"/>
              </a:rPr>
              <a:t>tisnational.gov.au</a:t>
            </a:r>
            <a:r>
              <a:rPr lang="en-AU" sz="1100" dirty="0"/>
              <a:t>.</a:t>
            </a:r>
            <a:r>
              <a:rPr lang="en-US" sz="1100" dirty="0"/>
              <a:t>​</a:t>
            </a:r>
          </a:p>
          <a:p>
            <a:pPr fontAlgn="base">
              <a:spcBef>
                <a:spcPts val="1200"/>
              </a:spcBef>
              <a:tabLst>
                <a:tab pos="7804150" algn="l"/>
              </a:tabLst>
            </a:pPr>
            <a:r>
              <a:rPr lang="en-AU" sz="1100" dirty="0"/>
              <a:t>Thank you for helping protect the community and supporting our industry.</a:t>
            </a:r>
            <a:endParaRPr lang="en-AU" sz="1100" dirty="0">
              <a:cs typeface="Arial"/>
            </a:endParaRPr>
          </a:p>
        </p:txBody>
      </p:sp>
    </p:spTree>
    <p:extLst>
      <p:ext uri="{BB962C8B-B14F-4D97-AF65-F5344CB8AC3E}">
        <p14:creationId xmlns:p14="http://schemas.microsoft.com/office/powerpoint/2010/main" val="429384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168A-6FC2-974B-BF86-CB9F6F20249D}"/>
              </a:ext>
            </a:extLst>
          </p:cNvPr>
          <p:cNvSpPr>
            <a:spLocks noGrp="1"/>
          </p:cNvSpPr>
          <p:nvPr>
            <p:ph type="title"/>
          </p:nvPr>
        </p:nvSpPr>
        <p:spPr>
          <a:xfrm>
            <a:off x="593275" y="553913"/>
            <a:ext cx="11010859" cy="387798"/>
          </a:xfrm>
        </p:spPr>
        <p:txBody>
          <a:bodyPr/>
          <a:lstStyle/>
          <a:p>
            <a:r>
              <a:rPr lang="en-GB" sz="2800"/>
              <a:t>Peak bodies to businesses and organisations: social content</a:t>
            </a:r>
            <a:endParaRPr lang="en-US" sz="2800"/>
          </a:p>
        </p:txBody>
      </p:sp>
      <p:sp>
        <p:nvSpPr>
          <p:cNvPr id="6" name="Slide Number Placeholder 5">
            <a:extLst>
              <a:ext uri="{FF2B5EF4-FFF2-40B4-BE49-F238E27FC236}">
                <a16:creationId xmlns:a16="http://schemas.microsoft.com/office/drawing/2014/main" id="{012933F5-AD28-2646-9E5A-C872097E27E5}"/>
              </a:ext>
            </a:extLst>
          </p:cNvPr>
          <p:cNvSpPr>
            <a:spLocks noGrp="1"/>
          </p:cNvSpPr>
          <p:nvPr>
            <p:ph type="sldNum" sz="quarter" idx="11"/>
          </p:nvPr>
        </p:nvSpPr>
        <p:spPr/>
        <p:txBody>
          <a:bodyPr/>
          <a:lstStyle/>
          <a:p>
            <a:fld id="{6445CA75-65CF-428D-AAFD-249FBBE0F4CE}" type="slidenum">
              <a:rPr lang="en-GB" smtClean="0"/>
              <a:pPr/>
              <a:t>5</a:t>
            </a:fld>
            <a:endParaRPr lang="en-GB"/>
          </a:p>
        </p:txBody>
      </p:sp>
      <p:sp>
        <p:nvSpPr>
          <p:cNvPr id="4" name="Rectangle 3">
            <a:extLst>
              <a:ext uri="{FF2B5EF4-FFF2-40B4-BE49-F238E27FC236}">
                <a16:creationId xmlns:a16="http://schemas.microsoft.com/office/drawing/2014/main" id="{F68CDA63-4D81-427A-A763-48EB50D16C7F}"/>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8" name="Rectangle 7">
            <a:extLst>
              <a:ext uri="{FF2B5EF4-FFF2-40B4-BE49-F238E27FC236}">
                <a16:creationId xmlns:a16="http://schemas.microsoft.com/office/drawing/2014/main" id="{1C4E63BD-B23A-478C-A72F-A49FE1A0D781}"/>
              </a:ext>
            </a:extLst>
          </p:cNvPr>
          <p:cNvSpPr/>
          <p:nvPr/>
        </p:nvSpPr>
        <p:spPr>
          <a:xfrm>
            <a:off x="591999" y="5606620"/>
            <a:ext cx="3470029" cy="1043540"/>
          </a:xfrm>
          <a:prstGeom prst="rect">
            <a:avLst/>
          </a:prstGeom>
        </p:spPr>
        <p:txBody>
          <a:bodyPr wrap="square" lIns="91440" tIns="45720" rIns="91440" bIns="45720" anchor="t">
            <a:spAutoFit/>
          </a:bodyPr>
          <a:lstStyle/>
          <a:p>
            <a:r>
              <a:rPr lang="en-AU" sz="1200" b="1">
                <a:cs typeface="Arial"/>
              </a:rPr>
              <a:t>Post: </a:t>
            </a:r>
            <a:r>
              <a:rPr lang="en-AU" sz="1200">
                <a:cs typeface="Arial"/>
              </a:rPr>
              <a:t>From Monday 12 July, more businesses and organisations must have the NSW Government QR code in place to check in and out every person who visits. Learn more at </a:t>
            </a:r>
            <a:r>
              <a:rPr lang="en-AU" sz="1200">
                <a:cs typeface="Arial"/>
                <a:hlinkClick r:id="rId3"/>
              </a:rPr>
              <a:t>nsw.gov.au</a:t>
            </a:r>
            <a:endParaRPr lang="en-AU" sz="1200">
              <a:cs typeface="Arial"/>
            </a:endParaRPr>
          </a:p>
        </p:txBody>
      </p:sp>
      <p:sp>
        <p:nvSpPr>
          <p:cNvPr id="9" name="Rectangle 8">
            <a:extLst>
              <a:ext uri="{FF2B5EF4-FFF2-40B4-BE49-F238E27FC236}">
                <a16:creationId xmlns:a16="http://schemas.microsoft.com/office/drawing/2014/main" id="{B7AE2586-CF3E-491B-880F-405EA585ABB8}"/>
              </a:ext>
            </a:extLst>
          </p:cNvPr>
          <p:cNvSpPr/>
          <p:nvPr/>
        </p:nvSpPr>
        <p:spPr>
          <a:xfrm>
            <a:off x="8045231" y="5602702"/>
            <a:ext cx="3497907" cy="1200329"/>
          </a:xfrm>
          <a:prstGeom prst="rect">
            <a:avLst/>
          </a:prstGeom>
        </p:spPr>
        <p:txBody>
          <a:bodyPr wrap="square" lIns="91440" tIns="45720" rIns="91440" bIns="45720" anchor="t">
            <a:spAutoFit/>
          </a:bodyPr>
          <a:lstStyle/>
          <a:p>
            <a:r>
              <a:rPr lang="en-AU" sz="1200" b="1">
                <a:cs typeface="Arial"/>
              </a:rPr>
              <a:t>Post: </a:t>
            </a:r>
            <a:r>
              <a:rPr lang="en-AU" sz="1200">
                <a:cs typeface="Arial"/>
              </a:rPr>
              <a:t>Contact tracing is one of the most powerful tools we have to help stop the spread of COVID-19. That's why it's mandatory for more businesses and organisations to use the NSW Government QR code from Monday 12 July. Learn more at </a:t>
            </a:r>
            <a:r>
              <a:rPr lang="en-AU" sz="1200">
                <a:cs typeface="Arial"/>
                <a:hlinkClick r:id="rId3"/>
              </a:rPr>
              <a:t>nsw.gov.au</a:t>
            </a:r>
            <a:endParaRPr lang="en-AU" sz="1200">
              <a:solidFill>
                <a:srgbClr val="056BA1"/>
              </a:solidFill>
              <a:cs typeface="Arial"/>
            </a:endParaRPr>
          </a:p>
        </p:txBody>
      </p:sp>
      <p:sp>
        <p:nvSpPr>
          <p:cNvPr id="10" name="Rectangle 9">
            <a:extLst>
              <a:ext uri="{FF2B5EF4-FFF2-40B4-BE49-F238E27FC236}">
                <a16:creationId xmlns:a16="http://schemas.microsoft.com/office/drawing/2014/main" id="{FE9DE248-A402-4E6C-B480-00A1B4B7CC3B}"/>
              </a:ext>
            </a:extLst>
          </p:cNvPr>
          <p:cNvSpPr/>
          <p:nvPr/>
        </p:nvSpPr>
        <p:spPr>
          <a:xfrm>
            <a:off x="513841" y="1402529"/>
            <a:ext cx="10742877" cy="307777"/>
          </a:xfrm>
          <a:prstGeom prst="rect">
            <a:avLst/>
          </a:prstGeom>
        </p:spPr>
        <p:txBody>
          <a:bodyPr wrap="none">
            <a:spAutoFit/>
          </a:bodyPr>
          <a:lstStyle/>
          <a:p>
            <a:r>
              <a:rPr lang="en-AU" sz="1400" b="1">
                <a:cs typeface="Arial"/>
              </a:rPr>
              <a:t>To download, right click on tile and select ‘Save as picture’ or click the link above each image for a higher resolution version</a:t>
            </a:r>
            <a:endParaRPr lang="en-AU" sz="1400" b="1"/>
          </a:p>
        </p:txBody>
      </p:sp>
      <p:sp>
        <p:nvSpPr>
          <p:cNvPr id="11" name="Rectangle 10">
            <a:extLst>
              <a:ext uri="{FF2B5EF4-FFF2-40B4-BE49-F238E27FC236}">
                <a16:creationId xmlns:a16="http://schemas.microsoft.com/office/drawing/2014/main" id="{7B9569F4-1A76-425F-BA64-3BF87803872E}"/>
              </a:ext>
            </a:extLst>
          </p:cNvPr>
          <p:cNvSpPr/>
          <p:nvPr/>
        </p:nvSpPr>
        <p:spPr>
          <a:xfrm>
            <a:off x="4357861" y="5599766"/>
            <a:ext cx="3493756" cy="1200329"/>
          </a:xfrm>
          <a:prstGeom prst="rect">
            <a:avLst/>
          </a:prstGeom>
        </p:spPr>
        <p:txBody>
          <a:bodyPr wrap="square" lIns="91440" tIns="45720" rIns="91440" bIns="45720" anchor="t">
            <a:spAutoFit/>
          </a:bodyPr>
          <a:lstStyle/>
          <a:p>
            <a:r>
              <a:rPr lang="en-AU" sz="1200" b="1">
                <a:cs typeface="Arial"/>
              </a:rPr>
              <a:t>Post:</a:t>
            </a:r>
            <a:r>
              <a:rPr lang="en-AU" sz="1200">
                <a:cs typeface="Arial"/>
              </a:rPr>
              <a:t> It is mandatory for more businesses and organisations to have the NSW Government QR code from Monday 12 July. If you haven’t downloaded your NSW Government QR code, now is the time to do so. Learn more at </a:t>
            </a:r>
            <a:r>
              <a:rPr lang="en-AU" sz="1200">
                <a:cs typeface="Arial"/>
                <a:hlinkClick r:id="rId3"/>
              </a:rPr>
              <a:t>nsw.gov.au</a:t>
            </a:r>
            <a:endParaRPr lang="en-AU" sz="1200">
              <a:solidFill>
                <a:srgbClr val="056BA1"/>
              </a:solidFill>
              <a:cs typeface="Arial"/>
              <a:hlinkClick r:id="rId4">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D08369BE-557C-4EA3-9354-E6010F0AB1E4}"/>
              </a:ext>
            </a:extLst>
          </p:cNvPr>
          <p:cNvSpPr/>
          <p:nvPr/>
        </p:nvSpPr>
        <p:spPr>
          <a:xfrm>
            <a:off x="597475" y="1836974"/>
            <a:ext cx="3358518" cy="286291"/>
          </a:xfrm>
          <a:prstGeom prst="rect">
            <a:avLst/>
          </a:prstGeom>
        </p:spPr>
        <p:txBody>
          <a:bodyPr wrap="square" lIns="91440" tIns="45720" rIns="91440" bIns="45720" anchor="b">
            <a:spAutoFit/>
          </a:bodyPr>
          <a:lstStyle/>
          <a:p>
            <a:r>
              <a:rPr lang="en-AU" sz="1200">
                <a:solidFill>
                  <a:srgbClr val="056BA1"/>
                </a:solidFill>
                <a:cs typeface="Arial"/>
                <a:hlinkClick r:id="rId5"/>
              </a:rPr>
              <a:t>Click here to download hi-res image</a:t>
            </a:r>
          </a:p>
        </p:txBody>
      </p:sp>
      <p:sp>
        <p:nvSpPr>
          <p:cNvPr id="13" name="Rectangle 12">
            <a:extLst>
              <a:ext uri="{FF2B5EF4-FFF2-40B4-BE49-F238E27FC236}">
                <a16:creationId xmlns:a16="http://schemas.microsoft.com/office/drawing/2014/main" id="{EE22C5EB-7679-4BB3-BF7C-F3424E8E5615}"/>
              </a:ext>
            </a:extLst>
          </p:cNvPr>
          <p:cNvSpPr/>
          <p:nvPr/>
        </p:nvSpPr>
        <p:spPr>
          <a:xfrm>
            <a:off x="4281444" y="1843098"/>
            <a:ext cx="3442152" cy="276999"/>
          </a:xfrm>
          <a:prstGeom prst="rect">
            <a:avLst/>
          </a:prstGeom>
        </p:spPr>
        <p:txBody>
          <a:bodyPr wrap="square" lIns="91440" tIns="45720" rIns="91440" bIns="45720" anchor="t">
            <a:spAutoFit/>
          </a:bodyPr>
          <a:lstStyle/>
          <a:p>
            <a:r>
              <a:rPr lang="en-AU" sz="1200">
                <a:solidFill>
                  <a:srgbClr val="056BA1"/>
                </a:solidFill>
                <a:cs typeface="Arial"/>
                <a:hlinkClick r:id="rId6"/>
              </a:rPr>
              <a:t>Click here to download hi-res image</a:t>
            </a:r>
            <a:endParaRPr lang="en-AU" sz="1200">
              <a:solidFill>
                <a:srgbClr val="056BA1"/>
              </a:solidFill>
              <a:cs typeface="Arial"/>
            </a:endParaRPr>
          </a:p>
        </p:txBody>
      </p:sp>
      <p:sp>
        <p:nvSpPr>
          <p:cNvPr id="14" name="Rectangle 13">
            <a:extLst>
              <a:ext uri="{FF2B5EF4-FFF2-40B4-BE49-F238E27FC236}">
                <a16:creationId xmlns:a16="http://schemas.microsoft.com/office/drawing/2014/main" id="{AC703A25-0DC2-43D0-A112-18EAAD93C475}"/>
              </a:ext>
            </a:extLst>
          </p:cNvPr>
          <p:cNvSpPr/>
          <p:nvPr/>
        </p:nvSpPr>
        <p:spPr>
          <a:xfrm>
            <a:off x="8049047" y="1861377"/>
            <a:ext cx="3442152" cy="276999"/>
          </a:xfrm>
          <a:prstGeom prst="rect">
            <a:avLst/>
          </a:prstGeom>
        </p:spPr>
        <p:txBody>
          <a:bodyPr wrap="square" lIns="91440" tIns="45720" rIns="91440" bIns="45720" anchor="t">
            <a:spAutoFit/>
          </a:bodyPr>
          <a:lstStyle/>
          <a:p>
            <a:r>
              <a:rPr lang="en-AU" sz="1200">
                <a:solidFill>
                  <a:srgbClr val="056BA1"/>
                </a:solidFill>
                <a:cs typeface="Arial"/>
                <a:hlinkClick r:id="rId7"/>
              </a:rPr>
              <a:t>Click here to download hi-res image</a:t>
            </a:r>
            <a:endParaRPr lang="en-AU" sz="1200">
              <a:solidFill>
                <a:srgbClr val="056BA1"/>
              </a:solidFill>
              <a:cs typeface="Arial"/>
            </a:endParaRPr>
          </a:p>
        </p:txBody>
      </p:sp>
      <p:pic>
        <p:nvPicPr>
          <p:cNvPr id="7" name="Picture 6" descr="Diagram&#10;&#10;Description automatically generated">
            <a:extLst>
              <a:ext uri="{FF2B5EF4-FFF2-40B4-BE49-F238E27FC236}">
                <a16:creationId xmlns:a16="http://schemas.microsoft.com/office/drawing/2014/main" id="{22DA5F6D-DBA5-9E46-AD8F-BD890137C2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7445" y="2111923"/>
            <a:ext cx="3491993" cy="3491993"/>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F80A6E72-3580-E34A-AA4D-954E19C60CE4}"/>
              </a:ext>
            </a:extLst>
          </p:cNvPr>
          <p:cNvPicPr>
            <a:picLocks noChangeAspect="1"/>
          </p:cNvPicPr>
          <p:nvPr/>
        </p:nvPicPr>
        <p:blipFill>
          <a:blip r:embed="rId9"/>
          <a:stretch>
            <a:fillRect/>
          </a:stretch>
        </p:blipFill>
        <p:spPr>
          <a:xfrm>
            <a:off x="592583" y="2090310"/>
            <a:ext cx="3492000" cy="3492000"/>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7E38205B-4EBF-D646-9972-D0B6E09122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9731" y="2104640"/>
            <a:ext cx="3492000" cy="3488770"/>
          </a:xfrm>
          <a:prstGeom prst="rect">
            <a:avLst/>
          </a:prstGeom>
        </p:spPr>
      </p:pic>
    </p:spTree>
    <p:extLst>
      <p:ext uri="{BB962C8B-B14F-4D97-AF65-F5344CB8AC3E}">
        <p14:creationId xmlns:p14="http://schemas.microsoft.com/office/powerpoint/2010/main" val="359597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F2ED-A750-7A4B-AB55-4F5D04D9B77F}"/>
              </a:ext>
            </a:extLst>
          </p:cNvPr>
          <p:cNvSpPr>
            <a:spLocks noGrp="1"/>
          </p:cNvSpPr>
          <p:nvPr>
            <p:ph type="title"/>
          </p:nvPr>
        </p:nvSpPr>
        <p:spPr>
          <a:xfrm>
            <a:off x="593768" y="1598921"/>
            <a:ext cx="5552921" cy="1772793"/>
          </a:xfrm>
        </p:spPr>
        <p:txBody>
          <a:bodyPr/>
          <a:lstStyle/>
          <a:p>
            <a:r>
              <a:rPr lang="en-AU">
                <a:solidFill>
                  <a:schemeClr val="accent2"/>
                </a:solidFill>
              </a:rPr>
              <a:t>Communication content for businesses</a:t>
            </a:r>
          </a:p>
        </p:txBody>
      </p:sp>
      <p:sp>
        <p:nvSpPr>
          <p:cNvPr id="3" name="Text Placeholder 2">
            <a:extLst>
              <a:ext uri="{FF2B5EF4-FFF2-40B4-BE49-F238E27FC236}">
                <a16:creationId xmlns:a16="http://schemas.microsoft.com/office/drawing/2014/main" id="{3CF05D45-DF5D-A14D-A768-1781C2C87DAA}"/>
              </a:ext>
            </a:extLst>
          </p:cNvPr>
          <p:cNvSpPr>
            <a:spLocks noGrp="1"/>
          </p:cNvSpPr>
          <p:nvPr>
            <p:ph type="body" sz="quarter" idx="11"/>
          </p:nvPr>
        </p:nvSpPr>
        <p:spPr>
          <a:xfrm>
            <a:off x="593768" y="3599135"/>
            <a:ext cx="5552920" cy="830997"/>
          </a:xfrm>
        </p:spPr>
        <p:txBody>
          <a:bodyPr/>
          <a:lstStyle/>
          <a:p>
            <a:r>
              <a:rPr lang="en-AU">
                <a:solidFill>
                  <a:schemeClr val="accent2"/>
                </a:solidFill>
              </a:rPr>
              <a:t>This section contains newsletter/website copy, social media posts and posters to help communicate with customers.</a:t>
            </a:r>
          </a:p>
        </p:txBody>
      </p:sp>
    </p:spTree>
    <p:extLst>
      <p:ext uri="{BB962C8B-B14F-4D97-AF65-F5344CB8AC3E}">
        <p14:creationId xmlns:p14="http://schemas.microsoft.com/office/powerpoint/2010/main" val="1015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168A-6FC2-974B-BF86-CB9F6F20249D}"/>
              </a:ext>
            </a:extLst>
          </p:cNvPr>
          <p:cNvSpPr>
            <a:spLocks noGrp="1"/>
          </p:cNvSpPr>
          <p:nvPr>
            <p:ph type="title"/>
          </p:nvPr>
        </p:nvSpPr>
        <p:spPr>
          <a:xfrm>
            <a:off x="593275" y="553913"/>
            <a:ext cx="11010859" cy="387798"/>
          </a:xfrm>
        </p:spPr>
        <p:txBody>
          <a:bodyPr/>
          <a:lstStyle/>
          <a:p>
            <a:r>
              <a:rPr lang="en-GB" sz="2800"/>
              <a:t>Businesses to customers: newsletter/website copy</a:t>
            </a:r>
            <a:endParaRPr lang="en-US" sz="2800"/>
          </a:p>
        </p:txBody>
      </p:sp>
      <p:sp>
        <p:nvSpPr>
          <p:cNvPr id="6" name="Slide Number Placeholder 5">
            <a:extLst>
              <a:ext uri="{FF2B5EF4-FFF2-40B4-BE49-F238E27FC236}">
                <a16:creationId xmlns:a16="http://schemas.microsoft.com/office/drawing/2014/main" id="{012933F5-AD28-2646-9E5A-C872097E27E5}"/>
              </a:ext>
            </a:extLst>
          </p:cNvPr>
          <p:cNvSpPr>
            <a:spLocks noGrp="1"/>
          </p:cNvSpPr>
          <p:nvPr>
            <p:ph type="sldNum" sz="quarter" idx="11"/>
          </p:nvPr>
        </p:nvSpPr>
        <p:spPr/>
        <p:txBody>
          <a:bodyPr/>
          <a:lstStyle/>
          <a:p>
            <a:fld id="{6445CA75-65CF-428D-AAFD-249FBBE0F4CE}" type="slidenum">
              <a:rPr lang="en-GB" smtClean="0"/>
              <a:pPr/>
              <a:t>7</a:t>
            </a:fld>
            <a:endParaRPr lang="en-GB"/>
          </a:p>
        </p:txBody>
      </p:sp>
      <p:sp>
        <p:nvSpPr>
          <p:cNvPr id="4" name="Rectangle 3">
            <a:extLst>
              <a:ext uri="{FF2B5EF4-FFF2-40B4-BE49-F238E27FC236}">
                <a16:creationId xmlns:a16="http://schemas.microsoft.com/office/drawing/2014/main" id="{F68CDA63-4D81-427A-A763-48EB50D16C7F}"/>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7" name="TextBox 6">
            <a:extLst>
              <a:ext uri="{FF2B5EF4-FFF2-40B4-BE49-F238E27FC236}">
                <a16:creationId xmlns:a16="http://schemas.microsoft.com/office/drawing/2014/main" id="{D7418287-1C3B-4EAD-914D-507D21B9C6D2}"/>
              </a:ext>
            </a:extLst>
          </p:cNvPr>
          <p:cNvSpPr txBox="1"/>
          <p:nvPr/>
        </p:nvSpPr>
        <p:spPr>
          <a:xfrm>
            <a:off x="593275" y="1116671"/>
            <a:ext cx="6936109" cy="4308872"/>
          </a:xfrm>
          <a:prstGeom prst="rect">
            <a:avLst/>
          </a:prstGeom>
          <a:noFill/>
        </p:spPr>
        <p:txBody>
          <a:bodyPr wrap="square" lIns="0" tIns="0" rIns="0" bIns="0" rtlCol="0" anchor="t">
            <a:spAutoFit/>
          </a:bodyPr>
          <a:lstStyle/>
          <a:p>
            <a:pPr fontAlgn="base"/>
            <a:r>
              <a:rPr lang="en-US" sz="1400" b="1" dirty="0"/>
              <a:t>Help us stay safe and open by checking in and out</a:t>
            </a:r>
            <a:endParaRPr lang="en-US" sz="1400" dirty="0"/>
          </a:p>
          <a:p>
            <a:pPr fontAlgn="base"/>
            <a:endParaRPr lang="en-US" sz="1400" dirty="0"/>
          </a:p>
          <a:p>
            <a:pPr fontAlgn="base"/>
            <a:r>
              <a:rPr lang="en-AU" sz="1400" dirty="0"/>
              <a:t>New COVID-19 cases in the NSW community mean we are being extra careful to protect everyone who visits us. An important part of this is checking in and out using the NSW Government QR code. This supports contact tracing – one of the most powerful tools we have to help stop the spread of COVID-19. </a:t>
            </a:r>
            <a:r>
              <a:rPr lang="en-US" sz="1400" dirty="0"/>
              <a:t>​</a:t>
            </a:r>
            <a:endParaRPr lang="en-US" sz="1400" dirty="0">
              <a:cs typeface="Arial"/>
            </a:endParaRPr>
          </a:p>
          <a:p>
            <a:pPr fontAlgn="base"/>
            <a:endParaRPr lang="en-US" sz="1400" dirty="0"/>
          </a:p>
          <a:p>
            <a:pPr fontAlgn="base"/>
            <a:r>
              <a:rPr lang="en-AU" sz="1400" dirty="0"/>
              <a:t>Simply scan the QR code with your smartphone camera or QR code reader when you enter, follow the prompts and when completed show our team the green tick on your phone to confirm you are checked in. </a:t>
            </a:r>
          </a:p>
          <a:p>
            <a:pPr fontAlgn="base"/>
            <a:endParaRPr lang="en-AU" sz="1400" dirty="0"/>
          </a:p>
          <a:p>
            <a:pPr fontAlgn="base"/>
            <a:r>
              <a:rPr lang="en-AU" sz="1400" dirty="0"/>
              <a:t>It is even quicker and easier if you have the Service NSW app on your phone.​ If you don't have a smartphone, don’t worry. We will collect your details electronically. </a:t>
            </a:r>
          </a:p>
          <a:p>
            <a:pPr fontAlgn="base"/>
            <a:endParaRPr lang="en-US" sz="1400" dirty="0"/>
          </a:p>
          <a:p>
            <a:pPr fontAlgn="base"/>
            <a:r>
              <a:rPr lang="en-AU" sz="1400" dirty="0"/>
              <a:t>We have our COVID-19 Safety Plan in</a:t>
            </a:r>
            <a:r>
              <a:rPr lang="en-AU" sz="1400" b="1" dirty="0"/>
              <a:t> </a:t>
            </a:r>
            <a:r>
              <a:rPr lang="en-AU" sz="1400" dirty="0"/>
              <a:t>place to protect you during your visit. If you are unwell, please stay at home, get tested immediately and follow the health advice. </a:t>
            </a:r>
            <a:endParaRPr lang="en-AU" sz="1400" dirty="0">
              <a:cs typeface="Arial"/>
            </a:endParaRPr>
          </a:p>
          <a:p>
            <a:pPr fontAlgn="base"/>
            <a:endParaRPr lang="en-AU" sz="1400" dirty="0"/>
          </a:p>
          <a:p>
            <a:pPr fontAlgn="base"/>
            <a:r>
              <a:rPr lang="en-AU" sz="1400" dirty="0"/>
              <a:t>We appreciate your understanding and support of our business during the pandemic. We know we can count on you to work with us to ensure we play our role in helping stop the spread of COVID-19.</a:t>
            </a:r>
            <a:endParaRPr lang="en-US" sz="1400" dirty="0"/>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05E4C831-30EE-BA47-9B36-8B6C3BC8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205" y="1116671"/>
            <a:ext cx="3495233" cy="3492000"/>
          </a:xfrm>
          <a:prstGeom prst="rect">
            <a:avLst/>
          </a:prstGeom>
        </p:spPr>
      </p:pic>
    </p:spTree>
    <p:extLst>
      <p:ext uri="{BB962C8B-B14F-4D97-AF65-F5344CB8AC3E}">
        <p14:creationId xmlns:p14="http://schemas.microsoft.com/office/powerpoint/2010/main" val="351282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168A-6FC2-974B-BF86-CB9F6F20249D}"/>
              </a:ext>
            </a:extLst>
          </p:cNvPr>
          <p:cNvSpPr>
            <a:spLocks noGrp="1"/>
          </p:cNvSpPr>
          <p:nvPr>
            <p:ph type="title"/>
          </p:nvPr>
        </p:nvSpPr>
        <p:spPr>
          <a:xfrm>
            <a:off x="593275" y="553913"/>
            <a:ext cx="11010859" cy="387798"/>
          </a:xfrm>
        </p:spPr>
        <p:txBody>
          <a:bodyPr/>
          <a:lstStyle/>
          <a:p>
            <a:r>
              <a:rPr lang="en-GB" sz="2800"/>
              <a:t>Businesses to customers: social content</a:t>
            </a:r>
            <a:endParaRPr lang="en-US" sz="2800"/>
          </a:p>
        </p:txBody>
      </p:sp>
      <p:sp>
        <p:nvSpPr>
          <p:cNvPr id="6" name="Slide Number Placeholder 5">
            <a:extLst>
              <a:ext uri="{FF2B5EF4-FFF2-40B4-BE49-F238E27FC236}">
                <a16:creationId xmlns:a16="http://schemas.microsoft.com/office/drawing/2014/main" id="{012933F5-AD28-2646-9E5A-C872097E27E5}"/>
              </a:ext>
            </a:extLst>
          </p:cNvPr>
          <p:cNvSpPr>
            <a:spLocks noGrp="1"/>
          </p:cNvSpPr>
          <p:nvPr>
            <p:ph type="sldNum" sz="quarter" idx="11"/>
          </p:nvPr>
        </p:nvSpPr>
        <p:spPr/>
        <p:txBody>
          <a:bodyPr/>
          <a:lstStyle/>
          <a:p>
            <a:fld id="{6445CA75-65CF-428D-AAFD-249FBBE0F4CE}" type="slidenum">
              <a:rPr lang="en-GB" smtClean="0"/>
              <a:pPr/>
              <a:t>8</a:t>
            </a:fld>
            <a:endParaRPr lang="en-GB"/>
          </a:p>
        </p:txBody>
      </p:sp>
      <p:sp>
        <p:nvSpPr>
          <p:cNvPr id="4" name="Rectangle 3">
            <a:extLst>
              <a:ext uri="{FF2B5EF4-FFF2-40B4-BE49-F238E27FC236}">
                <a16:creationId xmlns:a16="http://schemas.microsoft.com/office/drawing/2014/main" id="{F68CDA63-4D81-427A-A763-48EB50D16C7F}"/>
              </a:ext>
            </a:extLst>
          </p:cNvPr>
          <p:cNvSpPr/>
          <p:nvPr/>
        </p:nvSpPr>
        <p:spPr>
          <a:xfrm>
            <a:off x="5974813" y="3244334"/>
            <a:ext cx="242374" cy="369332"/>
          </a:xfrm>
          <a:prstGeom prst="rect">
            <a:avLst/>
          </a:prstGeom>
        </p:spPr>
        <p:txBody>
          <a:bodyPr wrap="none">
            <a:spAutoFit/>
          </a:bodyPr>
          <a:lstStyle/>
          <a:p>
            <a:r>
              <a:rPr lang="en-AU">
                <a:solidFill>
                  <a:srgbClr val="000000"/>
                </a:solidFill>
                <a:latin typeface="Times New Roman" panose="02020603050405020304" pitchFamily="18" charset="0"/>
              </a:rPr>
              <a:t> </a:t>
            </a:r>
            <a:endParaRPr lang="en-AU"/>
          </a:p>
        </p:txBody>
      </p:sp>
      <p:sp>
        <p:nvSpPr>
          <p:cNvPr id="8" name="Rectangle 7">
            <a:extLst>
              <a:ext uri="{FF2B5EF4-FFF2-40B4-BE49-F238E27FC236}">
                <a16:creationId xmlns:a16="http://schemas.microsoft.com/office/drawing/2014/main" id="{1C4E63BD-B23A-478C-A72F-A49FE1A0D781}"/>
              </a:ext>
            </a:extLst>
          </p:cNvPr>
          <p:cNvSpPr/>
          <p:nvPr/>
        </p:nvSpPr>
        <p:spPr>
          <a:xfrm>
            <a:off x="551514" y="5636948"/>
            <a:ext cx="3535078" cy="1024955"/>
          </a:xfrm>
          <a:prstGeom prst="rect">
            <a:avLst/>
          </a:prstGeom>
        </p:spPr>
        <p:txBody>
          <a:bodyPr wrap="square" lIns="91440" tIns="45720" rIns="91440" bIns="45720" anchor="t">
            <a:spAutoFit/>
          </a:bodyPr>
          <a:lstStyle/>
          <a:p>
            <a:r>
              <a:rPr lang="en-AU" sz="1200" b="1">
                <a:cs typeface="Arial"/>
              </a:rPr>
              <a:t>Post: </a:t>
            </a:r>
            <a:r>
              <a:rPr lang="en-AU" sz="1200">
                <a:cs typeface="Arial"/>
              </a:rPr>
              <a:t>Everyone is required to check in and out using the NSW Government QR code when they visit our business. </a:t>
            </a:r>
            <a:r>
              <a:rPr lang="en-AU" sz="1200"/>
              <a:t>It’s a simple step that makes all the difference to contact tracing efforts. Thank you for your cooperation. ​</a:t>
            </a:r>
            <a:endParaRPr lang="en-AU" sz="1200">
              <a:cs typeface="Arial"/>
            </a:endParaRPr>
          </a:p>
        </p:txBody>
      </p:sp>
      <p:sp>
        <p:nvSpPr>
          <p:cNvPr id="9" name="Rectangle 8">
            <a:extLst>
              <a:ext uri="{FF2B5EF4-FFF2-40B4-BE49-F238E27FC236}">
                <a16:creationId xmlns:a16="http://schemas.microsoft.com/office/drawing/2014/main" id="{B7AE2586-CF3E-491B-880F-405EA585ABB8}"/>
              </a:ext>
            </a:extLst>
          </p:cNvPr>
          <p:cNvSpPr/>
          <p:nvPr/>
        </p:nvSpPr>
        <p:spPr>
          <a:xfrm>
            <a:off x="8110279" y="5636948"/>
            <a:ext cx="3497907" cy="830997"/>
          </a:xfrm>
          <a:prstGeom prst="rect">
            <a:avLst/>
          </a:prstGeom>
        </p:spPr>
        <p:txBody>
          <a:bodyPr wrap="square" lIns="91440" tIns="45720" rIns="91440" bIns="45720" anchor="t">
            <a:spAutoFit/>
          </a:bodyPr>
          <a:lstStyle/>
          <a:p>
            <a:r>
              <a:rPr lang="en-AU" sz="1200" b="1">
                <a:cs typeface="Arial"/>
              </a:rPr>
              <a:t>Post: </a:t>
            </a:r>
            <a:r>
              <a:rPr lang="en-AU" sz="1200">
                <a:cs typeface="Arial"/>
              </a:rPr>
              <a:t>Our business uses the NSW Government QR code</a:t>
            </a:r>
            <a:r>
              <a:rPr lang="en-AU" sz="1200" b="1">
                <a:cs typeface="Arial"/>
              </a:rPr>
              <a:t>. </a:t>
            </a:r>
            <a:r>
              <a:rPr lang="en-AU" sz="1200">
                <a:cs typeface="Arial"/>
              </a:rPr>
              <a:t>Download the Service NSW app before you visit us to make checking in and out quicker and easier.</a:t>
            </a:r>
            <a:endParaRPr lang="en-AU" sz="1200">
              <a:solidFill>
                <a:srgbClr val="056BA1"/>
              </a:solidFill>
              <a:cs typeface="Arial"/>
            </a:endParaRPr>
          </a:p>
        </p:txBody>
      </p:sp>
      <p:sp>
        <p:nvSpPr>
          <p:cNvPr id="10" name="Rectangle 9">
            <a:extLst>
              <a:ext uri="{FF2B5EF4-FFF2-40B4-BE49-F238E27FC236}">
                <a16:creationId xmlns:a16="http://schemas.microsoft.com/office/drawing/2014/main" id="{FE9DE248-A402-4E6C-B480-00A1B4B7CC3B}"/>
              </a:ext>
            </a:extLst>
          </p:cNvPr>
          <p:cNvSpPr/>
          <p:nvPr/>
        </p:nvSpPr>
        <p:spPr>
          <a:xfrm>
            <a:off x="487183" y="1382135"/>
            <a:ext cx="10742877" cy="307777"/>
          </a:xfrm>
          <a:prstGeom prst="rect">
            <a:avLst/>
          </a:prstGeom>
        </p:spPr>
        <p:txBody>
          <a:bodyPr wrap="none">
            <a:spAutoFit/>
          </a:bodyPr>
          <a:lstStyle/>
          <a:p>
            <a:r>
              <a:rPr lang="en-AU" sz="1400" b="1">
                <a:cs typeface="Arial"/>
              </a:rPr>
              <a:t>To download, right click on tile and select ‘Save as picture’ or click the link above each image for a higher resolution version</a:t>
            </a:r>
            <a:endParaRPr lang="en-AU" sz="1400" b="1"/>
          </a:p>
        </p:txBody>
      </p:sp>
      <p:sp>
        <p:nvSpPr>
          <p:cNvPr id="11" name="Rectangle 10">
            <a:extLst>
              <a:ext uri="{FF2B5EF4-FFF2-40B4-BE49-F238E27FC236}">
                <a16:creationId xmlns:a16="http://schemas.microsoft.com/office/drawing/2014/main" id="{7B9569F4-1A76-425F-BA64-3BF87803872E}"/>
              </a:ext>
            </a:extLst>
          </p:cNvPr>
          <p:cNvSpPr/>
          <p:nvPr/>
        </p:nvSpPr>
        <p:spPr>
          <a:xfrm>
            <a:off x="4347270" y="5636948"/>
            <a:ext cx="3493756" cy="1024955"/>
          </a:xfrm>
          <a:prstGeom prst="rect">
            <a:avLst/>
          </a:prstGeom>
        </p:spPr>
        <p:txBody>
          <a:bodyPr wrap="square" lIns="91440" tIns="45720" rIns="91440" bIns="45720" anchor="t">
            <a:spAutoFit/>
          </a:bodyPr>
          <a:lstStyle/>
          <a:p>
            <a:r>
              <a:rPr lang="en-AU" sz="1200" b="1">
                <a:cs typeface="Arial"/>
              </a:rPr>
              <a:t>Post: </a:t>
            </a:r>
            <a:r>
              <a:rPr lang="en-AU" sz="1200">
                <a:cs typeface="Arial"/>
              </a:rPr>
              <a:t>Checking in and out using the NSW Government QR code helps support contact tracing which is one of the most powerful tools we have to help stop the spread of COVID-19. Thank you for your cooperation.</a:t>
            </a:r>
            <a:endParaRPr lang="en-AU" sz="1200">
              <a:solidFill>
                <a:srgbClr val="056BA1"/>
              </a:solidFill>
              <a:cs typeface="Arial"/>
              <a:hlinkClick r:id="rId3">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D08369BE-557C-4EA3-9354-E6010F0AB1E4}"/>
              </a:ext>
            </a:extLst>
          </p:cNvPr>
          <p:cNvSpPr/>
          <p:nvPr/>
        </p:nvSpPr>
        <p:spPr>
          <a:xfrm>
            <a:off x="607987" y="1795032"/>
            <a:ext cx="3321348" cy="276999"/>
          </a:xfrm>
          <a:prstGeom prst="rect">
            <a:avLst/>
          </a:prstGeom>
        </p:spPr>
        <p:txBody>
          <a:bodyPr wrap="square" lIns="91440" tIns="45720" rIns="91440" bIns="45720" anchor="t">
            <a:spAutoFit/>
          </a:bodyPr>
          <a:lstStyle/>
          <a:p>
            <a:r>
              <a:rPr lang="en-AU" sz="1200">
                <a:solidFill>
                  <a:srgbClr val="056BA1"/>
                </a:solidFill>
                <a:cs typeface="Arial"/>
                <a:hlinkClick r:id="rId4"/>
              </a:rPr>
              <a:t>Click here to download hi-res image</a:t>
            </a:r>
            <a:endParaRPr lang="en-AU" sz="1200">
              <a:solidFill>
                <a:srgbClr val="056BA1"/>
              </a:solidFill>
              <a:cs typeface="Arial"/>
            </a:endParaRPr>
          </a:p>
        </p:txBody>
      </p:sp>
      <p:sp>
        <p:nvSpPr>
          <p:cNvPr id="13" name="Rectangle 12">
            <a:extLst>
              <a:ext uri="{FF2B5EF4-FFF2-40B4-BE49-F238E27FC236}">
                <a16:creationId xmlns:a16="http://schemas.microsoft.com/office/drawing/2014/main" id="{EE22C5EB-7679-4BB3-BF7C-F3424E8E5615}"/>
              </a:ext>
            </a:extLst>
          </p:cNvPr>
          <p:cNvSpPr/>
          <p:nvPr/>
        </p:nvSpPr>
        <p:spPr>
          <a:xfrm>
            <a:off x="4365249" y="1808089"/>
            <a:ext cx="3330640" cy="276999"/>
          </a:xfrm>
          <a:prstGeom prst="rect">
            <a:avLst/>
          </a:prstGeom>
        </p:spPr>
        <p:txBody>
          <a:bodyPr wrap="square" lIns="91440" tIns="45720" rIns="91440" bIns="45720" anchor="t">
            <a:spAutoFit/>
          </a:bodyPr>
          <a:lstStyle/>
          <a:p>
            <a:r>
              <a:rPr lang="en-AU" sz="1200">
                <a:solidFill>
                  <a:srgbClr val="056BA1"/>
                </a:solidFill>
                <a:cs typeface="Arial"/>
                <a:hlinkClick r:id="rId5"/>
              </a:rPr>
              <a:t>Click here to download hi-res image</a:t>
            </a:r>
            <a:endParaRPr lang="en-AU" sz="1200">
              <a:solidFill>
                <a:srgbClr val="056BA1"/>
              </a:solidFill>
              <a:cs typeface="Arial"/>
            </a:endParaRPr>
          </a:p>
        </p:txBody>
      </p:sp>
      <p:sp>
        <p:nvSpPr>
          <p:cNvPr id="14" name="Rectangle 13">
            <a:extLst>
              <a:ext uri="{FF2B5EF4-FFF2-40B4-BE49-F238E27FC236}">
                <a16:creationId xmlns:a16="http://schemas.microsoft.com/office/drawing/2014/main" id="{AC703A25-0DC2-43D0-A112-18EAAD93C475}"/>
              </a:ext>
            </a:extLst>
          </p:cNvPr>
          <p:cNvSpPr/>
          <p:nvPr/>
        </p:nvSpPr>
        <p:spPr>
          <a:xfrm>
            <a:off x="8110279" y="1808089"/>
            <a:ext cx="3404981" cy="276999"/>
          </a:xfrm>
          <a:prstGeom prst="rect">
            <a:avLst/>
          </a:prstGeom>
        </p:spPr>
        <p:txBody>
          <a:bodyPr wrap="square" lIns="91440" tIns="45720" rIns="91440" bIns="45720" anchor="t">
            <a:spAutoFit/>
          </a:bodyPr>
          <a:lstStyle/>
          <a:p>
            <a:r>
              <a:rPr lang="en-AU" sz="1200">
                <a:solidFill>
                  <a:srgbClr val="056BA1"/>
                </a:solidFill>
                <a:cs typeface="Arial"/>
                <a:hlinkClick r:id="rId6"/>
              </a:rPr>
              <a:t>Click here to download hi-res image</a:t>
            </a:r>
            <a:endParaRPr lang="en-AU" sz="1200">
              <a:solidFill>
                <a:srgbClr val="056BA1"/>
              </a:solidFill>
              <a:cs typeface="Arial"/>
            </a:endParaRPr>
          </a:p>
        </p:txBody>
      </p:sp>
      <p:pic>
        <p:nvPicPr>
          <p:cNvPr id="5" name="Picture 4">
            <a:extLst>
              <a:ext uri="{FF2B5EF4-FFF2-40B4-BE49-F238E27FC236}">
                <a16:creationId xmlns:a16="http://schemas.microsoft.com/office/drawing/2014/main" id="{6BD521C4-CA19-924A-87A1-333E04563A7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03924" y="2105023"/>
            <a:ext cx="3488769" cy="3492000"/>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4F1FB9B6-2257-CF42-A0AB-BCA599D5E1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8383" y="2105411"/>
            <a:ext cx="3495233" cy="3492000"/>
          </a:xfrm>
          <a:prstGeom prst="rect">
            <a:avLst/>
          </a:prstGeom>
        </p:spPr>
      </p:pic>
      <p:pic>
        <p:nvPicPr>
          <p:cNvPr id="18" name="Picture 17" descr="Graphical user interface, application&#10;&#10;Description automatically generated">
            <a:extLst>
              <a:ext uri="{FF2B5EF4-FFF2-40B4-BE49-F238E27FC236}">
                <a16:creationId xmlns:a16="http://schemas.microsoft.com/office/drawing/2014/main" id="{5EF45EF6-7AC8-E04B-9CEA-66E06C44BB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2625" y="2105023"/>
            <a:ext cx="3492000" cy="3492000"/>
          </a:xfrm>
          <a:prstGeom prst="rect">
            <a:avLst/>
          </a:prstGeom>
        </p:spPr>
      </p:pic>
    </p:spTree>
    <p:extLst>
      <p:ext uri="{BB962C8B-B14F-4D97-AF65-F5344CB8AC3E}">
        <p14:creationId xmlns:p14="http://schemas.microsoft.com/office/powerpoint/2010/main" val="330060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3D3A-8FF0-DD49-AD5B-1B31B8C8F451}"/>
              </a:ext>
            </a:extLst>
          </p:cNvPr>
          <p:cNvSpPr>
            <a:spLocks noGrp="1"/>
          </p:cNvSpPr>
          <p:nvPr>
            <p:ph type="title"/>
          </p:nvPr>
        </p:nvSpPr>
        <p:spPr>
          <a:xfrm>
            <a:off x="593275" y="553913"/>
            <a:ext cx="11010859" cy="387798"/>
          </a:xfrm>
        </p:spPr>
        <p:txBody>
          <a:bodyPr/>
          <a:lstStyle/>
          <a:p>
            <a:r>
              <a:rPr lang="en-AU" sz="2800"/>
              <a:t>Business to customers: posters</a:t>
            </a:r>
          </a:p>
        </p:txBody>
      </p:sp>
      <p:sp>
        <p:nvSpPr>
          <p:cNvPr id="3" name="Slide Number Placeholder 2">
            <a:extLst>
              <a:ext uri="{FF2B5EF4-FFF2-40B4-BE49-F238E27FC236}">
                <a16:creationId xmlns:a16="http://schemas.microsoft.com/office/drawing/2014/main" id="{34D1DACF-804B-0D4E-BB3D-584127C79005}"/>
              </a:ext>
            </a:extLst>
          </p:cNvPr>
          <p:cNvSpPr>
            <a:spLocks noGrp="1"/>
          </p:cNvSpPr>
          <p:nvPr>
            <p:ph type="sldNum" sz="quarter" idx="11"/>
          </p:nvPr>
        </p:nvSpPr>
        <p:spPr/>
        <p:txBody>
          <a:bodyPr/>
          <a:lstStyle/>
          <a:p>
            <a:fld id="{6445CA75-65CF-428D-AAFD-249FBBE0F4CE}" type="slidenum">
              <a:rPr lang="en-GB" smtClean="0"/>
              <a:pPr/>
              <a:t>9</a:t>
            </a:fld>
            <a:endParaRPr lang="en-GB"/>
          </a:p>
        </p:txBody>
      </p:sp>
      <p:sp>
        <p:nvSpPr>
          <p:cNvPr id="4" name="Footer Placeholder 3">
            <a:extLst>
              <a:ext uri="{FF2B5EF4-FFF2-40B4-BE49-F238E27FC236}">
                <a16:creationId xmlns:a16="http://schemas.microsoft.com/office/drawing/2014/main" id="{037EDE78-88CF-C147-842C-855448C6107C}"/>
              </a:ext>
            </a:extLst>
          </p:cNvPr>
          <p:cNvSpPr>
            <a:spLocks noGrp="1"/>
          </p:cNvSpPr>
          <p:nvPr>
            <p:ph type="ftr" sz="quarter" idx="3"/>
          </p:nvPr>
        </p:nvSpPr>
        <p:spPr/>
        <p:txBody>
          <a:bodyPr/>
          <a:lstStyle/>
          <a:p>
            <a:endParaRPr lang="en-GB"/>
          </a:p>
        </p:txBody>
      </p:sp>
      <p:sp>
        <p:nvSpPr>
          <p:cNvPr id="5" name="Rectangle 4">
            <a:extLst>
              <a:ext uri="{FF2B5EF4-FFF2-40B4-BE49-F238E27FC236}">
                <a16:creationId xmlns:a16="http://schemas.microsoft.com/office/drawing/2014/main" id="{5488195F-610F-6A41-A3FE-98ACF2BE804B}"/>
              </a:ext>
            </a:extLst>
          </p:cNvPr>
          <p:cNvSpPr/>
          <p:nvPr/>
        </p:nvSpPr>
        <p:spPr>
          <a:xfrm>
            <a:off x="593275" y="1125538"/>
            <a:ext cx="9094422" cy="307777"/>
          </a:xfrm>
          <a:prstGeom prst="rect">
            <a:avLst/>
          </a:prstGeom>
        </p:spPr>
        <p:txBody>
          <a:bodyPr wrap="square" lIns="91440" tIns="45720" rIns="91440" bIns="45720" anchor="t">
            <a:spAutoFit/>
          </a:bodyPr>
          <a:lstStyle/>
          <a:p>
            <a:r>
              <a:rPr lang="en-US" sz="1400">
                <a:cs typeface="Arial"/>
              </a:rPr>
              <a:t>Posters are available to download at </a:t>
            </a:r>
            <a:r>
              <a:rPr lang="en-US" sz="1400">
                <a:cs typeface="Arial"/>
                <a:hlinkClick r:id="rId2"/>
              </a:rPr>
              <a:t>www.nsw.gov.au/covid-19/covid-safe/toolkit#qr-code-check-in</a:t>
            </a:r>
            <a:r>
              <a:rPr lang="en-US" sz="1400">
                <a:cs typeface="Arial"/>
              </a:rPr>
              <a:t> </a:t>
            </a:r>
            <a:endParaRPr lang="en-AU" sz="1400"/>
          </a:p>
        </p:txBody>
      </p:sp>
      <p:pic>
        <p:nvPicPr>
          <p:cNvPr id="7" name="Picture 6" descr="A person holding a gun&#10;&#10;Description automatically generated with low confidence">
            <a:extLst>
              <a:ext uri="{FF2B5EF4-FFF2-40B4-BE49-F238E27FC236}">
                <a16:creationId xmlns:a16="http://schemas.microsoft.com/office/drawing/2014/main" id="{1814F179-D4C6-B04B-9857-80BFDE8CD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44" y="1844675"/>
            <a:ext cx="2975761" cy="4206076"/>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7008E497-F2EB-0049-B0CB-C67408B4A660}"/>
              </a:ext>
            </a:extLst>
          </p:cNvPr>
          <p:cNvPicPr>
            <a:picLocks noChangeAspect="1"/>
          </p:cNvPicPr>
          <p:nvPr/>
        </p:nvPicPr>
        <p:blipFill>
          <a:blip r:embed="rId4"/>
          <a:stretch>
            <a:fillRect/>
          </a:stretch>
        </p:blipFill>
        <p:spPr>
          <a:xfrm>
            <a:off x="4716266" y="1862981"/>
            <a:ext cx="2974283" cy="4206075"/>
          </a:xfrm>
          <a:prstGeom prst="rect">
            <a:avLst/>
          </a:prstGeom>
        </p:spPr>
      </p:pic>
      <p:pic>
        <p:nvPicPr>
          <p:cNvPr id="11" name="Picture 10" descr="Text&#10;&#10;Description automatically generated">
            <a:extLst>
              <a:ext uri="{FF2B5EF4-FFF2-40B4-BE49-F238E27FC236}">
                <a16:creationId xmlns:a16="http://schemas.microsoft.com/office/drawing/2014/main" id="{D1A64234-E3AD-414D-86B2-1E3203F7F7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3094" y="1862981"/>
            <a:ext cx="2975761" cy="4206076"/>
          </a:xfrm>
          <a:prstGeom prst="rect">
            <a:avLst/>
          </a:prstGeom>
        </p:spPr>
      </p:pic>
    </p:spTree>
    <p:extLst>
      <p:ext uri="{BB962C8B-B14F-4D97-AF65-F5344CB8AC3E}">
        <p14:creationId xmlns:p14="http://schemas.microsoft.com/office/powerpoint/2010/main" val="181550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2.xml><?xml version="1.0" encoding="utf-8"?>
<a:theme xmlns:a="http://schemas.openxmlformats.org/drawingml/2006/main" name="NSW Government | Premier &amp; Cabinet">
  <a:themeElements>
    <a:clrScheme name="Custom 8">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4F4F4F"/>
      </a:hlink>
      <a:folHlink>
        <a:srgbClr val="4F4F4F"/>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3.xml><?xml version="1.0" encoding="utf-8"?>
<a:theme xmlns:a="http://schemas.openxmlformats.org/drawingml/2006/main" name="1_NSW Government | Premier &amp; Cabinet">
  <a:themeElements>
    <a:clrScheme name="Custom 2">
      <a:dk1>
        <a:srgbClr val="000000"/>
      </a:dk1>
      <a:lt1>
        <a:srgbClr val="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 GOV Template" id="{2553F4E2-87D0-C24C-A843-18A7E9B8EFCE}" vid="{C00EE640-6DBB-5643-AEBB-74F9E08BCCC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C2438E56B004D8B896325AC6BB2C5" ma:contentTypeVersion="6" ma:contentTypeDescription="Create a new document." ma:contentTypeScope="" ma:versionID="b8af0090c41121bc7633d4752614c1c3">
  <xsd:schema xmlns:xsd="http://www.w3.org/2001/XMLSchema" xmlns:xs="http://www.w3.org/2001/XMLSchema" xmlns:p="http://schemas.microsoft.com/office/2006/metadata/properties" xmlns:ns2="9a6b6c0d-206b-4e23-af4a-ec99f5df391f" xmlns:ns3="56180218-c09a-4d1a-a624-572025e13eea" targetNamespace="http://schemas.microsoft.com/office/2006/metadata/properties" ma:root="true" ma:fieldsID="849d587c8a4b41d725662eed980fab77" ns2:_="" ns3:_="">
    <xsd:import namespace="9a6b6c0d-206b-4e23-af4a-ec99f5df391f"/>
    <xsd:import namespace="56180218-c09a-4d1a-a624-572025e13e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b6c0d-206b-4e23-af4a-ec99f5df3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180218-c09a-4d1a-a624-572025e13e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4E3871FEBC3EDC3EE0531950520A6160" version="1.0.0">
  <systemFields>
    <field name="Objective-Id">
      <value order="0">A2421569</value>
    </field>
    <field name="Objective-Title">
      <value order="0">Powerpoint template with NSW gov logo</value>
    </field>
    <field name="Objective-Description">
      <value order="0"/>
    </field>
    <field name="Objective-CreationStamp">
      <value order="0">2018-02-06T22:56:11Z</value>
    </field>
    <field name="Objective-IsApproved">
      <value order="0">false</value>
    </field>
    <field name="Objective-IsPublished">
      <value order="0">true</value>
    </field>
    <field name="Objective-DatePublished">
      <value order="0">2018-11-09T03:58:21Z</value>
    </field>
    <field name="Objective-ModificationStamp">
      <value order="0">2018-11-09T03:58:21Z</value>
    </field>
    <field name="Objective-Owner">
      <value order="0">Hansni Bhagani</value>
    </field>
    <field name="Objective-Path">
      <value order="0">Objective Global Folder:10. Templates:Branding, Templates and Style Guides</value>
    </field>
    <field name="Objective-Parent">
      <value order="0">Branding, Templates and Style Guides</value>
    </field>
    <field name="Objective-State">
      <value order="0">Published</value>
    </field>
    <field name="Objective-VersionId">
      <value order="0">vA4904045</value>
    </field>
    <field name="Objective-Version">
      <value order="0">2.0</value>
    </field>
    <field name="Objective-VersionNumber">
      <value order="0">5</value>
    </field>
    <field name="Objective-VersionComment">
      <value order="0"/>
    </field>
    <field name="Objective-FileNumber">
      <value order="0">qA332719</value>
    </field>
    <field name="Objective-Classification">
      <value order="0"/>
    </field>
    <field name="Objective-Caveats">
      <value order="0"/>
    </field>
  </systemFields>
  <catalogues>
    <catalogue name="Document Type Catalogue" type="type" ori="id:cA17">
      <field name="Objective-Sensitivity Label">
        <value order="0">None</value>
      </field>
      <field name="Objective-Approval Status">
        <value order="0">Never Submitted</value>
      </field>
      <field name="Objective-Document Type">
        <value order="0">Standard Document / Other (SD)</value>
      </field>
      <field name="Objective-Approval History">
        <value order="0"/>
      </field>
      <field name="Objective-Print and Dispatch Instructions">
        <value order="0"/>
      </field>
      <field name="Objective-Submitted By">
        <value order="0"/>
      </field>
      <field name="Objective-Shared By">
        <value order="0"/>
      </field>
      <field name="Objective-Approval Due">
        <value order="0"/>
      </field>
      <field name="Objective-Current Approver">
        <value order="0"/>
      </field>
      <field name="Objective-Document Tag(s)">
        <value order="0"/>
      </field>
      <field name="Objective-Print and Dispatch Approach">
        <value order="0"/>
      </field>
      <field name="Objective-Approval Date">
        <value order="0"/>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SharedWithUsers xmlns="56180218-c09a-4d1a-a624-572025e13eea">
      <UserInfo>
        <DisplayName>Tomas Canning</DisplayName>
        <AccountId>11</AccountId>
        <AccountType/>
      </UserInfo>
      <UserInfo>
        <DisplayName>Catherine Shine (Ministry of Health)</DisplayName>
        <AccountId>64</AccountId>
        <AccountType/>
      </UserInfo>
      <UserInfo>
        <DisplayName>Kara Lawrence</DisplayName>
        <AccountId>17</AccountId>
        <AccountType/>
      </UserInfo>
      <UserInfo>
        <DisplayName>Rudi Soman</DisplayName>
        <AccountId>76</AccountId>
        <AccountType/>
      </UserInfo>
      <UserInfo>
        <DisplayName>Tanya Briggs</DisplayName>
        <AccountId>46</AccountId>
        <AccountType/>
      </UserInfo>
      <UserInfo>
        <DisplayName>Lexia McColl-Jones</DisplayName>
        <AccountId>31</AccountId>
        <AccountType/>
      </UserInfo>
      <UserInfo>
        <DisplayName>Lorna Farrar</DisplayName>
        <AccountId>72</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23EB01-9EFC-472A-85E3-67B6A6C3A2A0}">
  <ds:schemaRefs>
    <ds:schemaRef ds:uri="56180218-c09a-4d1a-a624-572025e13eea"/>
    <ds:schemaRef ds:uri="9a6b6c0d-206b-4e23-af4a-ec99f5df39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4E3871FEBC3EDC3EE0531950520A6160"/>
  </ds:schemaRefs>
</ds:datastoreItem>
</file>

<file path=customXml/itemProps3.xml><?xml version="1.0" encoding="utf-8"?>
<ds:datastoreItem xmlns:ds="http://schemas.openxmlformats.org/officeDocument/2006/customXml" ds:itemID="{EEC5C831-B85A-4E3F-B03C-E83BC06B4F2B}">
  <ds:schemaRefs>
    <ds:schemaRef ds:uri="56180218-c09a-4d1a-a624-572025e13eea"/>
    <ds:schemaRef ds:uri="9a6b6c0d-206b-4e23-af4a-ec99f5df39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4ED61F6-11BA-492C-8409-3C431886B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1414</Words>
  <Application>Microsoft Office PowerPoint</Application>
  <PresentationFormat>Widescreen</PresentationFormat>
  <Paragraphs>75</Paragraphs>
  <Slides>10</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Arial</vt:lpstr>
      <vt:lpstr>Calibri</vt:lpstr>
      <vt:lpstr>Times New Roman</vt:lpstr>
      <vt:lpstr>2_NSW Government | Premier &amp; Cabinet</vt:lpstr>
      <vt:lpstr>NSW Government | Premier &amp; Cabinet</vt:lpstr>
      <vt:lpstr>1_NSW Government | Premier &amp; Cabinet</vt:lpstr>
      <vt:lpstr>Mandatory NSW Government QR code expansion</vt:lpstr>
      <vt:lpstr>Purpose of this toolkit</vt:lpstr>
      <vt:lpstr>Communication content for peak bodies</vt:lpstr>
      <vt:lpstr>Peak bodies to businesses and organisations: newsletter/website copy</vt:lpstr>
      <vt:lpstr>Peak bodies to businesses and organisations: social content</vt:lpstr>
      <vt:lpstr>Communication content for businesses</vt:lpstr>
      <vt:lpstr>Businesses to customers: newsletter/website copy</vt:lpstr>
      <vt:lpstr>Businesses to customers: social content</vt:lpstr>
      <vt:lpstr>Business to customers: posters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Inserting a new layout</dc:title>
  <dc:creator>NSW Government</dc:creator>
  <cp:lastModifiedBy>Daniel Kielly</cp:lastModifiedBy>
  <cp:revision>1</cp:revision>
  <dcterms:created xsi:type="dcterms:W3CDTF">2019-06-28T02:23:46Z</dcterms:created>
  <dcterms:modified xsi:type="dcterms:W3CDTF">2021-07-12T03:53:14Z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A2421569</vt:lpwstr>
  </property>
  <property fmtid="{D5CDD505-2E9C-101B-9397-08002B2CF9AE}" pid="4" name="Objective-Title">
    <vt:lpwstr>Powerpoint template with NSW gov logo</vt:lpwstr>
  </property>
  <property fmtid="{D5CDD505-2E9C-101B-9397-08002B2CF9AE}" pid="5" name="Objective-Description">
    <vt:lpwstr/>
  </property>
  <property fmtid="{D5CDD505-2E9C-101B-9397-08002B2CF9AE}" pid="6" name="Objective-CreationStamp">
    <vt:filetime>2018-02-08T02:11:15Z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2018-11-09T03:58:21Z</vt:filetime>
  </property>
  <property fmtid="{D5CDD505-2E9C-101B-9397-08002B2CF9AE}" pid="10" name="Objective-ModificationStamp">
    <vt:filetime>2018-11-09T03:58:21Z</vt:filetime>
  </property>
  <property fmtid="{D5CDD505-2E9C-101B-9397-08002B2CF9AE}" pid="11" name="Objective-Owner">
    <vt:lpwstr>Hansni Bhagani</vt:lpwstr>
  </property>
  <property fmtid="{D5CDD505-2E9C-101B-9397-08002B2CF9AE}" pid="12" name="Objective-Path">
    <vt:lpwstr>Objective Global Folder:10. Templates:Branding, Templates and Style Guides:</vt:lpwstr>
  </property>
  <property fmtid="{D5CDD505-2E9C-101B-9397-08002B2CF9AE}" pid="13" name="Objective-Parent">
    <vt:lpwstr>Branding, Templates and Style Guides</vt:lpwstr>
  </property>
  <property fmtid="{D5CDD505-2E9C-101B-9397-08002B2CF9AE}" pid="14" name="Objective-State">
    <vt:lpwstr>Published</vt:lpwstr>
  </property>
  <property fmtid="{D5CDD505-2E9C-101B-9397-08002B2CF9AE}" pid="15" name="Objective-VersionId">
    <vt:lpwstr>vA4904045</vt:lpwstr>
  </property>
  <property fmtid="{D5CDD505-2E9C-101B-9397-08002B2CF9AE}" pid="16" name="Objective-Version">
    <vt:lpwstr>2.0</vt:lpwstr>
  </property>
  <property fmtid="{D5CDD505-2E9C-101B-9397-08002B2CF9AE}" pid="17" name="Objective-VersionNumber">
    <vt:r8>5</vt:r8>
  </property>
  <property fmtid="{D5CDD505-2E9C-101B-9397-08002B2CF9AE}" pid="18" name="Objective-VersionComment">
    <vt:lpwstr/>
  </property>
  <property fmtid="{D5CDD505-2E9C-101B-9397-08002B2CF9AE}" pid="19" name="Objective-FileNumber">
    <vt:lpwstr>DPC15/02479</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Approval Status">
    <vt:lpwstr>Never Submitted</vt:lpwstr>
  </property>
  <property fmtid="{D5CDD505-2E9C-101B-9397-08002B2CF9AE}" pid="23" name="Objective-Document Type">
    <vt:lpwstr>Standard Document / Other (SD)</vt:lpwstr>
  </property>
  <property fmtid="{D5CDD505-2E9C-101B-9397-08002B2CF9AE}" pid="24" name="Objective-Sensitivity Label">
    <vt:lpwstr>None</vt:lpwstr>
  </property>
  <property fmtid="{D5CDD505-2E9C-101B-9397-08002B2CF9AE}" pid="25" name="Objective-Approval History">
    <vt:lpwstr/>
  </property>
  <property fmtid="{D5CDD505-2E9C-101B-9397-08002B2CF9AE}" pid="26" name="Objective-Print and Dispatch Instructions">
    <vt:lpwstr/>
  </property>
  <property fmtid="{D5CDD505-2E9C-101B-9397-08002B2CF9AE}" pid="27" name="Objective-Submitted By">
    <vt:lpwstr/>
  </property>
  <property fmtid="{D5CDD505-2E9C-101B-9397-08002B2CF9AE}" pid="28" name="Objective-Approval Due">
    <vt:lpwstr/>
  </property>
  <property fmtid="{D5CDD505-2E9C-101B-9397-08002B2CF9AE}" pid="29" name="Objective-Current Approver">
    <vt:lpwstr/>
  </property>
  <property fmtid="{D5CDD505-2E9C-101B-9397-08002B2CF9AE}" pid="30" name="Objective-Document Tag(s)">
    <vt:lpwstr/>
  </property>
  <property fmtid="{D5CDD505-2E9C-101B-9397-08002B2CF9AE}" pid="31" name="Objective-Print and Dispatch Approach">
    <vt:lpwstr/>
  </property>
  <property fmtid="{D5CDD505-2E9C-101B-9397-08002B2CF9AE}" pid="32" name="Objective-Approval Date">
    <vt:lpwstr/>
  </property>
  <property fmtid="{D5CDD505-2E9C-101B-9397-08002B2CF9AE}" pid="33" name="Objective-Comment">
    <vt:lpwstr/>
  </property>
  <property fmtid="{D5CDD505-2E9C-101B-9397-08002B2CF9AE}" pid="34" name="Objective-Sensitivity Label [system]">
    <vt:lpwstr>None</vt:lpwstr>
  </property>
  <property fmtid="{D5CDD505-2E9C-101B-9397-08002B2CF9AE}" pid="35" name="Objective-Document Type [system]">
    <vt:lpwstr>Standard Document / Other (SD)</vt:lpwstr>
  </property>
  <property fmtid="{D5CDD505-2E9C-101B-9397-08002B2CF9AE}" pid="36" name="Objective-Approval Status [system]">
    <vt:lpwstr>Never Submitted</vt:lpwstr>
  </property>
  <property fmtid="{D5CDD505-2E9C-101B-9397-08002B2CF9AE}" pid="37" name="Objective-Approval Due [system]">
    <vt:lpwstr/>
  </property>
  <property fmtid="{D5CDD505-2E9C-101B-9397-08002B2CF9AE}" pid="38" name="Objective-Approval Date [system]">
    <vt:lpwstr/>
  </property>
  <property fmtid="{D5CDD505-2E9C-101B-9397-08002B2CF9AE}" pid="39" name="Objective-Submitted By [system]">
    <vt:lpwstr/>
  </property>
  <property fmtid="{D5CDD505-2E9C-101B-9397-08002B2CF9AE}" pid="40" name="Objective-Current Approver [system]">
    <vt:lpwstr/>
  </property>
  <property fmtid="{D5CDD505-2E9C-101B-9397-08002B2CF9AE}" pid="41" name="Objective-Approval History [system]">
    <vt:lpwstr/>
  </property>
  <property fmtid="{D5CDD505-2E9C-101B-9397-08002B2CF9AE}" pid="42" name="Objective-Print and Dispatch Approach [system]">
    <vt:lpwstr/>
  </property>
  <property fmtid="{D5CDD505-2E9C-101B-9397-08002B2CF9AE}" pid="43" name="Objective-Print and Dispatch Instructions [system]">
    <vt:lpwstr/>
  </property>
  <property fmtid="{D5CDD505-2E9C-101B-9397-08002B2CF9AE}" pid="44" name="Objective-Document Tag(s) [system]">
    <vt:lpwstr/>
  </property>
  <property fmtid="{D5CDD505-2E9C-101B-9397-08002B2CF9AE}" pid="45" name="Objective-Shared By">
    <vt:lpwstr/>
  </property>
  <property fmtid="{D5CDD505-2E9C-101B-9397-08002B2CF9AE}" pid="46" name="Objective-Shared By [system]">
    <vt:lpwstr/>
  </property>
  <property fmtid="{D5CDD505-2E9C-101B-9397-08002B2CF9AE}" pid="47" name="ContentTypeId">
    <vt:lpwstr>0x010100FEEC2438E56B004D8B896325AC6BB2C5</vt:lpwstr>
  </property>
</Properties>
</file>