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sldIdLst>
    <p:sldId id="283" r:id="rId3"/>
    <p:sldId id="286" r:id="rId4"/>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D8ED"/>
    <a:srgbClr val="D3E8C6"/>
    <a:srgbClr val="F9D5BD"/>
    <a:srgbClr val="D7BCEA"/>
    <a:srgbClr val="FFECB7"/>
    <a:srgbClr val="B7DCEF"/>
    <a:srgbClr val="DFCAEE"/>
    <a:srgbClr val="F9D9C3"/>
    <a:srgbClr val="D1E7C3"/>
    <a:srgbClr val="FFEB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tableStyles" Target="tableStyles.xml" Id="rId8" /><Relationship Type="http://schemas.openxmlformats.org/officeDocument/2006/relationships/slide" Target="slides/slide1.xml" Id="rId3" /><Relationship Type="http://schemas.openxmlformats.org/officeDocument/2006/relationships/theme" Target="theme/theme1.xml" Id="rId7" /><Relationship Type="http://schemas.openxmlformats.org/officeDocument/2006/relationships/slideMaster" Target="slideMasters/slideMaster1.xml" Id="rId2" /><Relationship Type="http://schemas.openxmlformats.org/officeDocument/2006/relationships/viewProps" Target="viewProps.xml" Id="rId6" /><Relationship Type="http://schemas.openxmlformats.org/officeDocument/2006/relationships/presProps" Target="presProps.xml" Id="rId5" /><Relationship Type="http://schemas.openxmlformats.org/officeDocument/2006/relationships/slide" Target="slides/slide2.xml" Id="rId4" /><Relationship Type="http://schemas.openxmlformats.org/officeDocument/2006/relationships/customXml" Target="/customXML/item2.xml" Id="Ra0b15034828d4b45"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3D979-D3AA-C7BF-A5FA-D5BA70273C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AC8B5E-E969-4C45-CE5A-5E9B088E24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65B569-2A8E-A970-5650-BACC0172BA63}"/>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5" name="Footer Placeholder 4">
            <a:extLst>
              <a:ext uri="{FF2B5EF4-FFF2-40B4-BE49-F238E27FC236}">
                <a16:creationId xmlns:a16="http://schemas.microsoft.com/office/drawing/2014/main" id="{B4C77719-2795-D341-7156-4289859C46B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26F9B88-FCF0-C05D-B37C-C159E92E36A7}"/>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21814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338C-80C3-26A4-0EC6-C0396CBEA76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7B33B5-8058-E532-B93F-F9A327DC04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E6B263-83A4-4065-F695-EE41AA781B7E}"/>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5" name="Footer Placeholder 4">
            <a:extLst>
              <a:ext uri="{FF2B5EF4-FFF2-40B4-BE49-F238E27FC236}">
                <a16:creationId xmlns:a16="http://schemas.microsoft.com/office/drawing/2014/main" id="{C0D7511A-7C22-A0E8-AB1C-BF4BBF5A4D4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946D9D7-A925-8BFA-BB4E-DCC815925E21}"/>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73483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6BF16C-F47F-0C10-8AAE-A563D533C3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E8803B-8B34-8538-88EE-46F3A9149C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90562C-C34A-3C31-ACFB-187E2BFC2B14}"/>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5" name="Footer Placeholder 4">
            <a:extLst>
              <a:ext uri="{FF2B5EF4-FFF2-40B4-BE49-F238E27FC236}">
                <a16:creationId xmlns:a16="http://schemas.microsoft.com/office/drawing/2014/main" id="{86EF86AC-562B-8F1D-06B0-207931B1C65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D36EECB-BD2E-4B53-9F40-11B21F57974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97780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04CBD-7627-1E8F-D7EC-34F4A28BFE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DEF17E-D922-A666-115C-1B1C4F0944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09F427-9A6A-EA2A-4D4B-14CB38D9CB60}"/>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5" name="Footer Placeholder 4">
            <a:extLst>
              <a:ext uri="{FF2B5EF4-FFF2-40B4-BE49-F238E27FC236}">
                <a16:creationId xmlns:a16="http://schemas.microsoft.com/office/drawing/2014/main" id="{DDB31BA6-59E3-01F8-0754-C41D5E42352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B5F8B8-905E-8D68-F6D8-3BA5D3B7192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94663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C580-9722-2B2F-E3C7-D2804C9892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85310B-6107-217B-752F-FB16B859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6F502E-812F-9BAB-BEAD-FDAE60640F30}"/>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5" name="Footer Placeholder 4">
            <a:extLst>
              <a:ext uri="{FF2B5EF4-FFF2-40B4-BE49-F238E27FC236}">
                <a16:creationId xmlns:a16="http://schemas.microsoft.com/office/drawing/2014/main" id="{F40AB9C4-B2CC-5F4D-79F0-FC656A0ACBF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9BEBF4D-42E3-D2E9-8DB8-0B2B6B2E443E}"/>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1179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5FE12-6C02-6A8F-4B7D-78CFDBBF33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B41A84-DB9F-4622-255F-5F70D6A0F6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19D6074-5644-A7C4-221C-CD1700BC3F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B5C12E-E355-B8F8-6481-B07E4F297355}"/>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6" name="Footer Placeholder 5">
            <a:extLst>
              <a:ext uri="{FF2B5EF4-FFF2-40B4-BE49-F238E27FC236}">
                <a16:creationId xmlns:a16="http://schemas.microsoft.com/office/drawing/2014/main" id="{E86FE156-90AD-8A91-E815-DA3B034CC24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CB6FAB7-ADC6-6118-4A3C-94F1F75C715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89823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AAB79-7D9C-942E-7B6A-067A0BB52F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4F302B-8020-A397-B61B-0FC459E9F2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ED3A52-C5FB-123D-B212-5D76070167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C4CA147-F262-099E-8DC8-A0F84F256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77C96-A0B4-4F45-50BB-D6A562D8EB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F437F8-271C-8546-15BB-3A1EE3014155}"/>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8" name="Footer Placeholder 7">
            <a:extLst>
              <a:ext uri="{FF2B5EF4-FFF2-40B4-BE49-F238E27FC236}">
                <a16:creationId xmlns:a16="http://schemas.microsoft.com/office/drawing/2014/main" id="{EC25E131-AB5F-A27C-20EC-860C31C24F5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E655F8C1-1D7B-7078-400B-B0C3ACBDAF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07292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8FF36-7279-AFB4-E6F4-C2A079B16B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28E937-8EC9-969E-686C-CCD708A474EA}"/>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4" name="Footer Placeholder 3">
            <a:extLst>
              <a:ext uri="{FF2B5EF4-FFF2-40B4-BE49-F238E27FC236}">
                <a16:creationId xmlns:a16="http://schemas.microsoft.com/office/drawing/2014/main" id="{6083D6CF-2155-6361-E246-0545E7B85FC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DAA4834-3FD3-65A2-3C0A-CFEE15C350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69924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351CA8-F5E7-E134-D518-8AB4341D7B75}"/>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3" name="Footer Placeholder 2">
            <a:extLst>
              <a:ext uri="{FF2B5EF4-FFF2-40B4-BE49-F238E27FC236}">
                <a16:creationId xmlns:a16="http://schemas.microsoft.com/office/drawing/2014/main" id="{9130B5E3-AFF9-79F2-F515-2BC8859F538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74F0C31-D218-DA20-F60B-7485FEAA48A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50694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5B25-BDE3-0D95-4C05-A199E7FFAD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337C4B-0DE3-A8E8-76C1-DB236595E4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FEDAC8-B58E-490F-3170-A0344D3E44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15D4A9-E7C1-9FD6-4DD1-FCD9E4691177}"/>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6" name="Footer Placeholder 5">
            <a:extLst>
              <a:ext uri="{FF2B5EF4-FFF2-40B4-BE49-F238E27FC236}">
                <a16:creationId xmlns:a16="http://schemas.microsoft.com/office/drawing/2014/main" id="{4EE8C1DF-29DC-A7E3-D542-4A9A27466EC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475B9A9-0BF5-BAF2-F850-7CAB6ABE4CFA}"/>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49618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6DF8F-18EB-4AA9-AA90-1B14B8BAB9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67BDC2-9858-F019-1632-58B553BAC5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0F01506-4DC5-F65C-9528-7DD7AEEB8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97244-2B94-17E3-2FDD-C29DA44961F4}"/>
              </a:ext>
            </a:extLst>
          </p:cNvPr>
          <p:cNvSpPr>
            <a:spLocks noGrp="1"/>
          </p:cNvSpPr>
          <p:nvPr>
            <p:ph type="dt" sz="half" idx="10"/>
          </p:nvPr>
        </p:nvSpPr>
        <p:spPr/>
        <p:txBody>
          <a:bodyPr/>
          <a:lstStyle/>
          <a:p>
            <a:fld id="{64865369-C498-43DF-95FB-3D34E490C81C}" type="datetimeFigureOut">
              <a:rPr lang="en-GB" smtClean="0"/>
              <a:t>22/07/2024</a:t>
            </a:fld>
            <a:endParaRPr lang="en-GB" dirty="0"/>
          </a:p>
        </p:txBody>
      </p:sp>
      <p:sp>
        <p:nvSpPr>
          <p:cNvPr id="6" name="Footer Placeholder 5">
            <a:extLst>
              <a:ext uri="{FF2B5EF4-FFF2-40B4-BE49-F238E27FC236}">
                <a16:creationId xmlns:a16="http://schemas.microsoft.com/office/drawing/2014/main" id="{FBEA7BD7-DD44-36D7-A220-CED8DC97B7E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B8AA0FD-F907-5DE6-CF71-7D4B8FC8F9C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46851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4917F7-FD33-6914-C5CB-285CD5C3C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BC55AE-03BC-9A70-4AB3-24907E9FAE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1DF0BE-4C5C-7CF2-80DE-86962374E5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65369-C498-43DF-95FB-3D34E490C81C}" type="datetimeFigureOut">
              <a:rPr lang="en-GB" smtClean="0"/>
              <a:t>22/07/2024</a:t>
            </a:fld>
            <a:endParaRPr lang="en-GB" dirty="0"/>
          </a:p>
        </p:txBody>
      </p:sp>
      <p:sp>
        <p:nvSpPr>
          <p:cNvPr id="5" name="Footer Placeholder 4">
            <a:extLst>
              <a:ext uri="{FF2B5EF4-FFF2-40B4-BE49-F238E27FC236}">
                <a16:creationId xmlns:a16="http://schemas.microsoft.com/office/drawing/2014/main" id="{7C74B6FD-3C79-9E57-1526-B1D536F9EF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2612321-6C7E-001E-03B9-789B5A43AF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8AEA6-3301-48B1-947D-312017C8671B}" type="slidenum">
              <a:rPr lang="en-GB" smtClean="0"/>
              <a:t>‹#›</a:t>
            </a:fld>
            <a:endParaRPr lang="en-GB" dirty="0"/>
          </a:p>
        </p:txBody>
      </p:sp>
    </p:spTree>
    <p:extLst>
      <p:ext uri="{BB962C8B-B14F-4D97-AF65-F5344CB8AC3E}">
        <p14:creationId xmlns:p14="http://schemas.microsoft.com/office/powerpoint/2010/main" val="3103840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50" Type="http://schemas.openxmlformats.org/officeDocument/2006/relationships/tags" Target="../tags/tag50.xml"/><Relationship Id="rId55" Type="http://schemas.openxmlformats.org/officeDocument/2006/relationships/tags" Target="../tags/tag55.xml"/><Relationship Id="rId63" Type="http://schemas.openxmlformats.org/officeDocument/2006/relationships/tags" Target="../tags/tag63.xml"/><Relationship Id="rId68" Type="http://schemas.openxmlformats.org/officeDocument/2006/relationships/tags" Target="../tags/tag68.xml"/><Relationship Id="rId76" Type="http://schemas.openxmlformats.org/officeDocument/2006/relationships/tags" Target="../tags/tag76.xml"/><Relationship Id="rId84" Type="http://schemas.openxmlformats.org/officeDocument/2006/relationships/tags" Target="../tags/tag84.xml"/><Relationship Id="rId89" Type="http://schemas.openxmlformats.org/officeDocument/2006/relationships/tags" Target="../tags/tag89.xml"/><Relationship Id="rId7" Type="http://schemas.openxmlformats.org/officeDocument/2006/relationships/tags" Target="../tags/tag7.xml"/><Relationship Id="rId71" Type="http://schemas.openxmlformats.org/officeDocument/2006/relationships/tags" Target="../tags/tag71.xml"/><Relationship Id="rId92" Type="http://schemas.openxmlformats.org/officeDocument/2006/relationships/hyperlink" Target="https://www.olg.nsw.gov.au/council-portal/council-surveys/" TargetMode="Externa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tags" Target="../tags/tag53.xml"/><Relationship Id="rId58" Type="http://schemas.openxmlformats.org/officeDocument/2006/relationships/tags" Target="../tags/tag58.xml"/><Relationship Id="rId66" Type="http://schemas.openxmlformats.org/officeDocument/2006/relationships/tags" Target="../tags/tag66.xml"/><Relationship Id="rId74" Type="http://schemas.openxmlformats.org/officeDocument/2006/relationships/tags" Target="../tags/tag74.xml"/><Relationship Id="rId79" Type="http://schemas.openxmlformats.org/officeDocument/2006/relationships/tags" Target="../tags/tag79.xml"/><Relationship Id="rId87" Type="http://schemas.openxmlformats.org/officeDocument/2006/relationships/tags" Target="../tags/tag87.xml"/><Relationship Id="rId5" Type="http://schemas.openxmlformats.org/officeDocument/2006/relationships/tags" Target="../tags/tag5.xml"/><Relationship Id="rId61" Type="http://schemas.openxmlformats.org/officeDocument/2006/relationships/tags" Target="../tags/tag61.xml"/><Relationship Id="rId82" Type="http://schemas.openxmlformats.org/officeDocument/2006/relationships/tags" Target="../tags/tag82.xml"/><Relationship Id="rId90" Type="http://schemas.openxmlformats.org/officeDocument/2006/relationships/slideLayout" Target="../slideLayouts/slideLayout7.xml"/><Relationship Id="rId19" Type="http://schemas.openxmlformats.org/officeDocument/2006/relationships/tags" Target="../tags/tag1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56" Type="http://schemas.openxmlformats.org/officeDocument/2006/relationships/tags" Target="../tags/tag56.xml"/><Relationship Id="rId64" Type="http://schemas.openxmlformats.org/officeDocument/2006/relationships/tags" Target="../tags/tag64.xml"/><Relationship Id="rId69" Type="http://schemas.openxmlformats.org/officeDocument/2006/relationships/tags" Target="../tags/tag69.xml"/><Relationship Id="rId77" Type="http://schemas.openxmlformats.org/officeDocument/2006/relationships/tags" Target="../tags/tag77.xml"/><Relationship Id="rId8" Type="http://schemas.openxmlformats.org/officeDocument/2006/relationships/tags" Target="../tags/tag8.xml"/><Relationship Id="rId51" Type="http://schemas.openxmlformats.org/officeDocument/2006/relationships/tags" Target="../tags/tag51.xml"/><Relationship Id="rId72" Type="http://schemas.openxmlformats.org/officeDocument/2006/relationships/tags" Target="../tags/tag72.xml"/><Relationship Id="rId80" Type="http://schemas.openxmlformats.org/officeDocument/2006/relationships/tags" Target="../tags/tag80.xml"/><Relationship Id="rId85" Type="http://schemas.openxmlformats.org/officeDocument/2006/relationships/tags" Target="../tags/tag85.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tags" Target="../tags/tag67.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 Id="rId70" Type="http://schemas.openxmlformats.org/officeDocument/2006/relationships/tags" Target="../tags/tag70.xml"/><Relationship Id="rId75" Type="http://schemas.openxmlformats.org/officeDocument/2006/relationships/tags" Target="../tags/tag75.xml"/><Relationship Id="rId83" Type="http://schemas.openxmlformats.org/officeDocument/2006/relationships/tags" Target="../tags/tag83.xml"/><Relationship Id="rId88" Type="http://schemas.openxmlformats.org/officeDocument/2006/relationships/tags" Target="../tags/tag88.xml"/><Relationship Id="rId91" Type="http://schemas.openxmlformats.org/officeDocument/2006/relationships/hyperlink" Target="https://www.olg.nsw.gov.au/councils/policy-and-legislation/guidelines-and-policy-information-resources-for-councils/council-annual-reporting-requirements/" TargetMode="External"/><Relationship Id="rId1" Type="http://schemas.openxmlformats.org/officeDocument/2006/relationships/tags" Target="../tags/tag1.xml"/><Relationship Id="rId6" Type="http://schemas.openxmlformats.org/officeDocument/2006/relationships/tags" Target="../tags/tag6.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10" Type="http://schemas.openxmlformats.org/officeDocument/2006/relationships/tags" Target="../tags/tag10.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73" Type="http://schemas.openxmlformats.org/officeDocument/2006/relationships/tags" Target="../tags/tag73.xml"/><Relationship Id="rId78" Type="http://schemas.openxmlformats.org/officeDocument/2006/relationships/tags" Target="../tags/tag78.xml"/><Relationship Id="rId81" Type="http://schemas.openxmlformats.org/officeDocument/2006/relationships/tags" Target="../tags/tag81.xml"/><Relationship Id="rId86" Type="http://schemas.openxmlformats.org/officeDocument/2006/relationships/tags" Target="../tags/tag86.xml"/><Relationship Id="rId4" Type="http://schemas.openxmlformats.org/officeDocument/2006/relationships/tags" Target="../tags/tag4.xml"/><Relationship Id="rId9" Type="http://schemas.openxmlformats.org/officeDocument/2006/relationships/tags" Target="../tags/tag9.xml"/></Relationships>
</file>

<file path=ppt/slides/_rels/slide2.xml.rels><?xml version="1.0" encoding="UTF-8" standalone="yes"?>
<Relationships xmlns="http://schemas.openxmlformats.org/package/2006/relationships"><Relationship Id="rId13" Type="http://schemas.openxmlformats.org/officeDocument/2006/relationships/tags" Target="../tags/tag102.xml"/><Relationship Id="rId18" Type="http://schemas.openxmlformats.org/officeDocument/2006/relationships/tags" Target="../tags/tag107.xml"/><Relationship Id="rId26" Type="http://schemas.openxmlformats.org/officeDocument/2006/relationships/tags" Target="../tags/tag115.xml"/><Relationship Id="rId39" Type="http://schemas.openxmlformats.org/officeDocument/2006/relationships/tags" Target="../tags/tag128.xml"/><Relationship Id="rId21" Type="http://schemas.openxmlformats.org/officeDocument/2006/relationships/tags" Target="../tags/tag110.xml"/><Relationship Id="rId34" Type="http://schemas.openxmlformats.org/officeDocument/2006/relationships/tags" Target="../tags/tag123.xml"/><Relationship Id="rId42" Type="http://schemas.openxmlformats.org/officeDocument/2006/relationships/tags" Target="../tags/tag131.xml"/><Relationship Id="rId47" Type="http://schemas.openxmlformats.org/officeDocument/2006/relationships/tags" Target="../tags/tag136.xml"/><Relationship Id="rId50" Type="http://schemas.openxmlformats.org/officeDocument/2006/relationships/tags" Target="../tags/tag139.xml"/><Relationship Id="rId55" Type="http://schemas.openxmlformats.org/officeDocument/2006/relationships/tags" Target="../tags/tag144.xml"/><Relationship Id="rId63" Type="http://schemas.openxmlformats.org/officeDocument/2006/relationships/hyperlink" Target="https://lgnsw.org.au/Public/Public/Events/Learning-and-Development/Learning-Development.aspx" TargetMode="External"/><Relationship Id="rId7" Type="http://schemas.openxmlformats.org/officeDocument/2006/relationships/tags" Target="../tags/tag96.xml"/><Relationship Id="rId2" Type="http://schemas.openxmlformats.org/officeDocument/2006/relationships/tags" Target="../tags/tag91.xml"/><Relationship Id="rId16" Type="http://schemas.openxmlformats.org/officeDocument/2006/relationships/tags" Target="../tags/tag105.xml"/><Relationship Id="rId20" Type="http://schemas.openxmlformats.org/officeDocument/2006/relationships/tags" Target="../tags/tag109.xml"/><Relationship Id="rId29" Type="http://schemas.openxmlformats.org/officeDocument/2006/relationships/tags" Target="../tags/tag118.xml"/><Relationship Id="rId41" Type="http://schemas.openxmlformats.org/officeDocument/2006/relationships/tags" Target="../tags/tag130.xml"/><Relationship Id="rId54" Type="http://schemas.openxmlformats.org/officeDocument/2006/relationships/tags" Target="../tags/tag143.xml"/><Relationship Id="rId62" Type="http://schemas.openxmlformats.org/officeDocument/2006/relationships/hyperlink" Target="https://www.lgprofessionals.com.au/Web/Web/Events/Event-Listing.aspx?hkey=a352b71e-2625-4e79-8974-50bcee276031" TargetMode="External"/><Relationship Id="rId1" Type="http://schemas.openxmlformats.org/officeDocument/2006/relationships/tags" Target="../tags/tag90.xml"/><Relationship Id="rId6" Type="http://schemas.openxmlformats.org/officeDocument/2006/relationships/tags" Target="../tags/tag95.xml"/><Relationship Id="rId11" Type="http://schemas.openxmlformats.org/officeDocument/2006/relationships/tags" Target="../tags/tag100.xml"/><Relationship Id="rId24" Type="http://schemas.openxmlformats.org/officeDocument/2006/relationships/tags" Target="../tags/tag113.xml"/><Relationship Id="rId32" Type="http://schemas.openxmlformats.org/officeDocument/2006/relationships/tags" Target="../tags/tag121.xml"/><Relationship Id="rId37" Type="http://schemas.openxmlformats.org/officeDocument/2006/relationships/tags" Target="../tags/tag126.xml"/><Relationship Id="rId40" Type="http://schemas.openxmlformats.org/officeDocument/2006/relationships/tags" Target="../tags/tag129.xml"/><Relationship Id="rId45" Type="http://schemas.openxmlformats.org/officeDocument/2006/relationships/tags" Target="../tags/tag134.xml"/><Relationship Id="rId53" Type="http://schemas.openxmlformats.org/officeDocument/2006/relationships/tags" Target="../tags/tag142.xml"/><Relationship Id="rId58" Type="http://schemas.openxmlformats.org/officeDocument/2006/relationships/tags" Target="../tags/tag147.xml"/><Relationship Id="rId5" Type="http://schemas.openxmlformats.org/officeDocument/2006/relationships/tags" Target="../tags/tag94.xml"/><Relationship Id="rId15" Type="http://schemas.openxmlformats.org/officeDocument/2006/relationships/tags" Target="../tags/tag104.xml"/><Relationship Id="rId23" Type="http://schemas.openxmlformats.org/officeDocument/2006/relationships/tags" Target="../tags/tag112.xml"/><Relationship Id="rId28" Type="http://schemas.openxmlformats.org/officeDocument/2006/relationships/tags" Target="../tags/tag117.xml"/><Relationship Id="rId36" Type="http://schemas.openxmlformats.org/officeDocument/2006/relationships/tags" Target="../tags/tag125.xml"/><Relationship Id="rId49" Type="http://schemas.openxmlformats.org/officeDocument/2006/relationships/tags" Target="../tags/tag138.xml"/><Relationship Id="rId57" Type="http://schemas.openxmlformats.org/officeDocument/2006/relationships/tags" Target="../tags/tag146.xml"/><Relationship Id="rId61" Type="http://schemas.openxmlformats.org/officeDocument/2006/relationships/hyperlink" Target="https://www.olg.nsw.gov.au/create-account/" TargetMode="External"/><Relationship Id="rId10" Type="http://schemas.openxmlformats.org/officeDocument/2006/relationships/tags" Target="../tags/tag99.xml"/><Relationship Id="rId19" Type="http://schemas.openxmlformats.org/officeDocument/2006/relationships/tags" Target="../tags/tag108.xml"/><Relationship Id="rId31" Type="http://schemas.openxmlformats.org/officeDocument/2006/relationships/tags" Target="../tags/tag120.xml"/><Relationship Id="rId44" Type="http://schemas.openxmlformats.org/officeDocument/2006/relationships/tags" Target="../tags/tag133.xml"/><Relationship Id="rId52" Type="http://schemas.openxmlformats.org/officeDocument/2006/relationships/tags" Target="../tags/tag141.xml"/><Relationship Id="rId60" Type="http://schemas.openxmlformats.org/officeDocument/2006/relationships/hyperlink" Target="https://www.ipc.nsw.gov.au/information-access-guideline-6" TargetMode="External"/><Relationship Id="rId4" Type="http://schemas.openxmlformats.org/officeDocument/2006/relationships/tags" Target="../tags/tag93.xml"/><Relationship Id="rId9" Type="http://schemas.openxmlformats.org/officeDocument/2006/relationships/tags" Target="../tags/tag98.xml"/><Relationship Id="rId14" Type="http://schemas.openxmlformats.org/officeDocument/2006/relationships/tags" Target="../tags/tag103.xml"/><Relationship Id="rId22" Type="http://schemas.openxmlformats.org/officeDocument/2006/relationships/tags" Target="../tags/tag111.xml"/><Relationship Id="rId27" Type="http://schemas.openxmlformats.org/officeDocument/2006/relationships/tags" Target="../tags/tag116.xml"/><Relationship Id="rId30" Type="http://schemas.openxmlformats.org/officeDocument/2006/relationships/tags" Target="../tags/tag119.xml"/><Relationship Id="rId35" Type="http://schemas.openxmlformats.org/officeDocument/2006/relationships/tags" Target="../tags/tag124.xml"/><Relationship Id="rId43" Type="http://schemas.openxmlformats.org/officeDocument/2006/relationships/tags" Target="../tags/tag132.xml"/><Relationship Id="rId48" Type="http://schemas.openxmlformats.org/officeDocument/2006/relationships/tags" Target="../tags/tag137.xml"/><Relationship Id="rId56" Type="http://schemas.openxmlformats.org/officeDocument/2006/relationships/tags" Target="../tags/tag145.xml"/><Relationship Id="rId8" Type="http://schemas.openxmlformats.org/officeDocument/2006/relationships/tags" Target="../tags/tag97.xml"/><Relationship Id="rId51" Type="http://schemas.openxmlformats.org/officeDocument/2006/relationships/tags" Target="../tags/tag140.xml"/><Relationship Id="rId3" Type="http://schemas.openxmlformats.org/officeDocument/2006/relationships/tags" Target="../tags/tag92.xml"/><Relationship Id="rId12" Type="http://schemas.openxmlformats.org/officeDocument/2006/relationships/tags" Target="../tags/tag101.xml"/><Relationship Id="rId17" Type="http://schemas.openxmlformats.org/officeDocument/2006/relationships/tags" Target="../tags/tag106.xml"/><Relationship Id="rId25" Type="http://schemas.openxmlformats.org/officeDocument/2006/relationships/tags" Target="../tags/tag114.xml"/><Relationship Id="rId33" Type="http://schemas.openxmlformats.org/officeDocument/2006/relationships/tags" Target="../tags/tag122.xml"/><Relationship Id="rId38" Type="http://schemas.openxmlformats.org/officeDocument/2006/relationships/tags" Target="../tags/tag127.xml"/><Relationship Id="rId46" Type="http://schemas.openxmlformats.org/officeDocument/2006/relationships/tags" Target="../tags/tag135.xml"/><Relationship Id="rId59"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2"/>
            </p:custDataLst>
          </p:nvPr>
        </p:nvSpPr>
        <p:spPr>
          <a:xfrm>
            <a:off x="510486" y="885483"/>
            <a:ext cx="11629619" cy="2839303"/>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3"/>
            </p:custDataLst>
          </p:nvPr>
        </p:nvSpPr>
        <p:spPr>
          <a:xfrm>
            <a:off x="563170" y="3734763"/>
            <a:ext cx="11629619" cy="2974445"/>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4"/>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5"/>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6"/>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7"/>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8"/>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9"/>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0"/>
            </p:custDataLst>
          </p:nvPr>
        </p:nvSpPr>
        <p:spPr>
          <a:xfrm>
            <a:off x="87928" y="872776"/>
            <a:ext cx="386525" cy="2839303"/>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1"/>
            </p:custDataLst>
          </p:nvPr>
        </p:nvSpPr>
        <p:spPr>
          <a:xfrm>
            <a:off x="107529" y="3734763"/>
            <a:ext cx="361531" cy="2974445"/>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2"/>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3"/>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4"/>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15"/>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16"/>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17"/>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18"/>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19"/>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0"/>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1"/>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2"/>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3"/>
            </p:custDataLst>
          </p:nvPr>
        </p:nvSpPr>
        <p:spPr>
          <a:xfrm rot="16200000">
            <a:off x="-120258" y="2174790"/>
            <a:ext cx="714276" cy="228561"/>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4"/>
            </p:custDataLst>
          </p:nvPr>
        </p:nvSpPr>
        <p:spPr>
          <a:xfrm rot="16200000">
            <a:off x="-201268" y="4997318"/>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2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26"/>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27"/>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28"/>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29"/>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TLSHAPE_TB_00000000000000000000000000000000_TimescaleInterval1">
            <a:extLst>
              <a:ext uri="{FF2B5EF4-FFF2-40B4-BE49-F238E27FC236}">
                <a16:creationId xmlns:a16="http://schemas.microsoft.com/office/drawing/2014/main" id="{80C8A7DB-E81B-CAB4-ADB3-92BFB355B7FE}"/>
              </a:ext>
            </a:extLst>
          </p:cNvPr>
          <p:cNvSpPr txBox="1"/>
          <p:nvPr>
            <p:custDataLst>
              <p:tags r:id="rId30"/>
            </p:custDataLst>
          </p:nvPr>
        </p:nvSpPr>
        <p:spPr>
          <a:xfrm>
            <a:off x="968611" y="517253"/>
            <a:ext cx="683205" cy="208135"/>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July 2024</a:t>
            </a:r>
            <a:endParaRPr lang="en-GB" sz="1100" spc="-20" dirty="0">
              <a:solidFill>
                <a:schemeClr val="dk1"/>
              </a:solidFill>
            </a:endParaRPr>
          </a:p>
        </p:txBody>
      </p:sp>
      <p:sp>
        <p:nvSpPr>
          <p:cNvPr id="9" name="OTLSHAPE_TB_00000000000000000000000000000000_TimescaleInterval2">
            <a:extLst>
              <a:ext uri="{FF2B5EF4-FFF2-40B4-BE49-F238E27FC236}">
                <a16:creationId xmlns:a16="http://schemas.microsoft.com/office/drawing/2014/main" id="{9C18AE59-0576-861F-D34E-8DCCDCA32121}"/>
              </a:ext>
            </a:extLst>
          </p:cNvPr>
          <p:cNvSpPr txBox="1"/>
          <p:nvPr>
            <p:custDataLst>
              <p:tags r:id="rId31"/>
            </p:custDataLst>
          </p:nvPr>
        </p:nvSpPr>
        <p:spPr>
          <a:xfrm>
            <a:off x="2288838" y="519183"/>
            <a:ext cx="683205" cy="204274"/>
          </a:xfrm>
          <a:prstGeom prst="rect">
            <a:avLst/>
          </a:prstGeom>
          <a:solidFill>
            <a:schemeClr val="bg1">
              <a:lumMod val="85000"/>
            </a:schemeClr>
          </a:solidFill>
        </p:spPr>
        <p:txBody>
          <a:bodyPr vert="horz" wrap="none" lIns="0" tIns="0" rIns="0" bIns="0" rtlCol="0" anchor="ctr" anchorCtr="0">
            <a:noAutofit/>
          </a:bodyPr>
          <a:lstStyle/>
          <a:p>
            <a:pPr algn="ctr"/>
            <a:r>
              <a:rPr lang="en-GB" sz="1100" b="1" spc="-18" dirty="0">
                <a:solidFill>
                  <a:schemeClr val="dk1"/>
                </a:solidFill>
              </a:rPr>
              <a:t>Aug</a:t>
            </a:r>
            <a:r>
              <a:rPr lang="en-GB" sz="1100" spc="-18" dirty="0">
                <a:solidFill>
                  <a:schemeClr val="dk1"/>
                </a:solidFill>
              </a:rPr>
              <a:t> </a:t>
            </a:r>
            <a:r>
              <a:rPr lang="en-GB" sz="1100" b="1" spc="-18" dirty="0">
                <a:solidFill>
                  <a:schemeClr val="dk1"/>
                </a:solidFill>
              </a:rPr>
              <a:t>2024</a:t>
            </a:r>
          </a:p>
        </p:txBody>
      </p:sp>
      <p:sp>
        <p:nvSpPr>
          <p:cNvPr id="10" name="OTLSHAPE_TB_00000000000000000000000000000000_TimescaleInterval3">
            <a:extLst>
              <a:ext uri="{FF2B5EF4-FFF2-40B4-BE49-F238E27FC236}">
                <a16:creationId xmlns:a16="http://schemas.microsoft.com/office/drawing/2014/main" id="{DD085757-0E42-FBFD-E393-232E80BCFC6F}"/>
              </a:ext>
            </a:extLst>
          </p:cNvPr>
          <p:cNvSpPr txBox="1"/>
          <p:nvPr>
            <p:custDataLst>
              <p:tags r:id="rId32"/>
            </p:custDataLst>
          </p:nvPr>
        </p:nvSpPr>
        <p:spPr>
          <a:xfrm>
            <a:off x="3477737" y="511215"/>
            <a:ext cx="695198" cy="202317"/>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2" dirty="0">
                <a:solidFill>
                  <a:schemeClr val="dk1"/>
                </a:solidFill>
              </a:rPr>
              <a:t>Sept</a:t>
            </a:r>
            <a:r>
              <a:rPr lang="en-GB" sz="1100" spc="-22" dirty="0">
                <a:solidFill>
                  <a:schemeClr val="dk1"/>
                </a:solidFill>
              </a:rPr>
              <a:t> </a:t>
            </a:r>
            <a:r>
              <a:rPr lang="en-GB" sz="1100" b="1" spc="-22" dirty="0">
                <a:solidFill>
                  <a:schemeClr val="dk1"/>
                </a:solidFill>
              </a:rPr>
              <a:t>2024</a:t>
            </a:r>
            <a:endParaRPr lang="en-GB" sz="1100" spc="-22" dirty="0">
              <a:solidFill>
                <a:schemeClr val="dk1"/>
              </a:solidFill>
            </a:endParaRPr>
          </a:p>
        </p:txBody>
      </p:sp>
      <p:sp>
        <p:nvSpPr>
          <p:cNvPr id="11" name="OTLSHAPE_TB_00000000000000000000000000000000_TimescaleInterval4">
            <a:extLst>
              <a:ext uri="{FF2B5EF4-FFF2-40B4-BE49-F238E27FC236}">
                <a16:creationId xmlns:a16="http://schemas.microsoft.com/office/drawing/2014/main" id="{279DC33A-CE6F-F4ED-575A-6059FB945AAB}"/>
              </a:ext>
            </a:extLst>
          </p:cNvPr>
          <p:cNvSpPr txBox="1"/>
          <p:nvPr>
            <p:custDataLst>
              <p:tags r:id="rId33"/>
            </p:custDataLst>
          </p:nvPr>
        </p:nvSpPr>
        <p:spPr>
          <a:xfrm>
            <a:off x="4807230" y="532744"/>
            <a:ext cx="754737" cy="183232"/>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Oct</a:t>
            </a:r>
            <a:r>
              <a:rPr lang="en-GB" sz="1100" spc="-20" dirty="0">
                <a:solidFill>
                  <a:schemeClr val="dk1"/>
                </a:solidFill>
              </a:rPr>
              <a:t> </a:t>
            </a:r>
            <a:r>
              <a:rPr lang="en-GB" sz="1100" b="1" spc="-20" dirty="0">
                <a:solidFill>
                  <a:schemeClr val="dk1"/>
                </a:solidFill>
              </a:rPr>
              <a:t>2024</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4"/>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5"/>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3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3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3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3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6" name="OTLSHAPE_TB_00000000000000000000000000000000_Separator1">
            <a:extLst>
              <a:ext uri="{FF2B5EF4-FFF2-40B4-BE49-F238E27FC236}">
                <a16:creationId xmlns:a16="http://schemas.microsoft.com/office/drawing/2014/main" id="{9F62FA9B-AA44-7A99-834B-624B1D6206D6}"/>
              </a:ext>
            </a:extLst>
          </p:cNvPr>
          <p:cNvCxnSpPr/>
          <p:nvPr>
            <p:custDataLst>
              <p:tags r:id="rId60"/>
            </p:custDataLst>
          </p:nvPr>
        </p:nvCxnSpPr>
        <p:spPr>
          <a:xfrm>
            <a:off x="1943217" y="50223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1"/>
            </p:custDataLst>
          </p:nvPr>
        </p:nvCxnSpPr>
        <p:spPr>
          <a:xfrm>
            <a:off x="3172712" y="552728"/>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8" name="OTLSHAPE_TB_00000000000000000000000000000000_Separator3">
            <a:extLst>
              <a:ext uri="{FF2B5EF4-FFF2-40B4-BE49-F238E27FC236}">
                <a16:creationId xmlns:a16="http://schemas.microsoft.com/office/drawing/2014/main" id="{B31DD512-614A-E04A-2992-FF283DA49DF0}"/>
              </a:ext>
            </a:extLst>
          </p:cNvPr>
          <p:cNvCxnSpPr/>
          <p:nvPr>
            <p:custDataLst>
              <p:tags r:id="rId62"/>
            </p:custDataLst>
          </p:nvPr>
        </p:nvCxnSpPr>
        <p:spPr>
          <a:xfrm>
            <a:off x="5810822" y="50223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1506443" y="21813"/>
            <a:ext cx="8772144" cy="461665"/>
          </a:xfrm>
          <a:prstGeom prst="rect">
            <a:avLst/>
          </a:prstGeom>
          <a:noFill/>
        </p:spPr>
        <p:txBody>
          <a:bodyPr wrap="square" rtlCol="0">
            <a:spAutoFit/>
          </a:bodyPr>
          <a:lstStyle/>
          <a:p>
            <a:pPr algn="ctr"/>
            <a:r>
              <a:rPr lang="en-US" sz="2400" dirty="0">
                <a:solidFill>
                  <a:schemeClr val="accent1">
                    <a:lumMod val="75000"/>
                  </a:schemeClr>
                </a:solidFill>
              </a:rPr>
              <a:t>JO Calendar of Compliance &amp; Reporting Requirements 2024-25</a:t>
            </a:r>
          </a:p>
        </p:txBody>
      </p:sp>
      <p:sp>
        <p:nvSpPr>
          <p:cNvPr id="149" name="OTLSHAPE_SLA_199d0cae46ea41538561df4885311cf6_Title">
            <a:extLst>
              <a:ext uri="{FF2B5EF4-FFF2-40B4-BE49-F238E27FC236}">
                <a16:creationId xmlns:a16="http://schemas.microsoft.com/office/drawing/2014/main" id="{B3296606-12DD-486D-8542-937B13918F67}"/>
              </a:ext>
            </a:extLst>
          </p:cNvPr>
          <p:cNvSpPr txBox="1"/>
          <p:nvPr>
            <p:custDataLst>
              <p:tags r:id="rId63"/>
            </p:custDataLst>
          </p:nvPr>
        </p:nvSpPr>
        <p:spPr>
          <a:xfrm>
            <a:off x="834120" y="1003385"/>
            <a:ext cx="861824" cy="769441"/>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Financial statements to be audited within 4 months [LGA s416(1)]</a:t>
            </a:r>
          </a:p>
        </p:txBody>
      </p:sp>
      <p:sp>
        <p:nvSpPr>
          <p:cNvPr id="85" name="OTLSHAPE_SLA_199d0cae46ea41538561df4885311cf6_Title">
            <a:extLst>
              <a:ext uri="{FF2B5EF4-FFF2-40B4-BE49-F238E27FC236}">
                <a16:creationId xmlns:a16="http://schemas.microsoft.com/office/drawing/2014/main" id="{7BC3B23E-6120-4938-B274-F545C86BFDE6}"/>
              </a:ext>
            </a:extLst>
          </p:cNvPr>
          <p:cNvSpPr txBox="1"/>
          <p:nvPr>
            <p:custDataLst>
              <p:tags r:id="rId64"/>
            </p:custDataLst>
          </p:nvPr>
        </p:nvSpPr>
        <p:spPr>
          <a:xfrm>
            <a:off x="846362" y="3002176"/>
            <a:ext cx="861824"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GST Certificate to be submitted</a:t>
            </a:r>
          </a:p>
        </p:txBody>
      </p:sp>
      <p:sp>
        <p:nvSpPr>
          <p:cNvPr id="101" name="OTLSHAPE_SLA_d5b7e43d7a3448f2b24d21705fa8dd72_Title">
            <a:extLst>
              <a:ext uri="{FF2B5EF4-FFF2-40B4-BE49-F238E27FC236}">
                <a16:creationId xmlns:a16="http://schemas.microsoft.com/office/drawing/2014/main" id="{2D89C365-682A-41E2-92A5-D92024B9C0FC}"/>
              </a:ext>
            </a:extLst>
          </p:cNvPr>
          <p:cNvSpPr txBox="1"/>
          <p:nvPr>
            <p:custDataLst>
              <p:tags r:id="rId65"/>
            </p:custDataLst>
          </p:nvPr>
        </p:nvSpPr>
        <p:spPr>
          <a:xfrm>
            <a:off x="3246701" y="5039054"/>
            <a:ext cx="1304864" cy="1670720"/>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Written returns of interest due  for voting representatives and designated persons who held office at 30 June [MCC cl4.21(b)] to be lodged</a:t>
            </a:r>
          </a:p>
          <a:p>
            <a:r>
              <a:rPr lang="en-US" sz="1000" spc="-8" dirty="0">
                <a:solidFill>
                  <a:schemeClr val="dk1"/>
                </a:solidFill>
                <a:latin typeface="Calibri" panose="020F0502020204030204" pitchFamily="34" charset="0"/>
              </a:rPr>
              <a:t>EO to table returns at next JO Board meeting [MCC cl 4.25]</a:t>
            </a:r>
          </a:p>
        </p:txBody>
      </p:sp>
      <p:sp>
        <p:nvSpPr>
          <p:cNvPr id="103" name="OTLSHAPE_SLA_199d0cae46ea41538561df4885311cf6_Title">
            <a:extLst>
              <a:ext uri="{FF2B5EF4-FFF2-40B4-BE49-F238E27FC236}">
                <a16:creationId xmlns:a16="http://schemas.microsoft.com/office/drawing/2014/main" id="{95298C95-54DC-4FF4-893B-789FCD63C391}"/>
              </a:ext>
            </a:extLst>
          </p:cNvPr>
          <p:cNvSpPr txBox="1"/>
          <p:nvPr>
            <p:custDataLst>
              <p:tags r:id="rId66"/>
            </p:custDataLst>
          </p:nvPr>
        </p:nvSpPr>
        <p:spPr>
          <a:xfrm>
            <a:off x="4702673" y="1102222"/>
            <a:ext cx="1062643"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17     </a:t>
            </a:r>
            <a:r>
              <a:rPr lang="en-US" sz="1000" spc="-8" dirty="0">
                <a:solidFill>
                  <a:schemeClr val="dk1"/>
                </a:solidFill>
                <a:latin typeface="Calibri" panose="020F0502020204030204" pitchFamily="34" charset="0"/>
              </a:rPr>
              <a:t>Request for extension to lodge financial statements due in writing to OLG [LGA s416(2), Code</a:t>
            </a:r>
            <a:r>
              <a:rPr lang="en-US" sz="900" spc="-8" dirty="0">
                <a:solidFill>
                  <a:schemeClr val="dk1"/>
                </a:solidFill>
                <a:latin typeface="Calibri" panose="020F0502020204030204" pitchFamily="34" charset="0"/>
              </a:rPr>
              <a:t>]</a:t>
            </a:r>
          </a:p>
        </p:txBody>
      </p:sp>
      <p:sp>
        <p:nvSpPr>
          <p:cNvPr id="105" name="OTLSHAPE_SLA_d5b7e43d7a3448f2b24d21705fa8dd72_Title">
            <a:extLst>
              <a:ext uri="{FF2B5EF4-FFF2-40B4-BE49-F238E27FC236}">
                <a16:creationId xmlns:a16="http://schemas.microsoft.com/office/drawing/2014/main" id="{60E55678-590A-4B0A-B9B9-900A38B0CBCE}"/>
              </a:ext>
            </a:extLst>
          </p:cNvPr>
          <p:cNvSpPr txBox="1"/>
          <p:nvPr>
            <p:custDataLst>
              <p:tags r:id="rId67"/>
            </p:custDataLst>
          </p:nvPr>
        </p:nvSpPr>
        <p:spPr>
          <a:xfrm>
            <a:off x="4732182" y="3826113"/>
            <a:ext cx="918853" cy="1217439"/>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Annual Report of obligations under GIPA due to the Minister and the Information Commissioner [GIPA s125]</a:t>
            </a:r>
            <a:endParaRPr lang="en-US" sz="1000" b="1" spc="-8" dirty="0">
              <a:solidFill>
                <a:schemeClr val="dk1"/>
              </a:solidFill>
              <a:latin typeface="Calibri" panose="020F0502020204030204" pitchFamily="34" charset="0"/>
            </a:endParaRPr>
          </a:p>
        </p:txBody>
      </p:sp>
      <p:sp>
        <p:nvSpPr>
          <p:cNvPr id="106" name="OTLSHAPE_SLA_199d0cae46ea41538561df4885311cf6_Title">
            <a:extLst>
              <a:ext uri="{FF2B5EF4-FFF2-40B4-BE49-F238E27FC236}">
                <a16:creationId xmlns:a16="http://schemas.microsoft.com/office/drawing/2014/main" id="{B516A6F9-BC01-441E-8BC7-D469EED5C1D3}"/>
              </a:ext>
            </a:extLst>
          </p:cNvPr>
          <p:cNvSpPr txBox="1"/>
          <p:nvPr>
            <p:custDataLst>
              <p:tags r:id="rId68"/>
            </p:custDataLst>
          </p:nvPr>
        </p:nvSpPr>
        <p:spPr>
          <a:xfrm>
            <a:off x="4732182" y="2232735"/>
            <a:ext cx="1062643" cy="1231106"/>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Financial Statements to be audited [LGAs416(1), Code] and lodged to OLG [LGA s417)5)] with Financial Data Return</a:t>
            </a:r>
          </a:p>
        </p:txBody>
      </p:sp>
      <p:sp>
        <p:nvSpPr>
          <p:cNvPr id="114" name="OTLSHAPE_TB_00000000000000000000000000000000_TimescaleInterval1">
            <a:extLst>
              <a:ext uri="{FF2B5EF4-FFF2-40B4-BE49-F238E27FC236}">
                <a16:creationId xmlns:a16="http://schemas.microsoft.com/office/drawing/2014/main" id="{36B3B84F-69F2-4097-8440-B993FF8926D5}"/>
              </a:ext>
            </a:extLst>
          </p:cNvPr>
          <p:cNvSpPr txBox="1"/>
          <p:nvPr>
            <p:custDataLst>
              <p:tags r:id="rId69"/>
            </p:custDataLst>
          </p:nvPr>
        </p:nvSpPr>
        <p:spPr>
          <a:xfrm>
            <a:off x="6089207" y="525499"/>
            <a:ext cx="663972" cy="201022"/>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Nov 2024</a:t>
            </a:r>
            <a:endParaRPr lang="en-GB" sz="1100" spc="-20" dirty="0">
              <a:solidFill>
                <a:schemeClr val="dk1"/>
              </a:solidFill>
            </a:endParaRPr>
          </a:p>
        </p:txBody>
      </p:sp>
      <p:sp>
        <p:nvSpPr>
          <p:cNvPr id="116" name="OTLSHAPE_TB_00000000000000000000000000000000_TimescaleInterval2">
            <a:extLst>
              <a:ext uri="{FF2B5EF4-FFF2-40B4-BE49-F238E27FC236}">
                <a16:creationId xmlns:a16="http://schemas.microsoft.com/office/drawing/2014/main" id="{04A19CCB-FA81-4938-92FD-A9B1DD63D3A8}"/>
              </a:ext>
            </a:extLst>
          </p:cNvPr>
          <p:cNvSpPr txBox="1"/>
          <p:nvPr>
            <p:custDataLst>
              <p:tags r:id="rId70"/>
            </p:custDataLst>
          </p:nvPr>
        </p:nvSpPr>
        <p:spPr>
          <a:xfrm>
            <a:off x="7325689" y="544021"/>
            <a:ext cx="716578" cy="194557"/>
          </a:xfrm>
          <a:prstGeom prst="rect">
            <a:avLst/>
          </a:prstGeom>
          <a:solidFill>
            <a:schemeClr val="bg1">
              <a:lumMod val="85000"/>
            </a:schemeClr>
          </a:solidFill>
        </p:spPr>
        <p:txBody>
          <a:bodyPr vert="horz" wrap="none" lIns="0" tIns="0" rIns="0" bIns="0" rtlCol="0" anchor="ctr" anchorCtr="0">
            <a:noAutofit/>
          </a:bodyPr>
          <a:lstStyle/>
          <a:p>
            <a:pPr algn="ctr"/>
            <a:r>
              <a:rPr lang="en-GB" sz="1100" b="1" spc="-18" dirty="0">
                <a:solidFill>
                  <a:schemeClr val="dk1"/>
                </a:solidFill>
              </a:rPr>
              <a:t>Dec</a:t>
            </a:r>
            <a:r>
              <a:rPr lang="en-GB" sz="1100" spc="-18" dirty="0">
                <a:solidFill>
                  <a:schemeClr val="dk1"/>
                </a:solidFill>
              </a:rPr>
              <a:t> </a:t>
            </a:r>
            <a:r>
              <a:rPr lang="en-GB" sz="1100" b="1" spc="-18" dirty="0">
                <a:solidFill>
                  <a:schemeClr val="dk1"/>
                </a:solidFill>
              </a:rPr>
              <a:t>2024</a:t>
            </a:r>
          </a:p>
        </p:txBody>
      </p:sp>
      <p:sp>
        <p:nvSpPr>
          <p:cNvPr id="121" name="OTLSHAPE_SLA_199d0cae46ea41538561df4885311cf6_Title">
            <a:extLst>
              <a:ext uri="{FF2B5EF4-FFF2-40B4-BE49-F238E27FC236}">
                <a16:creationId xmlns:a16="http://schemas.microsoft.com/office/drawing/2014/main" id="{B8B2F235-3AD8-4D16-893F-DAC2837E26BC}"/>
              </a:ext>
            </a:extLst>
          </p:cNvPr>
          <p:cNvSpPr txBox="1"/>
          <p:nvPr>
            <p:custDataLst>
              <p:tags r:id="rId71"/>
            </p:custDataLst>
          </p:nvPr>
        </p:nvSpPr>
        <p:spPr>
          <a:xfrm>
            <a:off x="5979472" y="5542318"/>
            <a:ext cx="1160400" cy="107721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Annual Performance Statement is to be prepared [s428 LGA, 217(1) LGReg] [Checklist is available </a:t>
            </a:r>
            <a:r>
              <a:rPr lang="en-US" sz="1000" spc="-8" dirty="0">
                <a:solidFill>
                  <a:schemeClr val="dk1"/>
                </a:solidFill>
                <a:latin typeface="Calibri" panose="020F0502020204030204" pitchFamily="34" charset="0"/>
                <a:hlinkClick r:id="rId91"/>
              </a:rPr>
              <a:t>here</a:t>
            </a:r>
            <a:r>
              <a:rPr lang="en-US" sz="1000" spc="-8" dirty="0">
                <a:solidFill>
                  <a:schemeClr val="dk1"/>
                </a:solidFill>
                <a:latin typeface="Calibri" panose="020F0502020204030204" pitchFamily="34" charset="0"/>
              </a:rPr>
              <a:t>]</a:t>
            </a:r>
          </a:p>
        </p:txBody>
      </p:sp>
      <p:sp>
        <p:nvSpPr>
          <p:cNvPr id="122" name="OTLSHAPE_SLA_199d0cae46ea41538561df4885311cf6_Title">
            <a:extLst>
              <a:ext uri="{FF2B5EF4-FFF2-40B4-BE49-F238E27FC236}">
                <a16:creationId xmlns:a16="http://schemas.microsoft.com/office/drawing/2014/main" id="{5A187CD1-2126-4AD2-B0A4-5F8A79F6F90E}"/>
              </a:ext>
            </a:extLst>
          </p:cNvPr>
          <p:cNvSpPr txBox="1"/>
          <p:nvPr>
            <p:custDataLst>
              <p:tags r:id="rId72"/>
            </p:custDataLst>
          </p:nvPr>
        </p:nvSpPr>
        <p:spPr>
          <a:xfrm>
            <a:off x="7463096" y="5258861"/>
            <a:ext cx="1139632" cy="1231106"/>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Model Code of Conduct Complaints Statistics to be reported to Board [Procedures 11.1].  Collection form due to OLG [Procedures 11.2]</a:t>
            </a:r>
          </a:p>
        </p:txBody>
      </p:sp>
      <p:cxnSp>
        <p:nvCxnSpPr>
          <p:cNvPr id="123" name="OTLSHAPE_TB_00000000000000000000000000000000_Separator3">
            <a:extLst>
              <a:ext uri="{FF2B5EF4-FFF2-40B4-BE49-F238E27FC236}">
                <a16:creationId xmlns:a16="http://schemas.microsoft.com/office/drawing/2014/main" id="{27F401E6-715C-4C27-81BB-13F132CB5512}"/>
              </a:ext>
            </a:extLst>
          </p:cNvPr>
          <p:cNvCxnSpPr>
            <a:cxnSpLocks/>
          </p:cNvCxnSpPr>
          <p:nvPr>
            <p:custDataLst>
              <p:tags r:id="rId73"/>
            </p:custDataLst>
          </p:nvPr>
        </p:nvCxnSpPr>
        <p:spPr>
          <a:xfrm>
            <a:off x="7077188" y="520933"/>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4" name="OTLSHAPE_TB_00000000000000000000000000000000_Separator3">
            <a:extLst>
              <a:ext uri="{FF2B5EF4-FFF2-40B4-BE49-F238E27FC236}">
                <a16:creationId xmlns:a16="http://schemas.microsoft.com/office/drawing/2014/main" id="{B6B95465-1B52-4E58-8CE5-25137BD5E54F}"/>
              </a:ext>
            </a:extLst>
          </p:cNvPr>
          <p:cNvCxnSpPr/>
          <p:nvPr>
            <p:custDataLst>
              <p:tags r:id="rId74"/>
            </p:custDataLst>
          </p:nvPr>
        </p:nvCxnSpPr>
        <p:spPr>
          <a:xfrm>
            <a:off x="9379422" y="522583"/>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5" name="OTLSHAPE_TB_00000000000000000000000000000000_Separator3">
            <a:extLst>
              <a:ext uri="{FF2B5EF4-FFF2-40B4-BE49-F238E27FC236}">
                <a16:creationId xmlns:a16="http://schemas.microsoft.com/office/drawing/2014/main" id="{88B765F1-DD30-48BC-908D-734E58E9D720}"/>
              </a:ext>
            </a:extLst>
          </p:cNvPr>
          <p:cNvCxnSpPr/>
          <p:nvPr>
            <p:custDataLst>
              <p:tags r:id="rId75"/>
            </p:custDataLst>
          </p:nvPr>
        </p:nvCxnSpPr>
        <p:spPr>
          <a:xfrm>
            <a:off x="4525364" y="532070"/>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7" name="OTLSHAPE_TB_00000000000000000000000000000000_TimescaleInterval3">
            <a:extLst>
              <a:ext uri="{FF2B5EF4-FFF2-40B4-BE49-F238E27FC236}">
                <a16:creationId xmlns:a16="http://schemas.microsoft.com/office/drawing/2014/main" id="{5FFAB3B5-12C2-4E0A-A804-BF96D206FCD6}"/>
              </a:ext>
            </a:extLst>
          </p:cNvPr>
          <p:cNvSpPr txBox="1"/>
          <p:nvPr>
            <p:custDataLst>
              <p:tags r:id="rId76"/>
            </p:custDataLst>
          </p:nvPr>
        </p:nvSpPr>
        <p:spPr>
          <a:xfrm>
            <a:off x="8469081" y="536398"/>
            <a:ext cx="722184" cy="188221"/>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2" dirty="0">
                <a:solidFill>
                  <a:schemeClr val="dk1"/>
                </a:solidFill>
              </a:rPr>
              <a:t>Jan</a:t>
            </a:r>
            <a:r>
              <a:rPr lang="en-GB" sz="1100" spc="-22" dirty="0">
                <a:solidFill>
                  <a:schemeClr val="dk1"/>
                </a:solidFill>
              </a:rPr>
              <a:t> </a:t>
            </a:r>
            <a:r>
              <a:rPr lang="en-GB" sz="1100" b="1" spc="-22" dirty="0">
                <a:solidFill>
                  <a:schemeClr val="dk1"/>
                </a:solidFill>
              </a:rPr>
              <a:t>2025</a:t>
            </a:r>
            <a:endParaRPr lang="en-GB" sz="1100" spc="-22" dirty="0">
              <a:solidFill>
                <a:schemeClr val="dk1"/>
              </a:solidFill>
            </a:endParaRPr>
          </a:p>
        </p:txBody>
      </p:sp>
      <p:sp>
        <p:nvSpPr>
          <p:cNvPr id="128" name="OTLSHAPE_TB_00000000000000000000000000000000_TimescaleInterval4">
            <a:extLst>
              <a:ext uri="{FF2B5EF4-FFF2-40B4-BE49-F238E27FC236}">
                <a16:creationId xmlns:a16="http://schemas.microsoft.com/office/drawing/2014/main" id="{9B951698-356D-4A0D-8339-D7214C5C4C6C}"/>
              </a:ext>
            </a:extLst>
          </p:cNvPr>
          <p:cNvSpPr txBox="1"/>
          <p:nvPr>
            <p:custDataLst>
              <p:tags r:id="rId77"/>
            </p:custDataLst>
          </p:nvPr>
        </p:nvSpPr>
        <p:spPr>
          <a:xfrm>
            <a:off x="9497141" y="458972"/>
            <a:ext cx="936091" cy="340150"/>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dirty="0">
                <a:solidFill>
                  <a:schemeClr val="dk1"/>
                </a:solidFill>
              </a:rPr>
              <a:t>Feb</a:t>
            </a:r>
            <a:r>
              <a:rPr lang="en-GB" sz="1100" spc="-20" dirty="0">
                <a:solidFill>
                  <a:schemeClr val="dk1"/>
                </a:solidFill>
              </a:rPr>
              <a:t> </a:t>
            </a:r>
            <a:r>
              <a:rPr lang="en-GB" sz="1100" b="1" spc="-20" dirty="0">
                <a:solidFill>
                  <a:schemeClr val="dk1"/>
                </a:solidFill>
              </a:rPr>
              <a:t>2025 – </a:t>
            </a:r>
          </a:p>
          <a:p>
            <a:pPr algn="ctr"/>
            <a:r>
              <a:rPr lang="en-GB" sz="1100" b="1" spc="-20" dirty="0">
                <a:solidFill>
                  <a:schemeClr val="dk1"/>
                </a:solidFill>
              </a:rPr>
              <a:t>May 2025</a:t>
            </a:r>
          </a:p>
        </p:txBody>
      </p:sp>
      <p:sp>
        <p:nvSpPr>
          <p:cNvPr id="132" name="OTLSHAPE_TB_00000000000000000000000000000000_TimescaleInterval4">
            <a:extLst>
              <a:ext uri="{FF2B5EF4-FFF2-40B4-BE49-F238E27FC236}">
                <a16:creationId xmlns:a16="http://schemas.microsoft.com/office/drawing/2014/main" id="{46377C81-8DD6-47C4-A9A1-7558F235ED02}"/>
              </a:ext>
            </a:extLst>
          </p:cNvPr>
          <p:cNvSpPr txBox="1"/>
          <p:nvPr>
            <p:custDataLst>
              <p:tags r:id="rId78"/>
            </p:custDataLst>
          </p:nvPr>
        </p:nvSpPr>
        <p:spPr>
          <a:xfrm>
            <a:off x="11029663" y="575967"/>
            <a:ext cx="769701" cy="182880"/>
          </a:xfrm>
          <a:prstGeom prst="rect">
            <a:avLst/>
          </a:prstGeom>
          <a:solidFill>
            <a:schemeClr val="bg1">
              <a:lumMod val="85000"/>
            </a:schemeClr>
          </a:solidFill>
        </p:spPr>
        <p:txBody>
          <a:bodyPr vert="horz" wrap="none" lIns="0" tIns="0" rIns="0" bIns="0" rtlCol="0" anchor="ctr" anchorCtr="0">
            <a:noAutofit/>
          </a:bodyPr>
          <a:lstStyle/>
          <a:p>
            <a:pPr algn="ctr"/>
            <a:r>
              <a:rPr lang="en-GB" sz="1100" b="1" spc="-20">
                <a:solidFill>
                  <a:schemeClr val="dk1"/>
                </a:solidFill>
              </a:rPr>
              <a:t>June</a:t>
            </a:r>
            <a:r>
              <a:rPr lang="en-GB" sz="1100" spc="-20">
                <a:solidFill>
                  <a:schemeClr val="dk1"/>
                </a:solidFill>
              </a:rPr>
              <a:t> </a:t>
            </a:r>
            <a:r>
              <a:rPr lang="en-GB" sz="1100" b="1" spc="-20">
                <a:solidFill>
                  <a:schemeClr val="dk1"/>
                </a:solidFill>
              </a:rPr>
              <a:t>2025</a:t>
            </a:r>
            <a:endParaRPr lang="en-GB" sz="1100" b="1" spc="-20" dirty="0">
              <a:solidFill>
                <a:schemeClr val="dk1"/>
              </a:solidFill>
            </a:endParaRPr>
          </a:p>
        </p:txBody>
      </p:sp>
      <p:sp>
        <p:nvSpPr>
          <p:cNvPr id="135" name="OTLSHAPE_SLA_199d0cae46ea41538561df4885311cf6_Title">
            <a:extLst>
              <a:ext uri="{FF2B5EF4-FFF2-40B4-BE49-F238E27FC236}">
                <a16:creationId xmlns:a16="http://schemas.microsoft.com/office/drawing/2014/main" id="{CD56090B-6484-456B-A800-0CAAF2DE8872}"/>
              </a:ext>
            </a:extLst>
          </p:cNvPr>
          <p:cNvSpPr txBox="1"/>
          <p:nvPr>
            <p:custDataLst>
              <p:tags r:id="rId79"/>
            </p:custDataLst>
          </p:nvPr>
        </p:nvSpPr>
        <p:spPr>
          <a:xfrm>
            <a:off x="11045088" y="3871691"/>
            <a:ext cx="918853"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Last day to adopt Statement of Revenue Policy and Budget 2023-24 [LG Reg cl 397I]</a:t>
            </a:r>
            <a:endParaRPr lang="en-US" sz="1000" spc="-8" dirty="0">
              <a:solidFill>
                <a:schemeClr val="dk1"/>
              </a:solidFill>
              <a:latin typeface="Calibri" panose="020F0502020204030204" pitchFamily="34" charset="0"/>
            </a:endParaRPr>
          </a:p>
        </p:txBody>
      </p:sp>
      <p:cxnSp>
        <p:nvCxnSpPr>
          <p:cNvPr id="136" name="OTLSHAPE_TB_00000000000000000000000000000000_Separator3">
            <a:extLst>
              <a:ext uri="{FF2B5EF4-FFF2-40B4-BE49-F238E27FC236}">
                <a16:creationId xmlns:a16="http://schemas.microsoft.com/office/drawing/2014/main" id="{F7FCE3B4-A7A5-4D52-A0CB-470BBE4A3C31}"/>
              </a:ext>
            </a:extLst>
          </p:cNvPr>
          <p:cNvCxnSpPr/>
          <p:nvPr>
            <p:custDataLst>
              <p:tags r:id="rId80"/>
            </p:custDataLst>
          </p:nvPr>
        </p:nvCxnSpPr>
        <p:spPr>
          <a:xfrm>
            <a:off x="8272366" y="522581"/>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7" name="OTLSHAPE_TB_00000000000000000000000000000000_Separator3">
            <a:extLst>
              <a:ext uri="{FF2B5EF4-FFF2-40B4-BE49-F238E27FC236}">
                <a16:creationId xmlns:a16="http://schemas.microsoft.com/office/drawing/2014/main" id="{13865864-231F-46B8-9653-93A4CDED592D}"/>
              </a:ext>
            </a:extLst>
          </p:cNvPr>
          <p:cNvCxnSpPr/>
          <p:nvPr>
            <p:custDataLst>
              <p:tags r:id="rId81"/>
            </p:custDataLst>
          </p:nvPr>
        </p:nvCxnSpPr>
        <p:spPr>
          <a:xfrm>
            <a:off x="10731319" y="552728"/>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OTLSHAPE_SLA_199d0cae46ea41538561df4885311cf6_Title">
            <a:extLst>
              <a:ext uri="{FF2B5EF4-FFF2-40B4-BE49-F238E27FC236}">
                <a16:creationId xmlns:a16="http://schemas.microsoft.com/office/drawing/2014/main" id="{4AE4E2CD-2D1B-4157-BD88-B19B93052E9D}"/>
              </a:ext>
            </a:extLst>
          </p:cNvPr>
          <p:cNvSpPr txBox="1"/>
          <p:nvPr>
            <p:custDataLst>
              <p:tags r:id="rId82"/>
            </p:custDataLst>
          </p:nvPr>
        </p:nvSpPr>
        <p:spPr>
          <a:xfrm>
            <a:off x="7355272" y="1099800"/>
            <a:ext cx="798725"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5    </a:t>
            </a:r>
            <a:r>
              <a:rPr lang="en-US" sz="1000" spc="-8" dirty="0">
                <a:solidFill>
                  <a:schemeClr val="dk1"/>
                </a:solidFill>
                <a:latin typeface="Calibri" panose="020F0502020204030204" pitchFamily="34" charset="0"/>
              </a:rPr>
              <a:t>Last day for financial statements to be presented to the public [LGA 418(2)] </a:t>
            </a:r>
          </a:p>
        </p:txBody>
      </p:sp>
      <p:sp>
        <p:nvSpPr>
          <p:cNvPr id="88" name="OTLSHAPE_SLA_199d0cae46ea41538561df4885311cf6_Title">
            <a:extLst>
              <a:ext uri="{FF2B5EF4-FFF2-40B4-BE49-F238E27FC236}">
                <a16:creationId xmlns:a16="http://schemas.microsoft.com/office/drawing/2014/main" id="{55D0A954-FD9D-4CBA-B35F-E680025760E1}"/>
              </a:ext>
            </a:extLst>
          </p:cNvPr>
          <p:cNvSpPr txBox="1"/>
          <p:nvPr>
            <p:custDataLst>
              <p:tags r:id="rId83"/>
            </p:custDataLst>
          </p:nvPr>
        </p:nvSpPr>
        <p:spPr>
          <a:xfrm>
            <a:off x="846363" y="1873532"/>
            <a:ext cx="849581"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7    </a:t>
            </a:r>
            <a:r>
              <a:rPr lang="en-US" sz="1000" spc="-8" dirty="0">
                <a:solidFill>
                  <a:schemeClr val="dk1"/>
                </a:solidFill>
                <a:latin typeface="Calibri" panose="020F0502020204030204" pitchFamily="34" charset="0"/>
              </a:rPr>
              <a:t>Proposed borrowing return to be submitted to </a:t>
            </a:r>
            <a:r>
              <a:rPr lang="en-US" sz="1000" spc="-8" dirty="0" err="1">
                <a:solidFill>
                  <a:schemeClr val="dk1"/>
                </a:solidFill>
                <a:latin typeface="Calibri" panose="020F0502020204030204" pitchFamily="34" charset="0"/>
              </a:rPr>
              <a:t>Tcorp</a:t>
            </a:r>
            <a:r>
              <a:rPr lang="en-US" sz="1000" spc="-8" dirty="0">
                <a:solidFill>
                  <a:schemeClr val="dk1"/>
                </a:solidFill>
                <a:latin typeface="Calibri" panose="020F0502020204030204" pitchFamily="34" charset="0"/>
              </a:rPr>
              <a:t>. Return available </a:t>
            </a:r>
            <a:r>
              <a:rPr lang="en-US" sz="1000" spc="-8" dirty="0">
                <a:solidFill>
                  <a:schemeClr val="dk1"/>
                </a:solidFill>
                <a:latin typeface="Calibri" panose="020F0502020204030204" pitchFamily="34" charset="0"/>
                <a:hlinkClick r:id="rId92"/>
              </a:rPr>
              <a:t>here</a:t>
            </a:r>
            <a:endParaRPr lang="en-US" sz="1000" spc="-8" dirty="0">
              <a:solidFill>
                <a:schemeClr val="dk1"/>
              </a:solidFill>
              <a:latin typeface="Calibri" panose="020F0502020204030204" pitchFamily="34" charset="0"/>
            </a:endParaRPr>
          </a:p>
        </p:txBody>
      </p:sp>
      <p:sp>
        <p:nvSpPr>
          <p:cNvPr id="3" name="OTLSHAPE_SLA_199d0cae46ea41538561df4885311cf6_Title">
            <a:extLst>
              <a:ext uri="{FF2B5EF4-FFF2-40B4-BE49-F238E27FC236}">
                <a16:creationId xmlns:a16="http://schemas.microsoft.com/office/drawing/2014/main" id="{4597AD91-EC68-A3DD-8EFE-92D72A91BBCD}"/>
              </a:ext>
            </a:extLst>
          </p:cNvPr>
          <p:cNvSpPr txBox="1"/>
          <p:nvPr>
            <p:custDataLst>
              <p:tags r:id="rId84"/>
            </p:custDataLst>
          </p:nvPr>
        </p:nvSpPr>
        <p:spPr>
          <a:xfrm>
            <a:off x="6089207" y="2366014"/>
            <a:ext cx="926242" cy="923330"/>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Last day for Annual Performance Statement to be published [LG Reg s397J(2)]</a:t>
            </a:r>
          </a:p>
        </p:txBody>
      </p:sp>
      <p:sp>
        <p:nvSpPr>
          <p:cNvPr id="4" name="OTLSHAPE_SLA_d5b7e43d7a3448f2b24d21705fa8dd72_Title">
            <a:extLst>
              <a:ext uri="{FF2B5EF4-FFF2-40B4-BE49-F238E27FC236}">
                <a16:creationId xmlns:a16="http://schemas.microsoft.com/office/drawing/2014/main" id="{FF67271C-1577-BDA4-4BE2-9B67DE9DE344}"/>
              </a:ext>
            </a:extLst>
          </p:cNvPr>
          <p:cNvSpPr txBox="1"/>
          <p:nvPr>
            <p:custDataLst>
              <p:tags r:id="rId85"/>
            </p:custDataLst>
          </p:nvPr>
        </p:nvSpPr>
        <p:spPr>
          <a:xfrm>
            <a:off x="3246702" y="3826113"/>
            <a:ext cx="1237190" cy="385820"/>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14 </a:t>
            </a:r>
            <a:r>
              <a:rPr lang="en-US" sz="1000" spc="-8" dirty="0">
                <a:solidFill>
                  <a:schemeClr val="dk1"/>
                </a:solidFill>
                <a:latin typeface="Calibri" panose="020F0502020204030204" pitchFamily="34" charset="0"/>
              </a:rPr>
              <a:t>Local Government Elections</a:t>
            </a:r>
            <a:endParaRPr lang="en-US" sz="1000" b="1" spc="-8" dirty="0">
              <a:solidFill>
                <a:schemeClr val="dk1"/>
              </a:solidFill>
              <a:latin typeface="Calibri" panose="020F0502020204030204" pitchFamily="34" charset="0"/>
            </a:endParaRPr>
          </a:p>
        </p:txBody>
      </p:sp>
      <p:sp>
        <p:nvSpPr>
          <p:cNvPr id="5" name="OTLSHAPE_SLA_199d0cae46ea41538561df4885311cf6_Title">
            <a:extLst>
              <a:ext uri="{FF2B5EF4-FFF2-40B4-BE49-F238E27FC236}">
                <a16:creationId xmlns:a16="http://schemas.microsoft.com/office/drawing/2014/main" id="{8E096033-611F-F45F-E343-977C14A5385C}"/>
              </a:ext>
            </a:extLst>
          </p:cNvPr>
          <p:cNvSpPr txBox="1"/>
          <p:nvPr>
            <p:custDataLst>
              <p:tags r:id="rId86"/>
            </p:custDataLst>
          </p:nvPr>
        </p:nvSpPr>
        <p:spPr>
          <a:xfrm>
            <a:off x="5872161" y="3826113"/>
            <a:ext cx="1302660" cy="1538883"/>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Reminder: </a:t>
            </a:r>
            <a:r>
              <a:rPr lang="en-US" sz="1000" spc="-8" dirty="0">
                <a:solidFill>
                  <a:schemeClr val="dk1"/>
                </a:solidFill>
                <a:latin typeface="Calibri" panose="020F0502020204030204" pitchFamily="34" charset="0"/>
              </a:rPr>
              <a:t>Election of the chairperson at the first meeting of the JO after the ordinary election of councils (give member councils time to elect mayors who make up the JO </a:t>
            </a:r>
            <a:r>
              <a:rPr lang="en-US" sz="1000" spc="-8" dirty="0">
                <a:solidFill>
                  <a:schemeClr val="dk1"/>
                </a:solidFill>
              </a:rPr>
              <a:t>Board [</a:t>
            </a:r>
            <a:r>
              <a:rPr lang="en-AU" sz="1000" dirty="0">
                <a:effectLst/>
              </a:rPr>
              <a:t>Clause 1 of Schedule 7A of LG General Reg]</a:t>
            </a:r>
          </a:p>
        </p:txBody>
      </p:sp>
      <p:sp>
        <p:nvSpPr>
          <p:cNvPr id="2" name="OTLSHAPE_SLA_d5b7e43d7a3448f2b24d21705fa8dd72_Title">
            <a:extLst>
              <a:ext uri="{FF2B5EF4-FFF2-40B4-BE49-F238E27FC236}">
                <a16:creationId xmlns:a16="http://schemas.microsoft.com/office/drawing/2014/main" id="{850F24CD-843C-1CD6-44E4-E0AA73AF968F}"/>
              </a:ext>
            </a:extLst>
          </p:cNvPr>
          <p:cNvSpPr txBox="1"/>
          <p:nvPr>
            <p:custDataLst>
              <p:tags r:id="rId87"/>
            </p:custDataLst>
          </p:nvPr>
        </p:nvSpPr>
        <p:spPr>
          <a:xfrm>
            <a:off x="3246701" y="4215628"/>
            <a:ext cx="1188411" cy="792896"/>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19   </a:t>
            </a:r>
            <a:r>
              <a:rPr lang="en-US" sz="1000" spc="-8" dirty="0">
                <a:solidFill>
                  <a:schemeClr val="dk1"/>
                </a:solidFill>
                <a:latin typeface="Calibri" panose="020F0502020204030204" pitchFamily="34" charset="0"/>
              </a:rPr>
              <a:t>Cyber Security Councils Forum.  Registration via community@cyber.nsw.gov.au</a:t>
            </a:r>
          </a:p>
        </p:txBody>
      </p:sp>
      <p:sp>
        <p:nvSpPr>
          <p:cNvPr id="6" name="OTLSHAPE_SLA_d5b7e43d7a3448f2b24d21705fa8dd72_Title">
            <a:extLst>
              <a:ext uri="{FF2B5EF4-FFF2-40B4-BE49-F238E27FC236}">
                <a16:creationId xmlns:a16="http://schemas.microsoft.com/office/drawing/2014/main" id="{65C189BB-D244-42BD-C7BC-0AAC82AF1606}"/>
              </a:ext>
            </a:extLst>
          </p:cNvPr>
          <p:cNvSpPr txBox="1"/>
          <p:nvPr>
            <p:custDataLst>
              <p:tags r:id="rId88"/>
            </p:custDataLst>
          </p:nvPr>
        </p:nvSpPr>
        <p:spPr>
          <a:xfrm>
            <a:off x="7423459" y="3826113"/>
            <a:ext cx="1188411" cy="792896"/>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Cyber Security Councils Forum.  Registration via community@cyber.nsw.gov.au</a:t>
            </a:r>
          </a:p>
        </p:txBody>
      </p:sp>
      <p:sp>
        <p:nvSpPr>
          <p:cNvPr id="7" name="OTLSHAPE_SLA_199d0cae46ea41538561df4885311cf6_Title">
            <a:extLst>
              <a:ext uri="{FF2B5EF4-FFF2-40B4-BE49-F238E27FC236}">
                <a16:creationId xmlns:a16="http://schemas.microsoft.com/office/drawing/2014/main" id="{42A1160E-2531-7EBC-3673-646353C5B22F}"/>
              </a:ext>
            </a:extLst>
          </p:cNvPr>
          <p:cNvSpPr txBox="1"/>
          <p:nvPr>
            <p:custDataLst>
              <p:tags r:id="rId89"/>
            </p:custDataLst>
          </p:nvPr>
        </p:nvSpPr>
        <p:spPr>
          <a:xfrm>
            <a:off x="11061633" y="5221985"/>
            <a:ext cx="905251" cy="769441"/>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Last day to review Business Activity Strategic Plan [LG Reg s 219]</a:t>
            </a:r>
            <a:endParaRPr lang="en-US" sz="1000" spc="-8" dirty="0">
              <a:solidFill>
                <a:schemeClr val="dk1"/>
              </a:solidFill>
              <a:latin typeface="Calibri" panose="020F0502020204030204" pitchFamily="34" charset="0"/>
            </a:endParaRPr>
          </a:p>
        </p:txBody>
      </p:sp>
    </p:spTree>
    <p:custDataLst>
      <p:tags r:id="rId1"/>
    </p:custDataLst>
    <p:extLst>
      <p:ext uri="{BB962C8B-B14F-4D97-AF65-F5344CB8AC3E}">
        <p14:creationId xmlns:p14="http://schemas.microsoft.com/office/powerpoint/2010/main" val="393028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1350724" y="2212730"/>
            <a:ext cx="10396776" cy="3148589"/>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3"/>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4"/>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5"/>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6"/>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7"/>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8"/>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9"/>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0"/>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1"/>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12"/>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13"/>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14"/>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15"/>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16"/>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17"/>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18"/>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19"/>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20"/>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21"/>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2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2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24"/>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25"/>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26"/>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2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2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2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3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3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3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3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3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3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3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3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38"/>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3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4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4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4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49" name="TextBox 248">
            <a:extLst>
              <a:ext uri="{FF2B5EF4-FFF2-40B4-BE49-F238E27FC236}">
                <a16:creationId xmlns:a16="http://schemas.microsoft.com/office/drawing/2014/main" id="{2C5743A2-30AC-0532-8E52-29F5BF9F7328}"/>
              </a:ext>
            </a:extLst>
          </p:cNvPr>
          <p:cNvSpPr txBox="1"/>
          <p:nvPr/>
        </p:nvSpPr>
        <p:spPr>
          <a:xfrm>
            <a:off x="863318" y="422546"/>
            <a:ext cx="8992990" cy="461665"/>
          </a:xfrm>
          <a:prstGeom prst="rect">
            <a:avLst/>
          </a:prstGeom>
          <a:noFill/>
        </p:spPr>
        <p:txBody>
          <a:bodyPr wrap="square" rtlCol="0">
            <a:spAutoFit/>
          </a:bodyPr>
          <a:lstStyle/>
          <a:p>
            <a:pPr algn="ctr"/>
            <a:r>
              <a:rPr lang="en-US" sz="2400" dirty="0">
                <a:solidFill>
                  <a:schemeClr val="accent1">
                    <a:lumMod val="75000"/>
                  </a:schemeClr>
                </a:solidFill>
              </a:rPr>
              <a:t>JO Calendar of Compliance &amp; Reporting Requirements 2024-25 </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51"/>
            </p:custDataLst>
          </p:nvPr>
        </p:nvSpPr>
        <p:spPr>
          <a:xfrm>
            <a:off x="603786" y="2213048"/>
            <a:ext cx="746938" cy="3148589"/>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General</a:t>
            </a:r>
          </a:p>
        </p:txBody>
      </p:sp>
      <p:sp>
        <p:nvSpPr>
          <p:cNvPr id="85" name="OTLSHAPE_SLA_199d0cae46ea41538561df4885311cf6_Title">
            <a:extLst>
              <a:ext uri="{FF2B5EF4-FFF2-40B4-BE49-F238E27FC236}">
                <a16:creationId xmlns:a16="http://schemas.microsoft.com/office/drawing/2014/main" id="{38DAF144-D06B-4738-9F94-6A0008DE9FBB}"/>
              </a:ext>
            </a:extLst>
          </p:cNvPr>
          <p:cNvSpPr txBox="1"/>
          <p:nvPr>
            <p:custDataLst>
              <p:tags r:id="rId52"/>
            </p:custDataLst>
          </p:nvPr>
        </p:nvSpPr>
        <p:spPr>
          <a:xfrm>
            <a:off x="1505205" y="2569049"/>
            <a:ext cx="9734295" cy="461665"/>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A JO must, at intervals of not more than 12 months, review its program for the release of government information under this section to identify the kinds of government information held by the agency that should in the public interest be made publicly available and that can be made publicly available without imposing unreasonable additional costs on the agency [GIPA 7(3)].  More information on what the Guide should include can be found </a:t>
            </a:r>
            <a:r>
              <a:rPr lang="en-AU" sz="1000" spc="-8" dirty="0">
                <a:solidFill>
                  <a:schemeClr val="dk1"/>
                </a:solidFill>
                <a:latin typeface="Calibri" panose="020F0502020204030204" pitchFamily="34" charset="0"/>
                <a:hlinkClick r:id="rId60"/>
              </a:rPr>
              <a:t>here</a:t>
            </a:r>
            <a:endParaRPr lang="en-AU" sz="1000" spc="-8" dirty="0">
              <a:solidFill>
                <a:schemeClr val="dk1"/>
              </a:solidFill>
              <a:latin typeface="Calibri" panose="020F0502020204030204" pitchFamily="34" charset="0"/>
            </a:endParaRPr>
          </a:p>
        </p:txBody>
      </p:sp>
      <p:sp>
        <p:nvSpPr>
          <p:cNvPr id="86" name="OTLSHAPE_SLA_199d0cae46ea41538561df4885311cf6_Title">
            <a:extLst>
              <a:ext uri="{FF2B5EF4-FFF2-40B4-BE49-F238E27FC236}">
                <a16:creationId xmlns:a16="http://schemas.microsoft.com/office/drawing/2014/main" id="{63A3D764-1E17-4D1E-B90A-C250789E2B84}"/>
              </a:ext>
            </a:extLst>
          </p:cNvPr>
          <p:cNvSpPr txBox="1"/>
          <p:nvPr>
            <p:custDataLst>
              <p:tags r:id="rId53"/>
            </p:custDataLst>
          </p:nvPr>
        </p:nvSpPr>
        <p:spPr>
          <a:xfrm>
            <a:off x="1505205" y="3569636"/>
            <a:ext cx="10242295"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Circulars are emailed to council.  Please advise OLG (olg@olg.nsw.gov.au) of any change of council email address.  Council Circulars can be downloaded from OLG website at www.olg.nsw.gov.au</a:t>
            </a:r>
            <a:endParaRPr lang="en-US" sz="900" spc="-8" dirty="0">
              <a:solidFill>
                <a:schemeClr val="dk1"/>
              </a:solidFill>
              <a:latin typeface="Calibri" panose="020F0502020204030204" pitchFamily="34" charset="0"/>
            </a:endParaRPr>
          </a:p>
        </p:txBody>
      </p:sp>
      <p:sp>
        <p:nvSpPr>
          <p:cNvPr id="87" name="OTLSHAPE_SLA_199d0cae46ea41538561df4885311cf6_Title">
            <a:extLst>
              <a:ext uri="{FF2B5EF4-FFF2-40B4-BE49-F238E27FC236}">
                <a16:creationId xmlns:a16="http://schemas.microsoft.com/office/drawing/2014/main" id="{EA59241A-4D48-46E3-BE30-E9454A7BAA41}"/>
              </a:ext>
            </a:extLst>
          </p:cNvPr>
          <p:cNvSpPr txBox="1"/>
          <p:nvPr>
            <p:custDataLst>
              <p:tags r:id="rId54"/>
            </p:custDataLst>
          </p:nvPr>
        </p:nvSpPr>
        <p:spPr>
          <a:xfrm>
            <a:off x="1505205" y="2315038"/>
            <a:ext cx="7804063"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JO should notify OLG (olg@olg.nsw.gov.au) of any senior staff or address changes via email to enable updating of the directory</a:t>
            </a:r>
            <a:endParaRPr lang="en-US" sz="900" spc="-8" dirty="0">
              <a:solidFill>
                <a:schemeClr val="dk1"/>
              </a:solidFill>
              <a:latin typeface="Calibri" panose="020F0502020204030204" pitchFamily="34" charset="0"/>
            </a:endParaRPr>
          </a:p>
        </p:txBody>
      </p:sp>
      <p:sp>
        <p:nvSpPr>
          <p:cNvPr id="89" name="OTLSHAPE_SLA_199d0cae46ea41538561df4885311cf6_Title">
            <a:extLst>
              <a:ext uri="{FF2B5EF4-FFF2-40B4-BE49-F238E27FC236}">
                <a16:creationId xmlns:a16="http://schemas.microsoft.com/office/drawing/2014/main" id="{A6DB71EF-7E06-47AC-9805-8E333F9BC502}"/>
              </a:ext>
            </a:extLst>
          </p:cNvPr>
          <p:cNvSpPr txBox="1"/>
          <p:nvPr>
            <p:custDataLst>
              <p:tags r:id="rId55"/>
            </p:custDataLst>
          </p:nvPr>
        </p:nvSpPr>
        <p:spPr>
          <a:xfrm>
            <a:off x="1505205" y="3787024"/>
            <a:ext cx="5542438" cy="1384995"/>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OLG = Office of Local Government</a:t>
            </a:r>
          </a:p>
          <a:p>
            <a:r>
              <a:rPr lang="en-AU" sz="1000" spc="-8" dirty="0">
                <a:solidFill>
                  <a:schemeClr val="dk1"/>
                </a:solidFill>
                <a:latin typeface="Calibri" panose="020F0502020204030204" pitchFamily="34" charset="0"/>
              </a:rPr>
              <a:t>LGA = Local Government Act 1993. </a:t>
            </a:r>
          </a:p>
          <a:p>
            <a:r>
              <a:rPr lang="en-AU" sz="1000" spc="-8" dirty="0">
                <a:solidFill>
                  <a:schemeClr val="dk1"/>
                </a:solidFill>
                <a:latin typeface="Calibri" panose="020F0502020204030204" pitchFamily="34" charset="0"/>
              </a:rPr>
              <a:t>LG Reg = Local Government (General) Regulation 2021</a:t>
            </a:r>
          </a:p>
          <a:p>
            <a:r>
              <a:rPr lang="en-AU" sz="1000" spc="-8" dirty="0">
                <a:solidFill>
                  <a:schemeClr val="dk1"/>
                </a:solidFill>
                <a:latin typeface="Calibri" panose="020F0502020204030204" pitchFamily="34" charset="0"/>
              </a:rPr>
              <a:t>Code = Local Government Code of Accounting Practice and Financial Reporting</a:t>
            </a:r>
          </a:p>
          <a:p>
            <a:r>
              <a:rPr lang="en-AU" sz="1000" spc="-8" dirty="0">
                <a:solidFill>
                  <a:schemeClr val="dk1"/>
                </a:solidFill>
                <a:latin typeface="Calibri" panose="020F0502020204030204" pitchFamily="34" charset="0"/>
              </a:rPr>
              <a:t>PIDA = Public Interests Disclosures Act 2022</a:t>
            </a:r>
          </a:p>
          <a:p>
            <a:r>
              <a:rPr lang="en-AU" sz="1000" spc="-8" dirty="0">
                <a:solidFill>
                  <a:schemeClr val="dk1"/>
                </a:solidFill>
                <a:latin typeface="Calibri" panose="020F0502020204030204" pitchFamily="34" charset="0"/>
              </a:rPr>
              <a:t>MCC = Model Code of Conduct for Local Councils in NSW, 2022</a:t>
            </a:r>
          </a:p>
          <a:p>
            <a:r>
              <a:rPr lang="en-AU" sz="1000" spc="-8" dirty="0">
                <a:solidFill>
                  <a:schemeClr val="dk1"/>
                </a:solidFill>
                <a:latin typeface="Calibri" panose="020F0502020204030204" pitchFamily="34" charset="0"/>
              </a:rPr>
              <a:t>MCCP = Procedures for the Administration of The Model Code of Conduct for Local Councils in NSW, 2022</a:t>
            </a:r>
          </a:p>
          <a:p>
            <a:r>
              <a:rPr lang="en-AU" sz="1000" spc="-8" dirty="0">
                <a:solidFill>
                  <a:schemeClr val="dk1"/>
                </a:solidFill>
                <a:latin typeface="Calibri" panose="020F0502020204030204" pitchFamily="34" charset="0"/>
              </a:rPr>
              <a:t>GIPA = Government Information (Public Access) Act 2009</a:t>
            </a:r>
          </a:p>
          <a:p>
            <a:r>
              <a:rPr lang="en-AU" sz="1000" spc="-8" dirty="0">
                <a:solidFill>
                  <a:schemeClr val="dk1"/>
                </a:solidFill>
                <a:latin typeface="Calibri" panose="020F0502020204030204" pitchFamily="34" charset="0"/>
              </a:rPr>
              <a:t>IP&amp;R G/L = Integrated Planning and Reporting Guidelines Sept 2021</a:t>
            </a:r>
            <a:endParaRPr lang="en-US" sz="900" spc="-8" dirty="0">
              <a:solidFill>
                <a:schemeClr val="dk1"/>
              </a:solidFill>
              <a:latin typeface="Calibri" panose="020F0502020204030204" pitchFamily="34" charset="0"/>
            </a:endParaRPr>
          </a:p>
        </p:txBody>
      </p:sp>
      <p:sp>
        <p:nvSpPr>
          <p:cNvPr id="2" name="OTLSHAPE_SL_769fe1c534d04d7f8de953029c5de3e1_HeaderRectangle">
            <a:extLst>
              <a:ext uri="{FF2B5EF4-FFF2-40B4-BE49-F238E27FC236}">
                <a16:creationId xmlns:a16="http://schemas.microsoft.com/office/drawing/2014/main" id="{B79A0589-F060-1EAB-479E-6A793881CDAA}"/>
              </a:ext>
            </a:extLst>
          </p:cNvPr>
          <p:cNvSpPr/>
          <p:nvPr>
            <p:custDataLst>
              <p:tags r:id="rId56"/>
            </p:custDataLst>
          </p:nvPr>
        </p:nvSpPr>
        <p:spPr>
          <a:xfrm>
            <a:off x="603786" y="1114407"/>
            <a:ext cx="746938" cy="867809"/>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4" name="OTLSHAPE_SL_769fe1c534d04d7f8de953029c5de3e1_BackgroundRectangle">
            <a:extLst>
              <a:ext uri="{FF2B5EF4-FFF2-40B4-BE49-F238E27FC236}">
                <a16:creationId xmlns:a16="http://schemas.microsoft.com/office/drawing/2014/main" id="{566B6685-FA89-A3FA-FCE0-B2EDB064C2F7}"/>
              </a:ext>
            </a:extLst>
          </p:cNvPr>
          <p:cNvSpPr/>
          <p:nvPr>
            <p:custDataLst>
              <p:tags r:id="rId57"/>
            </p:custDataLst>
          </p:nvPr>
        </p:nvSpPr>
        <p:spPr>
          <a:xfrm>
            <a:off x="1238225" y="1114725"/>
            <a:ext cx="10509276" cy="908705"/>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5" name="TextBox 4">
            <a:extLst>
              <a:ext uri="{FF2B5EF4-FFF2-40B4-BE49-F238E27FC236}">
                <a16:creationId xmlns:a16="http://schemas.microsoft.com/office/drawing/2014/main" id="{7CF0102B-0D3A-BEF0-35AB-3E3D29B9A637}"/>
              </a:ext>
            </a:extLst>
          </p:cNvPr>
          <p:cNvSpPr txBox="1"/>
          <p:nvPr/>
        </p:nvSpPr>
        <p:spPr>
          <a:xfrm>
            <a:off x="1350724" y="1199795"/>
            <a:ext cx="7288307" cy="246221"/>
          </a:xfrm>
          <a:prstGeom prst="rect">
            <a:avLst/>
          </a:prstGeom>
          <a:noFill/>
        </p:spPr>
        <p:txBody>
          <a:bodyPr wrap="square">
            <a:spAutoFit/>
          </a:bodyPr>
          <a:lstStyle/>
          <a:p>
            <a:r>
              <a:rPr lang="en-AU" sz="1000" dirty="0"/>
              <a:t>Council Portal provides additional information and webinars.  Access to the portal available </a:t>
            </a:r>
            <a:r>
              <a:rPr lang="en-AU" sz="1000" dirty="0">
                <a:hlinkClick r:id="rId61"/>
              </a:rPr>
              <a:t>here</a:t>
            </a:r>
            <a:endParaRPr lang="en-AU" sz="1000" dirty="0"/>
          </a:p>
        </p:txBody>
      </p:sp>
      <p:sp>
        <p:nvSpPr>
          <p:cNvPr id="7" name="TextBox 6">
            <a:extLst>
              <a:ext uri="{FF2B5EF4-FFF2-40B4-BE49-F238E27FC236}">
                <a16:creationId xmlns:a16="http://schemas.microsoft.com/office/drawing/2014/main" id="{70477196-3165-0BD3-9DEB-70F410DA23E8}"/>
              </a:ext>
            </a:extLst>
          </p:cNvPr>
          <p:cNvSpPr txBox="1"/>
          <p:nvPr/>
        </p:nvSpPr>
        <p:spPr>
          <a:xfrm>
            <a:off x="1350724" y="1452951"/>
            <a:ext cx="6219143" cy="246221"/>
          </a:xfrm>
          <a:prstGeom prst="rect">
            <a:avLst/>
          </a:prstGeom>
          <a:noFill/>
        </p:spPr>
        <p:txBody>
          <a:bodyPr wrap="square">
            <a:spAutoFit/>
          </a:bodyPr>
          <a:lstStyle/>
          <a:p>
            <a:r>
              <a:rPr lang="en-AU" sz="1000" dirty="0"/>
              <a:t>LG Professionals education/training available  </a:t>
            </a:r>
            <a:r>
              <a:rPr lang="en-AU" sz="1000" dirty="0">
                <a:hlinkClick r:id="rId62"/>
              </a:rPr>
              <a:t>here</a:t>
            </a:r>
            <a:endParaRPr lang="en-AU" sz="1000" dirty="0"/>
          </a:p>
        </p:txBody>
      </p:sp>
      <p:sp>
        <p:nvSpPr>
          <p:cNvPr id="8" name="TextBox 7">
            <a:extLst>
              <a:ext uri="{FF2B5EF4-FFF2-40B4-BE49-F238E27FC236}">
                <a16:creationId xmlns:a16="http://schemas.microsoft.com/office/drawing/2014/main" id="{97E20177-3A76-3010-90CB-3D516AE1ACF0}"/>
              </a:ext>
            </a:extLst>
          </p:cNvPr>
          <p:cNvSpPr txBox="1"/>
          <p:nvPr/>
        </p:nvSpPr>
        <p:spPr>
          <a:xfrm>
            <a:off x="1350724" y="1732326"/>
            <a:ext cx="6219143" cy="246221"/>
          </a:xfrm>
          <a:prstGeom prst="rect">
            <a:avLst/>
          </a:prstGeom>
          <a:noFill/>
        </p:spPr>
        <p:txBody>
          <a:bodyPr wrap="square">
            <a:spAutoFit/>
          </a:bodyPr>
          <a:lstStyle/>
          <a:p>
            <a:r>
              <a:rPr lang="en-AU" sz="1000" dirty="0"/>
              <a:t>LG Professionals education/training available </a:t>
            </a:r>
            <a:r>
              <a:rPr lang="en-AU" sz="1000" dirty="0">
                <a:hlinkClick r:id="rId63"/>
              </a:rPr>
              <a:t>here</a:t>
            </a:r>
            <a:endParaRPr lang="en-AU" sz="1000" dirty="0"/>
          </a:p>
        </p:txBody>
      </p:sp>
      <p:sp>
        <p:nvSpPr>
          <p:cNvPr id="3" name="OTLSHAPE_SLA_199d0cae46ea41538561df4885311cf6_Title">
            <a:extLst>
              <a:ext uri="{FF2B5EF4-FFF2-40B4-BE49-F238E27FC236}">
                <a16:creationId xmlns:a16="http://schemas.microsoft.com/office/drawing/2014/main" id="{388C9CBF-DCDF-74B9-0FDC-9CF91DE86F6B}"/>
              </a:ext>
            </a:extLst>
          </p:cNvPr>
          <p:cNvSpPr txBox="1"/>
          <p:nvPr>
            <p:custDataLst>
              <p:tags r:id="rId58"/>
            </p:custDataLst>
          </p:nvPr>
        </p:nvSpPr>
        <p:spPr>
          <a:xfrm>
            <a:off x="1505205" y="3198359"/>
            <a:ext cx="9734295"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A JO must prepare its Statement of Strategic Regional Priorities by no later than 12 months after each ordinary election of councillors for all member councils (by 31 Aug 2025) [LG Reg s 397H]</a:t>
            </a:r>
          </a:p>
        </p:txBody>
      </p:sp>
    </p:spTree>
    <p:custDataLst>
      <p:tags r:id="rId1"/>
    </p:custDataLst>
    <p:extLst>
      <p:ext uri="{BB962C8B-B14F-4D97-AF65-F5344CB8AC3E}">
        <p14:creationId xmlns:p14="http://schemas.microsoft.com/office/powerpoint/2010/main" val="23120902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Lst>
</file>

<file path=ppt/tags/tag102.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03.xml><?xml version="1.0" encoding="utf-8"?>
<p:tagLst xmlns:a="http://schemas.openxmlformats.org/drawingml/2006/main" xmlns:r="http://schemas.openxmlformats.org/officeDocument/2006/relationships" xmlns:p="http://schemas.openxmlformats.org/presentationml/2006/main">
  <p:tag name="OTLMARKERSHAPE" val="OTL"/>
</p:tagLst>
</file>

<file path=ppt/tags/tag104.xml><?xml version="1.0" encoding="utf-8"?>
<p:tagLst xmlns:a="http://schemas.openxmlformats.org/drawingml/2006/main" xmlns:r="http://schemas.openxmlformats.org/officeDocument/2006/relationships" xmlns:p="http://schemas.openxmlformats.org/presentationml/2006/main">
  <p:tag name="OTLMARKERSHAPE" val="OTL"/>
</p:tagLst>
</file>

<file path=ppt/tags/tag105.xml><?xml version="1.0" encoding="utf-8"?>
<p:tagLst xmlns:a="http://schemas.openxmlformats.org/drawingml/2006/main" xmlns:r="http://schemas.openxmlformats.org/officeDocument/2006/relationships" xmlns:p="http://schemas.openxmlformats.org/presentationml/2006/main">
  <p:tag name="OTLMARKERSHAPE" val="OTL"/>
</p:tagLst>
</file>

<file path=ppt/tags/tag106.xml><?xml version="1.0" encoding="utf-8"?>
<p:tagLst xmlns:a="http://schemas.openxmlformats.org/drawingml/2006/main" xmlns:r="http://schemas.openxmlformats.org/officeDocument/2006/relationships" xmlns:p="http://schemas.openxmlformats.org/presentationml/2006/main">
  <p:tag name="OTLMARKERSHAPE" val="OTL"/>
</p:tagLst>
</file>

<file path=ppt/tags/tag107.xml><?xml version="1.0" encoding="utf-8"?>
<p:tagLst xmlns:a="http://schemas.openxmlformats.org/drawingml/2006/main" xmlns:r="http://schemas.openxmlformats.org/officeDocument/2006/relationships" xmlns:p="http://schemas.openxmlformats.org/presentationml/2006/main">
  <p:tag name="OTLMARKERSHAPE" val="OTL"/>
</p:tagLst>
</file>

<file path=ppt/tags/tag108.xml><?xml version="1.0" encoding="utf-8"?>
<p:tagLst xmlns:a="http://schemas.openxmlformats.org/drawingml/2006/main" xmlns:r="http://schemas.openxmlformats.org/officeDocument/2006/relationships" xmlns:p="http://schemas.openxmlformats.org/presentationml/2006/main">
  <p:tag name="OTLMARKERSHAPE" val="OTL"/>
</p:tagLst>
</file>

<file path=ppt/tags/tag109.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2.xml><?xml version="1.0" encoding="utf-8"?>
<p:tagLst xmlns:a="http://schemas.openxmlformats.org/drawingml/2006/main" xmlns:r="http://schemas.openxmlformats.org/officeDocument/2006/relationships" xmlns:p="http://schemas.openxmlformats.org/presentationml/2006/main">
  <p:tag name="OTLMARKERSHAPE" val="OTL"/>
</p:tagLst>
</file>

<file path=ppt/tags/tag113.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114.xml><?xml version="1.0" encoding="utf-8"?>
<p:tagLst xmlns:a="http://schemas.openxmlformats.org/drawingml/2006/main" xmlns:r="http://schemas.openxmlformats.org/officeDocument/2006/relationships" xmlns:p="http://schemas.openxmlformats.org/presentationml/2006/main">
  <p:tag name="OTLMARKERSHAPE" val="OTL"/>
</p:tagLst>
</file>

<file path=ppt/tags/tag115.xml><?xml version="1.0" encoding="utf-8"?>
<p:tagLst xmlns:a="http://schemas.openxmlformats.org/drawingml/2006/main" xmlns:r="http://schemas.openxmlformats.org/officeDocument/2006/relationships" xmlns:p="http://schemas.openxmlformats.org/presentationml/2006/main">
  <p:tag name="OTLMARKERSHAPE" val="OTL"/>
</p:tagLst>
</file>

<file path=ppt/tags/tag116.xml><?xml version="1.0" encoding="utf-8"?>
<p:tagLst xmlns:a="http://schemas.openxmlformats.org/drawingml/2006/main" xmlns:r="http://schemas.openxmlformats.org/officeDocument/2006/relationships" xmlns:p="http://schemas.openxmlformats.org/presentationml/2006/main">
  <p:tag name="OTLMARKERSHAPE" val="OTL"/>
</p:tagLst>
</file>

<file path=ppt/tags/tag117.xml><?xml version="1.0" encoding="utf-8"?>
<p:tagLst xmlns:a="http://schemas.openxmlformats.org/drawingml/2006/main" xmlns:r="http://schemas.openxmlformats.org/officeDocument/2006/relationships" xmlns:p="http://schemas.openxmlformats.org/presentationml/2006/main">
  <p:tag name="OTLMARKERSHAPE" val="OTL"/>
</p:tagLst>
</file>

<file path=ppt/tags/tag118.xml><?xml version="1.0" encoding="utf-8"?>
<p:tagLst xmlns:a="http://schemas.openxmlformats.org/drawingml/2006/main" xmlns:r="http://schemas.openxmlformats.org/officeDocument/2006/relationships" xmlns:p="http://schemas.openxmlformats.org/presentationml/2006/main">
  <p:tag name="OTLMARKERSHAPE" val="OTL"/>
</p:tagLst>
</file>

<file path=ppt/tags/tag119.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20.xml><?xml version="1.0" encoding="utf-8"?>
<p:tagLst xmlns:a="http://schemas.openxmlformats.org/drawingml/2006/main" xmlns:r="http://schemas.openxmlformats.org/officeDocument/2006/relationships" xmlns:p="http://schemas.openxmlformats.org/presentationml/2006/main">
  <p:tag name="OTLMARKERSHAPE" val="OTL"/>
</p:tagLst>
</file>

<file path=ppt/tags/tag121.xml><?xml version="1.0" encoding="utf-8"?>
<p:tagLst xmlns:a="http://schemas.openxmlformats.org/drawingml/2006/main" xmlns:r="http://schemas.openxmlformats.org/officeDocument/2006/relationships" xmlns:p="http://schemas.openxmlformats.org/presentationml/2006/main">
  <p:tag name="OTLMARKERSHAPE" val="OTL"/>
</p:tagLst>
</file>

<file path=ppt/tags/tag122.xml><?xml version="1.0" encoding="utf-8"?>
<p:tagLst xmlns:a="http://schemas.openxmlformats.org/drawingml/2006/main" xmlns:r="http://schemas.openxmlformats.org/officeDocument/2006/relationships" xmlns:p="http://schemas.openxmlformats.org/presentationml/2006/main">
  <p:tag name="OTLMARKERSHAPE" val="OTL"/>
</p:tagLst>
</file>

<file path=ppt/tags/tag123.xml><?xml version="1.0" encoding="utf-8"?>
<p:tagLst xmlns:a="http://schemas.openxmlformats.org/drawingml/2006/main" xmlns:r="http://schemas.openxmlformats.org/officeDocument/2006/relationships" xmlns:p="http://schemas.openxmlformats.org/presentationml/2006/main">
  <p:tag name="OTLMARKERSHAPE" val="OTL"/>
</p:tagLst>
</file>

<file path=ppt/tags/tag124.xml><?xml version="1.0" encoding="utf-8"?>
<p:tagLst xmlns:a="http://schemas.openxmlformats.org/drawingml/2006/main" xmlns:r="http://schemas.openxmlformats.org/officeDocument/2006/relationships" xmlns:p="http://schemas.openxmlformats.org/presentationml/2006/main">
  <p:tag name="OTLMARKERSHAPE" val="OTL"/>
</p:tagLst>
</file>

<file path=ppt/tags/tag125.xml><?xml version="1.0" encoding="utf-8"?>
<p:tagLst xmlns:a="http://schemas.openxmlformats.org/drawingml/2006/main" xmlns:r="http://schemas.openxmlformats.org/officeDocument/2006/relationships" xmlns:p="http://schemas.openxmlformats.org/presentationml/2006/main">
  <p:tag name="OTLMARKERSHAPE" val="OTL"/>
</p:tagLst>
</file>

<file path=ppt/tags/tag126.xml><?xml version="1.0" encoding="utf-8"?>
<p:tagLst xmlns:a="http://schemas.openxmlformats.org/drawingml/2006/main" xmlns:r="http://schemas.openxmlformats.org/officeDocument/2006/relationships" xmlns:p="http://schemas.openxmlformats.org/presentationml/2006/main">
  <p:tag name="OTLMARKERSHAPE" val="OTL"/>
</p:tagLst>
</file>

<file path=ppt/tags/tag127.xml><?xml version="1.0" encoding="utf-8"?>
<p:tagLst xmlns:a="http://schemas.openxmlformats.org/drawingml/2006/main" xmlns:r="http://schemas.openxmlformats.org/officeDocument/2006/relationships" xmlns:p="http://schemas.openxmlformats.org/presentationml/2006/main">
  <p:tag name="OTLMARKERSHAPE" val="OTL"/>
</p:tagLst>
</file>

<file path=ppt/tags/tag128.xml><?xml version="1.0" encoding="utf-8"?>
<p:tagLst xmlns:a="http://schemas.openxmlformats.org/drawingml/2006/main" xmlns:r="http://schemas.openxmlformats.org/officeDocument/2006/relationships" xmlns:p="http://schemas.openxmlformats.org/presentationml/2006/main">
  <p:tag name="OTLMARKERSHAPE" val="OTL"/>
</p:tagLst>
</file>

<file path=ppt/tags/tag129.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30.xml><?xml version="1.0" encoding="utf-8"?>
<p:tagLst xmlns:a="http://schemas.openxmlformats.org/drawingml/2006/main" xmlns:r="http://schemas.openxmlformats.org/officeDocument/2006/relationships" xmlns:p="http://schemas.openxmlformats.org/presentationml/2006/main">
  <p:tag name="OTLMARKERSHAPE" val="OTL"/>
</p:tagLst>
</file>

<file path=ppt/tags/tag131.xml><?xml version="1.0" encoding="utf-8"?>
<p:tagLst xmlns:a="http://schemas.openxmlformats.org/drawingml/2006/main" xmlns:r="http://schemas.openxmlformats.org/officeDocument/2006/relationships" xmlns:p="http://schemas.openxmlformats.org/presentationml/2006/main">
  <p:tag name="OTLMARKERSHAPE" val="OTL"/>
</p:tagLst>
</file>

<file path=ppt/tags/tag132.xml><?xml version="1.0" encoding="utf-8"?>
<p:tagLst xmlns:a="http://schemas.openxmlformats.org/drawingml/2006/main" xmlns:r="http://schemas.openxmlformats.org/officeDocument/2006/relationships" xmlns:p="http://schemas.openxmlformats.org/presentationml/2006/main">
  <p:tag name="OTLMARKERSHAPE" val="OTL"/>
</p:tagLst>
</file>

<file path=ppt/tags/tag133.xml><?xml version="1.0" encoding="utf-8"?>
<p:tagLst xmlns:a="http://schemas.openxmlformats.org/drawingml/2006/main" xmlns:r="http://schemas.openxmlformats.org/officeDocument/2006/relationships" xmlns:p="http://schemas.openxmlformats.org/presentationml/2006/main">
  <p:tag name="OTLMARKERSHAPE" val="OTL"/>
</p:tagLst>
</file>

<file path=ppt/tags/tag134.xml><?xml version="1.0" encoding="utf-8"?>
<p:tagLst xmlns:a="http://schemas.openxmlformats.org/drawingml/2006/main" xmlns:r="http://schemas.openxmlformats.org/officeDocument/2006/relationships" xmlns:p="http://schemas.openxmlformats.org/presentationml/2006/main">
  <p:tag name="OTLMARKERSHAPE" val="OTL"/>
</p:tagLst>
</file>

<file path=ppt/tags/tag135.xml><?xml version="1.0" encoding="utf-8"?>
<p:tagLst xmlns:a="http://schemas.openxmlformats.org/drawingml/2006/main" xmlns:r="http://schemas.openxmlformats.org/officeDocument/2006/relationships" xmlns:p="http://schemas.openxmlformats.org/presentationml/2006/main">
  <p:tag name="OTLMARKERSHAPE" val="OTL"/>
</p:tagLst>
</file>

<file path=ppt/tags/tag136.xml><?xml version="1.0" encoding="utf-8"?>
<p:tagLst xmlns:a="http://schemas.openxmlformats.org/drawingml/2006/main" xmlns:r="http://schemas.openxmlformats.org/officeDocument/2006/relationships" xmlns:p="http://schemas.openxmlformats.org/presentationml/2006/main">
  <p:tag name="OTLMARKERSHAPE" val="OTL"/>
</p:tagLst>
</file>

<file path=ppt/tags/tag137.xml><?xml version="1.0" encoding="utf-8"?>
<p:tagLst xmlns:a="http://schemas.openxmlformats.org/drawingml/2006/main" xmlns:r="http://schemas.openxmlformats.org/officeDocument/2006/relationships" xmlns:p="http://schemas.openxmlformats.org/presentationml/2006/main">
  <p:tag name="OTLMARKERSHAPE" val="OTL"/>
</p:tagLst>
</file>

<file path=ppt/tags/tag138.xml><?xml version="1.0" encoding="utf-8"?>
<p:tagLst xmlns:a="http://schemas.openxmlformats.org/drawingml/2006/main" xmlns:r="http://schemas.openxmlformats.org/officeDocument/2006/relationships" xmlns:p="http://schemas.openxmlformats.org/presentationml/2006/main">
  <p:tag name="OTLMARKERSHAPE" val="OTL"/>
</p:tagLst>
</file>

<file path=ppt/tags/tag139.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40.xml><?xml version="1.0" encoding="utf-8"?>
<p:tagLst xmlns:a="http://schemas.openxmlformats.org/drawingml/2006/main" xmlns:r="http://schemas.openxmlformats.org/officeDocument/2006/relationships" xmlns:p="http://schemas.openxmlformats.org/presentationml/2006/main">
  <p:tag name="OTLMARKERSHAPE" val="OTL"/>
</p:tagLst>
</file>

<file path=ppt/tags/tag141.xml><?xml version="1.0" encoding="utf-8"?>
<p:tagLst xmlns:a="http://schemas.openxmlformats.org/drawingml/2006/main" xmlns:r="http://schemas.openxmlformats.org/officeDocument/2006/relationships" xmlns:p="http://schemas.openxmlformats.org/presentationml/2006/main">
  <p:tag name="OTLMARKERSHAPE" val="OTL"/>
</p:tagLst>
</file>

<file path=ppt/tags/tag142.xml><?xml version="1.0" encoding="utf-8"?>
<p:tagLst xmlns:a="http://schemas.openxmlformats.org/drawingml/2006/main" xmlns:r="http://schemas.openxmlformats.org/officeDocument/2006/relationships" xmlns:p="http://schemas.openxmlformats.org/presentationml/2006/main">
  <p:tag name="OTLMARKERSHAPE" val="OTL"/>
</p:tagLst>
</file>

<file path=ppt/tags/tag143.xml><?xml version="1.0" encoding="utf-8"?>
<p:tagLst xmlns:a="http://schemas.openxmlformats.org/drawingml/2006/main" xmlns:r="http://schemas.openxmlformats.org/officeDocument/2006/relationships" xmlns:p="http://schemas.openxmlformats.org/presentationml/2006/main">
  <p:tag name="OTLMARKERSHAPE" val="OTL"/>
</p:tagLst>
</file>

<file path=ppt/tags/tag144.xml><?xml version="1.0" encoding="utf-8"?>
<p:tagLst xmlns:a="http://schemas.openxmlformats.org/drawingml/2006/main" xmlns:r="http://schemas.openxmlformats.org/officeDocument/2006/relationships" xmlns:p="http://schemas.openxmlformats.org/presentationml/2006/main">
  <p:tag name="OTLMARKERSHAPE" val="OTL"/>
</p:tagLst>
</file>

<file path=ppt/tags/tag145.xml><?xml version="1.0" encoding="utf-8"?>
<p:tagLst xmlns:a="http://schemas.openxmlformats.org/drawingml/2006/main" xmlns:r="http://schemas.openxmlformats.org/officeDocument/2006/relationships" xmlns:p="http://schemas.openxmlformats.org/presentationml/2006/main">
  <p:tag name="OTLMARKERSHAPE" val="OTL"/>
</p:tagLst>
</file>

<file path=ppt/tags/tag146.xml><?xml version="1.0" encoding="utf-8"?>
<p:tagLst xmlns:a="http://schemas.openxmlformats.org/drawingml/2006/main" xmlns:r="http://schemas.openxmlformats.org/officeDocument/2006/relationships" xmlns:p="http://schemas.openxmlformats.org/presentationml/2006/main">
  <p:tag name="OTLMARKERSHAPE" val="OTL"/>
</p:tagLst>
</file>

<file path=ppt/tags/tag147.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OTLMARKERSHAPE" val="OTL"/>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OTLMARKERSHAPE" val="OTL"/>
</p:tagLst>
</file>

<file path=ppt/tags/tag89.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ags/tag90.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UNKNOWN" version="1.0.0">
  <systemFields>
    <field name="Objective-Id">
      <value order="0">A891639</value>
    </field>
    <field name="Objective-Title">
      <value order="0">A895462 - Calendar of Compliance - JO 2024-25 - Tab 6b</value>
    </field>
  </systemFields>
  <catalogues/>
</metadata>
</file>

<file path=customXML/itemProps2.xml><?xml version="1.0" encoding="utf-8"?>
<ds:datastoreItem xmlns:ds="http://schemas.openxmlformats.org/officeDocument/2006/customXml" ds:itemID="{5745109E-2DDF-40CB-AC2B-FF9B10C90820}">
  <ds:schemaRefs>
    <ds:schemaRef ds:uri="http://www.objective.com/ecm/document/metadata/UNKNOWN"/>
  </ds:schemaRefs>
</ds:datastoreItem>
</file>

<file path=docProps/app.xml><?xml version="1.0" encoding="utf-8"?>
<Properties xmlns="http://schemas.openxmlformats.org/officeDocument/2006/extended-properties" xmlns:vt="http://schemas.openxmlformats.org/officeDocument/2006/docPropsVTypes">
  <TotalTime>0</TotalTime>
  <Words>715</Words>
  <Application>Microsoft Office PowerPoint</Application>
  <PresentationFormat>Widescreen</PresentationFormat>
  <Paragraphs>68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2022-08-05T10:19:56Z</dcterms:created>
  <dcterms:modified xsi:type="dcterms:W3CDTF">2024-07-22T04:36:05Z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A891639</vt:lpwstr>
  </property>
  <property fmtid="{D5CDD505-2E9C-101B-9397-08002B2CF9AE}" pid="4" name="Objective-Title">
    <vt:lpwstr>A895462 - Calendar of Compliance - JO 2024-25 - Tab 6b</vt:lpwstr>
  </property>
</Properties>
</file>