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Lst>
  <p:notesMasterIdLst>
    <p:notesMasterId r:id="rId26"/>
  </p:notesMasterIdLst>
  <p:handoutMasterIdLst>
    <p:handoutMasterId r:id="rId27"/>
  </p:handoutMasterIdLst>
  <p:sldIdLst>
    <p:sldId id="281" r:id="rId6"/>
    <p:sldId id="2147380446" r:id="rId7"/>
    <p:sldId id="2147380504" r:id="rId8"/>
    <p:sldId id="2147380505" r:id="rId9"/>
    <p:sldId id="2147380486" r:id="rId10"/>
    <p:sldId id="2147380502" r:id="rId11"/>
    <p:sldId id="2147380489" r:id="rId12"/>
    <p:sldId id="2147380490" r:id="rId13"/>
    <p:sldId id="2147380491" r:id="rId14"/>
    <p:sldId id="2147380493" r:id="rId15"/>
    <p:sldId id="2147380492" r:id="rId16"/>
    <p:sldId id="2147380506" r:id="rId17"/>
    <p:sldId id="2147380494" r:id="rId18"/>
    <p:sldId id="2147380495" r:id="rId19"/>
    <p:sldId id="2147380496" r:id="rId20"/>
    <p:sldId id="2147380497" r:id="rId21"/>
    <p:sldId id="2147380498" r:id="rId22"/>
    <p:sldId id="2147380499" r:id="rId23"/>
    <p:sldId id="2147380501" r:id="rId24"/>
    <p:sldId id="310" r:id="rId25"/>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F3E2E6"/>
    <a:srgbClr val="630019"/>
    <a:srgbClr val="F6ACB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3E3144-4ECA-5AE0-075A-9C357A363AC7}" v="45" dt="2024-08-06T23:25:37.4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6/08/2024</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6/08/2024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2</a:t>
            </a:fld>
            <a:endParaRPr lang="en-AU"/>
          </a:p>
        </p:txBody>
      </p:sp>
    </p:spTree>
    <p:extLst>
      <p:ext uri="{BB962C8B-B14F-4D97-AF65-F5344CB8AC3E}">
        <p14:creationId xmlns:p14="http://schemas.microsoft.com/office/powerpoint/2010/main" val="3969079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rmAutofit/>
          </a:bodyPr>
          <a:lstStyle>
            <a:lvl1pPr algn="l">
              <a:lnSpc>
                <a:spcPct val="90000"/>
              </a:lnSpc>
              <a:defRPr sz="4800">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0" y="1800000"/>
            <a:ext cx="11473200" cy="4351339"/>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5220000" y="2340000"/>
            <a:ext cx="6612000" cy="396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rmAutofit/>
          </a:bodyPr>
          <a:lstStyle>
            <a:lvl1pPr>
              <a:defRPr sz="1200">
                <a:latin typeface="+mn-lt"/>
              </a:defRPr>
            </a:lvl1pPr>
          </a:lstStyle>
          <a:p>
            <a:pPr lvl="0"/>
            <a:r>
              <a:rPr lang="en-US"/>
              <a:t>Image caption</a:t>
            </a:r>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12" name="Picture 11">
            <a:extLst>
              <a:ext uri="{FF2B5EF4-FFF2-40B4-BE49-F238E27FC236}">
                <a16:creationId xmlns:a16="http://schemas.microsoft.com/office/drawing/2014/main" id="{2F79FF34-E700-48B3-9129-EB64DD6F1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2"/>
              </a:solidFill>
            </a:endParaRP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a:xfrm>
            <a:off x="360000" y="6444000"/>
            <a:ext cx="6720000" cy="252000"/>
          </a:xfrm>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US"/>
              <a:t>Click icon to add picture</a:t>
            </a:r>
            <a:endParaRPr lang="en-AU"/>
          </a:p>
        </p:txBody>
      </p:sp>
      <p:pic>
        <p:nvPicPr>
          <p:cNvPr id="12" name="Picture 11">
            <a:extLst>
              <a:ext uri="{FF2B5EF4-FFF2-40B4-BE49-F238E27FC236}">
                <a16:creationId xmlns:a16="http://schemas.microsoft.com/office/drawing/2014/main" id="{B1FB6CEC-BF4E-4B7E-BF6A-CACDC5381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8878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US"/>
              <a:t>Click icon to add picture</a:t>
            </a:r>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SemiBold" pitchFamily="2" charset="0"/>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US"/>
              <a:t>Click icon to add picture</a:t>
            </a:r>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599998" y="359999"/>
            <a:ext cx="6964836" cy="2917763"/>
          </a:xfrm>
          <a:ln>
            <a:noFill/>
          </a:ln>
        </p:spPr>
        <p:txBody>
          <a:bodyPr anchor="t">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9" y="4403188"/>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0" y="5940000"/>
            <a:ext cx="3600000" cy="558001"/>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781821"/>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56000" y="388136"/>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US"/>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US"/>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12596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Descriptor</a:t>
            </a:r>
            <a:endParaRPr lang="en-AU"/>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cxnSp>
        <p:nvCxnSpPr>
          <p:cNvPr id="12" name="Straight Connector 11">
            <a:extLst>
              <a:ext uri="{FF2B5EF4-FFF2-40B4-BE49-F238E27FC236}">
                <a16:creationId xmlns:a16="http://schemas.microsoft.com/office/drawing/2014/main" id="{E70612CD-1BF1-42B5-8546-A674A0B86640}"/>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Descriptor</a:t>
            </a: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Descriptor</a:t>
            </a:r>
            <a:endParaRPr lang="en-AU"/>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4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12" name="Title 1">
            <a:extLst>
              <a:ext uri="{FF2B5EF4-FFF2-40B4-BE49-F238E27FC236}">
                <a16:creationId xmlns:a16="http://schemas.microsoft.com/office/drawing/2014/main" id="{BC68BAF8-335C-4258-8970-34792D0D6F9A}"/>
              </a:ext>
            </a:extLst>
          </p:cNvPr>
          <p:cNvSpPr>
            <a:spLocks noGrp="1"/>
          </p:cNvSpPr>
          <p:nvPr>
            <p:ph type="ctrTitle" hasCustomPrompt="1"/>
          </p:nvPr>
        </p:nvSpPr>
        <p:spPr>
          <a:xfrm>
            <a:off x="359999" y="360001"/>
            <a:ext cx="11448001" cy="1349740"/>
          </a:xfrm>
          <a:ln>
            <a:noFill/>
          </a:ln>
        </p:spPr>
        <p:txBody>
          <a:bodyPr anchor="t">
            <a:noAutofit/>
          </a:bodyPr>
          <a:lstStyle>
            <a:lvl1pPr algn="l">
              <a:lnSpc>
                <a:spcPct val="90000"/>
              </a:lnSpc>
              <a:defRPr sz="4800">
                <a:solidFill>
                  <a:schemeClr val="bg1"/>
                </a:solidFill>
              </a:defRPr>
            </a:lvl1pPr>
          </a:lstStyle>
          <a:p>
            <a:r>
              <a:rPr lang="en-AU" noProof="0"/>
              <a:t>Click to edit presentation title</a:t>
            </a:r>
          </a:p>
        </p:txBody>
      </p:sp>
      <p:cxnSp>
        <p:nvCxnSpPr>
          <p:cNvPr id="17" name="Straight Connector 16">
            <a:extLst>
              <a:ext uri="{FF2B5EF4-FFF2-40B4-BE49-F238E27FC236}">
                <a16:creationId xmlns:a16="http://schemas.microsoft.com/office/drawing/2014/main" id="{135775FC-5688-48DB-BC37-D315FF46AFC9}"/>
              </a:ext>
              <a:ext uri="{C183D7F6-B498-43B3-948B-1728B52AA6E4}">
                <adec:decorative xmlns:adec="http://schemas.microsoft.com/office/drawing/2017/decorative" val="1"/>
              </a:ext>
            </a:extLst>
          </p:cNvPr>
          <p:cNvCxnSpPr>
            <a:cxnSpLocks/>
          </p:cNvCxnSpPr>
          <p:nvPr userDrawn="1"/>
        </p:nvCxnSpPr>
        <p:spPr>
          <a:xfrm>
            <a:off x="360000" y="23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4">
            <a:extLst>
              <a:ext uri="{FF2B5EF4-FFF2-40B4-BE49-F238E27FC236}">
                <a16:creationId xmlns:a16="http://schemas.microsoft.com/office/drawing/2014/main" id="{08BF7407-D084-495E-9244-24241CFB7D88}"/>
              </a:ext>
            </a:extLst>
          </p:cNvPr>
          <p:cNvSpPr>
            <a:spLocks noGrp="1"/>
          </p:cNvSpPr>
          <p:nvPr>
            <p:ph type="body" sz="quarter" idx="14" hasCustomPrompt="1"/>
          </p:nvPr>
        </p:nvSpPr>
        <p:spPr>
          <a:xfrm>
            <a:off x="359999" y="2448000"/>
            <a:ext cx="8531999" cy="790835"/>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a:p>
            <a:pPr lvl="1"/>
            <a:r>
              <a:rPr lang="en-AU" noProof="0"/>
              <a:t>Date Month Year</a:t>
            </a:r>
          </a:p>
        </p:txBody>
      </p:sp>
      <p:cxnSp>
        <p:nvCxnSpPr>
          <p:cNvPr id="20" name="Straight Connector 19">
            <a:extLst>
              <a:ext uri="{FF2B5EF4-FFF2-40B4-BE49-F238E27FC236}">
                <a16:creationId xmlns:a16="http://schemas.microsoft.com/office/drawing/2014/main" id="{266BD58B-B38C-4744-B38D-8569C0941831}"/>
              </a:ext>
              <a:ext uri="{C183D7F6-B498-43B3-948B-1728B52AA6E4}">
                <adec:decorative xmlns:adec="http://schemas.microsoft.com/office/drawing/2017/decorative" val="1"/>
              </a:ext>
            </a:extLst>
          </p:cNvPr>
          <p:cNvCxnSpPr>
            <a:cxnSpLocks/>
          </p:cNvCxnSpPr>
          <p:nvPr userDrawn="1"/>
        </p:nvCxnSpPr>
        <p:spPr>
          <a:xfrm>
            <a:off x="9072000" y="2304000"/>
            <a:ext cx="2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E1C27BB4-5285-4407-B0C8-6E513FF2F53B}"/>
              </a:ext>
            </a:extLst>
          </p:cNvPr>
          <p:cNvSpPr>
            <a:spLocks noGrp="1"/>
          </p:cNvSpPr>
          <p:nvPr>
            <p:ph type="body" sz="quarter" idx="13" hasCustomPrompt="1"/>
          </p:nvPr>
        </p:nvSpPr>
        <p:spPr>
          <a:xfrm>
            <a:off x="9072000" y="2448000"/>
            <a:ext cx="2736000" cy="790835"/>
          </a:xfrm>
        </p:spPr>
        <p:txBody>
          <a:bodyPr>
            <a:noAutofit/>
          </a:bodyPr>
          <a:lstStyle>
            <a:lvl1pPr>
              <a:spcAft>
                <a:spcPts val="0"/>
              </a:spcAft>
              <a:defRPr sz="1800" b="0">
                <a:solidFill>
                  <a:schemeClr val="bg1"/>
                </a:solidFill>
                <a:latin typeface="Public Sans SemiBold" pitchFamily="2" charset="0"/>
              </a:defRPr>
            </a:lvl1pPr>
            <a:lvl2pPr>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4032000"/>
            <a:ext cx="12192001" cy="11144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accent3"/>
              </a:solidFill>
            </a:endParaRPr>
          </a:p>
        </p:txBody>
      </p:sp>
      <p:sp>
        <p:nvSpPr>
          <p:cNvPr id="24" name="Text Placeholder 14">
            <a:extLst>
              <a:ext uri="{FF2B5EF4-FFF2-40B4-BE49-F238E27FC236}">
                <a16:creationId xmlns:a16="http://schemas.microsoft.com/office/drawing/2014/main" id="{CBB58239-EFE3-4428-B99A-7DBA40344012}"/>
              </a:ext>
            </a:extLst>
          </p:cNvPr>
          <p:cNvSpPr>
            <a:spLocks noGrp="1"/>
          </p:cNvSpPr>
          <p:nvPr>
            <p:ph type="body" sz="quarter" idx="15" hasCustomPrompt="1"/>
          </p:nvPr>
        </p:nvSpPr>
        <p:spPr>
          <a:xfrm>
            <a:off x="359999" y="5747125"/>
            <a:ext cx="8531999" cy="684000"/>
          </a:xfrm>
        </p:spPr>
        <p:txBody>
          <a:bodyPr anchor="b" anchorCtr="0">
            <a:noAutofit/>
          </a:bodyPr>
          <a:lstStyle>
            <a:lvl1pPr>
              <a:spcAft>
                <a:spcPts val="0"/>
              </a:spcAft>
              <a:defRPr sz="1200" b="0">
                <a:solidFill>
                  <a:schemeClr val="accent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Descriptor</a:t>
            </a:r>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2836152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SW Gov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16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60001"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24000"/>
            <a:ext cx="2338228" cy="1062997"/>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36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a:t>Descriptor</a:t>
            </a:r>
            <a:endParaRPr lang="en-AU"/>
          </a:p>
        </p:txBody>
      </p:sp>
    </p:spTree>
    <p:extLst>
      <p:ext uri="{BB962C8B-B14F-4D97-AF65-F5344CB8AC3E}">
        <p14:creationId xmlns:p14="http://schemas.microsoft.com/office/powerpoint/2010/main" val="345813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US"/>
              <a:t>Click icon to add picture</a:t>
            </a:r>
            <a:endParaRPr lang="en-AU"/>
          </a:p>
        </p:txBody>
      </p:sp>
      <p:sp>
        <p:nvSpPr>
          <p:cNvPr id="2" name="Title 1"/>
          <p:cNvSpPr>
            <a:spLocks noGrp="1"/>
          </p:cNvSpPr>
          <p:nvPr>
            <p:ph type="ctrTitle" hasCustomPrompt="1"/>
          </p:nvPr>
        </p:nvSpPr>
        <p:spPr>
          <a:xfrm>
            <a:off x="540000"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220000" y="3960000"/>
            <a:ext cx="1892926" cy="1176813"/>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4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540000" y="359999"/>
            <a:ext cx="4500000" cy="512197"/>
          </a:xfrm>
          <a:prstGeom prst="rect">
            <a:avLst/>
          </a:prstGeom>
        </p:spPr>
        <p:txBody>
          <a:bodyPr vert="horz" lIns="0" tIns="0" rIns="0" bIns="0" rtlCol="0" anchor="t"/>
          <a:lstStyle>
            <a:lvl1pPr algn="l">
              <a:defRPr sz="1200">
                <a:solidFill>
                  <a:schemeClr val="bg1"/>
                </a:solidFill>
                <a:latin typeface="Public Sans SemiBold" pitchFamily="2" charset="0"/>
              </a:defRPr>
            </a:lvl1pPr>
          </a:lstStyle>
          <a:p>
            <a:r>
              <a:rPr lang="en-US"/>
              <a:t>Descriptor</a:t>
            </a:r>
            <a:endParaRPr lang="en-AU"/>
          </a:p>
        </p:txBody>
      </p:sp>
      <p:cxnSp>
        <p:nvCxnSpPr>
          <p:cNvPr id="12" name="Straight Connector 11">
            <a:extLst>
              <a:ext uri="{FF2B5EF4-FFF2-40B4-BE49-F238E27FC236}">
                <a16:creationId xmlns:a16="http://schemas.microsoft.com/office/drawing/2014/main" id="{3283C022-C11C-47A8-B2C6-38BBC7F57777}"/>
              </a:ext>
            </a:extLst>
          </p:cNvPr>
          <p:cNvCxnSpPr>
            <a:cxnSpLocks/>
          </p:cNvCxnSpPr>
          <p:nvPr userDrawn="1"/>
        </p:nvCxnSpPr>
        <p:spPr>
          <a:xfrm>
            <a:off x="360000" y="360000"/>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1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1"/>
                </a:solidFill>
                <a:latin typeface="Public Sans SemiBold"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104000"/>
            <a:ext cx="10242886" cy="1009606"/>
          </a:xfrm>
          <a:ln>
            <a:noFill/>
          </a:ln>
        </p:spPr>
        <p:txBody>
          <a:bodyPr anchor="t">
            <a:normAutofit/>
          </a:bodyPr>
          <a:lstStyle>
            <a:lvl1pPr algn="l">
              <a:lnSpc>
                <a:spcPct val="90000"/>
              </a:lnSpc>
              <a:defRPr sz="4800">
                <a:solidFill>
                  <a:schemeClr val="bg2"/>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652000"/>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144384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1602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a:xfrm>
            <a:off x="360000" y="6444000"/>
            <a:ext cx="6720000" cy="252000"/>
          </a:xfrm>
        </p:spPr>
        <p:txBody>
          <a:bodyPr/>
          <a:lstStyle/>
          <a:p>
            <a:r>
              <a:rPr lang="en-US"/>
              <a:t>Descriptor</a:t>
            </a:r>
            <a:endParaRPr lang="en-AU"/>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US"/>
              <a:t>Click icon to add table</a:t>
            </a:r>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a:t>Click icon to add table</a:t>
            </a:r>
            <a:endParaRPr lang="en-AU"/>
          </a:p>
        </p:txBody>
      </p:sp>
    </p:spTree>
    <p:extLst>
      <p:ext uri="{BB962C8B-B14F-4D97-AF65-F5344CB8AC3E}">
        <p14:creationId xmlns:p14="http://schemas.microsoft.com/office/powerpoint/2010/main" val="2505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7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60000" y="6444000"/>
            <a:ext cx="6720000" cy="252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Descriptor</a:t>
            </a:r>
            <a:endParaRPr lang="en-AU"/>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pic>
        <p:nvPicPr>
          <p:cNvPr id="11" name="Picture 10">
            <a:extLst>
              <a:ext uri="{FF2B5EF4-FFF2-40B4-BE49-F238E27FC236}">
                <a16:creationId xmlns:a16="http://schemas.microsoft.com/office/drawing/2014/main" id="{95497C0B-0C24-4334-9150-A2D01FE29EBB}"/>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8" r:id="rId3"/>
    <p:sldLayoutId id="2147483671" r:id="rId4"/>
    <p:sldLayoutId id="2147483673" r:id="rId5"/>
    <p:sldLayoutId id="2147483674" r:id="rId6"/>
    <p:sldLayoutId id="2147483675" r:id="rId7"/>
    <p:sldLayoutId id="2147483676" r:id="rId8"/>
    <p:sldLayoutId id="2147483662" r:id="rId9"/>
    <p:sldLayoutId id="2147483672" r:id="rId10"/>
    <p:sldLayoutId id="2147483677" r:id="rId11"/>
    <p:sldLayoutId id="2147483678" r:id="rId12"/>
    <p:sldLayoutId id="2147483664" r:id="rId13"/>
    <p:sldLayoutId id="2147483684" r:id="rId14"/>
    <p:sldLayoutId id="2147483679" r:id="rId15"/>
    <p:sldLayoutId id="2147483687" r:id="rId16"/>
    <p:sldLayoutId id="2147483680" r:id="rId17"/>
    <p:sldLayoutId id="2147483681" r:id="rId18"/>
    <p:sldLayoutId id="2147483682" r:id="rId19"/>
    <p:sldLayoutId id="2147483683" r:id="rId20"/>
    <p:sldLayoutId id="2147483685" r:id="rId21"/>
    <p:sldLayoutId id="2147483686" r:id="rId22"/>
    <p:sldLayoutId id="2147483665" r:id="rId23"/>
    <p:sldLayoutId id="2147483666" r:id="rId24"/>
    <p:sldLayoutId id="2147483667" r:id="rId25"/>
    <p:sldLayoutId id="2147483688" r:id="rId26"/>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NSW Government logo">
            <a:extLst>
              <a:ext uri="{FF2B5EF4-FFF2-40B4-BE49-F238E27FC236}">
                <a16:creationId xmlns:a16="http://schemas.microsoft.com/office/drawing/2014/main" id="{C03B3BBA-B5A3-4BE5-B8CA-01F7529EBF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50837" y="2401500"/>
            <a:ext cx="1890326" cy="2055000"/>
          </a:xfrm>
          <a:prstGeom prst="rect">
            <a:avLst/>
          </a:prstGeom>
        </p:spPr>
      </p:pic>
    </p:spTree>
    <p:extLst>
      <p:ext uri="{BB962C8B-B14F-4D97-AF65-F5344CB8AC3E}">
        <p14:creationId xmlns:p14="http://schemas.microsoft.com/office/powerpoint/2010/main" val="2986205156"/>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hyperlink" Target="https://www.health.nsw.gov.au/Infectious/factsheets/Pages/influenza_factsheet.aspx" TargetMode="External"/><Relationship Id="rId2" Type="http://schemas.openxmlformats.org/officeDocument/2006/relationships/hyperlink" Target="https://www.olg.nsw.gov.au/wp-content/uploads/2024/08/OLG-2024-local-government-elections-Stand-for-your-community-_-A-guide-for-people-with-disability.pdf" TargetMode="External"/><Relationship Id="rId1" Type="http://schemas.openxmlformats.org/officeDocument/2006/relationships/slideLayout" Target="../slideLayouts/slideLayout24.xml"/><Relationship Id="rId6" Type="http://schemas.openxmlformats.org/officeDocument/2006/relationships/hyperlink" Target="https://www.olg.nsw.gov.au/about-us/accessibility/" TargetMode="External"/><Relationship Id="rId5" Type="http://schemas.openxmlformats.org/officeDocument/2006/relationships/image" Target="../media/image19.jpeg"/><Relationship Id="rId4" Type="http://schemas.openxmlformats.org/officeDocument/2006/relationships/hyperlink" Target="https://www.olg.nsw.gov.au/wp-content/uploads/2024/06/Stand-for-your-community-A-guide-for-people-with-disability.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olg.nsw.gov.au/wp-content/uploads/2024/06/Stand-for-your-community-A-guide-for-young-people.pdf" TargetMode="External"/><Relationship Id="rId2" Type="http://schemas.openxmlformats.org/officeDocument/2006/relationships/hyperlink" Target="https://www.olg.nsw.gov.au/wp-content/uploads/2024/08/OLG-2024-local-government-elections-Stand-for-your-community-_-A-guide-for-young-people.pdf" TargetMode="External"/><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ek1wmaYEf98" TargetMode="External"/><Relationship Id="rId2" Type="http://schemas.openxmlformats.org/officeDocument/2006/relationships/hyperlink" Target="https://youtu.be/AjeXARXyyck" TargetMode="Externa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youtube.com/shorts/T76ePp83Ub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hyperlink" Target="https://www.olg.nsw.gov.au/wp-content/uploads/2024/07/Stand-for-your-community-_Women_social.png" TargetMode="External"/><Relationship Id="rId1" Type="http://schemas.openxmlformats.org/officeDocument/2006/relationships/slideLayout" Target="../slideLayouts/slideLayout24.xml"/><Relationship Id="rId6" Type="http://schemas.openxmlformats.org/officeDocument/2006/relationships/hyperlink" Target="https://www.olg.nsw.gov.au/wp-content/uploads/2024/07/Stand-for-your-community_First-Nations_social.png" TargetMode="External"/><Relationship Id="rId5" Type="http://schemas.openxmlformats.org/officeDocument/2006/relationships/hyperlink" Target="https://www.olg.nsw.gov.au/wp-content/uploads/2024/08/Stand-for-your-community_First-Nations_social.png" TargetMode="External"/><Relationship Id="rId4" Type="http://schemas.openxmlformats.org/officeDocument/2006/relationships/hyperlink" Target="https://www.olg.nsw.gov.au/public/local-government-elections/become-a-councillo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hyperlink" Target="https://www.olg.nsw.gov.au/wp-content/uploads/2024/07/Stand-for-your-community_Diversity_social.png" TargetMode="External"/><Relationship Id="rId1" Type="http://schemas.openxmlformats.org/officeDocument/2006/relationships/slideLayout" Target="../slideLayouts/slideLayout24.xml"/><Relationship Id="rId6" Type="http://schemas.openxmlformats.org/officeDocument/2006/relationships/hyperlink" Target="https://www.olg.nsw.gov.au/wp-content/uploads/2024/07/Stand-for-your-community_Disability_social.png" TargetMode="External"/><Relationship Id="rId5" Type="http://schemas.openxmlformats.org/officeDocument/2006/relationships/hyperlink" Target="https://www.olg.nsw.gov.au/wp-content/uploads/2024/07/NSW-councils-need-more-diversity-v.2.png" TargetMode="External"/><Relationship Id="rId4" Type="http://schemas.openxmlformats.org/officeDocument/2006/relationships/hyperlink" Target="https://www.olg.nsw.gov.au/public/local-government-elections/become-a-councillo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olg.nsw.gov.au/wp-content/uploads/2024/07/Stand-for-your-community_Youth_social.png" TargetMode="Externa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hyperlink" Target="https://www.olg.nsw.gov.au/wp-content/uploads/2024/07/Stand-for-your-community_Disability_social.png" TargetMode="External"/><Relationship Id="rId4" Type="http://schemas.openxmlformats.org/officeDocument/2006/relationships/hyperlink" Target="https://www.olg.nsw.gov.au/public/local-government-elections/become-a-councillor/"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olg.nsw.gov.au/wp-content/uploads/2024/07/1080-x-1080-Councillor-stats-Women_logo.png" TargetMode="External"/><Relationship Id="rId7" Type="http://schemas.openxmlformats.org/officeDocument/2006/relationships/image" Target="../media/image30.png"/><Relationship Id="rId2" Type="http://schemas.openxmlformats.org/officeDocument/2006/relationships/hyperlink" Target="https://www.olg.nsw.gov.au/wp-content/uploads/2024/06/Candidate-and-Councillor-Diversity-Reportve.pdf" TargetMode="External"/><Relationship Id="rId1" Type="http://schemas.openxmlformats.org/officeDocument/2006/relationships/slideLayout" Target="../slideLayouts/slideLayout24.xml"/><Relationship Id="rId6" Type="http://schemas.openxmlformats.org/officeDocument/2006/relationships/hyperlink" Target="https://www.olg.nsw.gov.au/wp-content/uploads/2024/07/1080-x-1080-Councillor-stats-Aboriginal_logo.png" TargetMode="External"/><Relationship Id="rId5" Type="http://schemas.openxmlformats.org/officeDocument/2006/relationships/hyperlink" Target="https://www.olg.nsw.gov.au/public/local-government-elections/become-a-councillor/" TargetMode="Externa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olg.nsw.gov.au/wp-content/uploads/2024/07/1080-x-1080-Councillor-stats-Linguistic_logo.png" TargetMode="Externa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hyperlink" Target="https://www.olg.nsw.gov.au/wp-content/uploads/2024/07/1080-x-1080-Councillor-stats-Disability_logo.png" TargetMode="External"/><Relationship Id="rId4" Type="http://schemas.openxmlformats.org/officeDocument/2006/relationships/hyperlink" Target="https://www.olg.nsw.gov.au/public/local-government-elections/become-a-councillo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olg.nsw.gov.au/wp-content/uploads/2024/07/1080-x-1080-Councillor-stats-Youth_logo.png" TargetMode="External"/><Relationship Id="rId1" Type="http://schemas.openxmlformats.org/officeDocument/2006/relationships/slideLayout" Target="../slideLayouts/slideLayout24.xml"/><Relationship Id="rId4" Type="http://schemas.openxmlformats.org/officeDocument/2006/relationships/hyperlink" Target="https://www.olg.nsw.gov.au/public/local-government-elections/become-a-councillor/"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shorts/LCizFYPc5wg" TargetMode="External"/><Relationship Id="rId2" Type="http://schemas.openxmlformats.org/officeDocument/2006/relationships/hyperlink" Target="https://www.youtube.com/shorts/T76ePp83UbY" TargetMode="Externa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hyperlink" Target="https://www.olg.nsw.gov.au/public/local-government-elections/become-a-councillor/" TargetMode="External"/><Relationship Id="rId7" Type="http://schemas.openxmlformats.org/officeDocument/2006/relationships/image" Target="../media/image6.png"/><Relationship Id="rId12" Type="http://schemas.openxmlformats.org/officeDocument/2006/relationships/hyperlink" Target="https://www.olg.nsw.gov.au/story.html"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hyperlink" Target="https://www.olg.nsw.gov.au/public/local-government-elections/" TargetMode="External"/><Relationship Id="rId11" Type="http://schemas.openxmlformats.org/officeDocument/2006/relationships/image" Target="../media/image9.sv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https://www.olg.nsw.gov.au/wp-content/uploads/2024/06/Stand-for-your-community-Candidate-guide.pdf" TargetMode="External"/><Relationship Id="rId14" Type="http://schemas.openxmlformats.org/officeDocument/2006/relationships/image" Target="../media/image1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olg.nsw.gov.au/public/local-government-elections/" TargetMode="Externa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olg.nsw.gov.au/public/local-government-elections/become-a-councillor/"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s://www.olg.nsw.gov.au/public/local-government-elections/become-a-councillor/" TargetMode="External"/><Relationship Id="rId2" Type="http://schemas.openxmlformats.org/officeDocument/2006/relationships/hyperlink" Target="https://www.olg.nsw.gov.au/public/local-government-elections/"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olg.nsw.gov.au/wp-content/uploads/2024/06/Stand-for-your-community-Candidate-guide.pdf" TargetMode="External"/><Relationship Id="rId1" Type="http://schemas.openxmlformats.org/officeDocument/2006/relationships/slideLayout" Target="../slideLayouts/slideLayout24.xml"/><Relationship Id="rId5" Type="http://schemas.openxmlformats.org/officeDocument/2006/relationships/image" Target="../media/image15.jpeg"/><Relationship Id="rId4" Type="http://schemas.openxmlformats.org/officeDocument/2006/relationships/hyperlink" Target="https://www.olg.nsw.gov.au/story.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olg.nsw.gov.au/wp-content/uploads/2024/06/Stand-for-your-community-A-guide-for-women.pdf" TargetMode="Externa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olg.nsw.gov.au/wp-content/uploads/2024/06/Stand-for-your-community-A-guide-for-Aboriginal-and-Torres-Strait-Islander-people-.pdf" TargetMode="Externa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hyperlink" Target="https://www.olg.nsw.gov.au/wp-content/uploads/2024/07/Stand-for-your-community-A-guide-in-Spanish-1.pdf" TargetMode="External"/><Relationship Id="rId13" Type="http://schemas.openxmlformats.org/officeDocument/2006/relationships/hyperlink" Target="https://www.olg.nsw.gov.au/wp-content/uploads/2024/07/Stand-for-your-community-A-guide-in-Korean-1.pdf" TargetMode="External"/><Relationship Id="rId3" Type="http://schemas.openxmlformats.org/officeDocument/2006/relationships/image" Target="../media/image18.jpeg"/><Relationship Id="rId7" Type="http://schemas.openxmlformats.org/officeDocument/2006/relationships/hyperlink" Target="https://www.olg.nsw.gov.au/wp-content/uploads/2024/07/Stand-for-your-community-A-guide-in-Vietnamese-1.pdf" TargetMode="External"/><Relationship Id="rId12" Type="http://schemas.openxmlformats.org/officeDocument/2006/relationships/hyperlink" Target="https://www.olg.nsw.gov.au/wp-content/uploads/2024/07/Stand-for-your-community-A-guide-in-Filipino-1.pdf" TargetMode="External"/><Relationship Id="rId2" Type="http://schemas.openxmlformats.org/officeDocument/2006/relationships/hyperlink" Target="https://www.olg.nsw.gov.au/wp-content/uploads/2024/06/Stand-for-your-community-A-guide-for-culturally-and-linguistically-diverse-people.pdf" TargetMode="External"/><Relationship Id="rId1" Type="http://schemas.openxmlformats.org/officeDocument/2006/relationships/slideLayout" Target="../slideLayouts/slideLayout24.xml"/><Relationship Id="rId6" Type="http://schemas.openxmlformats.org/officeDocument/2006/relationships/hyperlink" Target="https://www.olg.nsw.gov.au/wp-content/uploads/2024/07/Stand-for-your-community-A-guide-in-Simplified-Chinese-1.pdf" TargetMode="External"/><Relationship Id="rId11" Type="http://schemas.openxmlformats.org/officeDocument/2006/relationships/hyperlink" Target="https://www.olg.nsw.gov.au/wp-content/uploads/2024/07/Stand-for-your-community-A-guide-in-Greek-1.pdf" TargetMode="External"/><Relationship Id="rId5" Type="http://schemas.openxmlformats.org/officeDocument/2006/relationships/hyperlink" Target="https://www.olg.nsw.gov.au/wp-content/uploads/2024/07/Stand-for-your-community-A-guide-in-Turkish-1.pdf" TargetMode="External"/><Relationship Id="rId10" Type="http://schemas.openxmlformats.org/officeDocument/2006/relationships/hyperlink" Target="https://www.olg.nsw.gov.au/wp-content/uploads/2024/07/Stand-for-your-community-A-guide-in-Italian-1.pdf" TargetMode="External"/><Relationship Id="rId4" Type="http://schemas.openxmlformats.org/officeDocument/2006/relationships/hyperlink" Target="https://www.olg.nsw.gov.au/wp-content/uploads/2024/07/Stand-for-your-community-A-guide-in-Arabic-1.pdf" TargetMode="External"/><Relationship Id="rId9" Type="http://schemas.openxmlformats.org/officeDocument/2006/relationships/hyperlink" Target="https://www.olg.nsw.gov.au/wp-content/uploads/2024/07/Stand-for-your-community-A-guide-in-Traditional-Chinese-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p:txBody>
          <a:bodyPr/>
          <a:lstStyle/>
          <a:p>
            <a:r>
              <a:rPr lang="en-AU"/>
              <a:t>Local Government Elections </a:t>
            </a:r>
            <a:br>
              <a:rPr lang="en-AU"/>
            </a:br>
            <a:br>
              <a:rPr lang="en-AU"/>
            </a:br>
            <a:endParaRPr lang="en-AU" sz="4000"/>
          </a:p>
        </p:txBody>
      </p:sp>
      <p:sp>
        <p:nvSpPr>
          <p:cNvPr id="8" name="Text Placeholder 7">
            <a:extLst>
              <a:ext uri="{FF2B5EF4-FFF2-40B4-BE49-F238E27FC236}">
                <a16:creationId xmlns:a16="http://schemas.microsoft.com/office/drawing/2014/main" id="{881CCA3B-A8A6-4A95-B503-94DF0571123B}"/>
              </a:ext>
            </a:extLst>
          </p:cNvPr>
          <p:cNvSpPr>
            <a:spLocks noGrp="1"/>
          </p:cNvSpPr>
          <p:nvPr>
            <p:ph type="body" sz="quarter" idx="14"/>
          </p:nvPr>
        </p:nvSpPr>
        <p:spPr/>
        <p:txBody>
          <a:bodyPr/>
          <a:lstStyle/>
          <a:p>
            <a:pPr lvl="0"/>
            <a:r>
              <a:rPr lang="en-US"/>
              <a:t>Communication toolkit for stakeholders</a:t>
            </a:r>
          </a:p>
        </p:txBody>
      </p:sp>
      <p:sp>
        <p:nvSpPr>
          <p:cNvPr id="7" name="Text Placeholder 6">
            <a:extLst>
              <a:ext uri="{FF2B5EF4-FFF2-40B4-BE49-F238E27FC236}">
                <a16:creationId xmlns:a16="http://schemas.microsoft.com/office/drawing/2014/main" id="{D7305D3D-BC2C-4397-8263-41EAA05A979F}"/>
              </a:ext>
            </a:extLst>
          </p:cNvPr>
          <p:cNvSpPr>
            <a:spLocks noGrp="1"/>
          </p:cNvSpPr>
          <p:nvPr>
            <p:ph type="body" sz="quarter" idx="13"/>
          </p:nvPr>
        </p:nvSpPr>
        <p:spPr/>
        <p:txBody>
          <a:bodyPr vert="horz" lIns="0" tIns="0" rIns="0" bIns="0" rtlCol="0" anchor="t">
            <a:noAutofit/>
          </a:bodyPr>
          <a:lstStyle/>
          <a:p>
            <a:r>
              <a:rPr lang="en-US">
                <a:latin typeface="Public Sans SemiBold"/>
              </a:rPr>
              <a:t>August 2024</a:t>
            </a:r>
          </a:p>
        </p:txBody>
      </p:sp>
      <p:sp>
        <p:nvSpPr>
          <p:cNvPr id="4" name="Text Placeholder 3">
            <a:extLst>
              <a:ext uri="{FF2B5EF4-FFF2-40B4-BE49-F238E27FC236}">
                <a16:creationId xmlns:a16="http://schemas.microsoft.com/office/drawing/2014/main" id="{165D6EC8-A1FE-BD61-CE55-54AE001BE84A}"/>
              </a:ext>
            </a:extLst>
          </p:cNvPr>
          <p:cNvSpPr>
            <a:spLocks noGrp="1"/>
          </p:cNvSpPr>
          <p:nvPr>
            <p:ph type="body" sz="quarter" idx="15"/>
          </p:nvPr>
        </p:nvSpPr>
        <p:spPr/>
        <p:txBody>
          <a:bodyPr/>
          <a:lstStyle/>
          <a:p>
            <a:r>
              <a:rPr lang="en-AU"/>
              <a:t>Department of Planning, Housing and Infrastructure – Office of Local Government</a:t>
            </a:r>
          </a:p>
        </p:txBody>
      </p:sp>
    </p:spTree>
    <p:extLst>
      <p:ext uri="{BB962C8B-B14F-4D97-AF65-F5344CB8AC3E}">
        <p14:creationId xmlns:p14="http://schemas.microsoft.com/office/powerpoint/2010/main" val="3347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0D5D-4683-321E-BCE3-5E0A92304650}"/>
              </a:ext>
            </a:extLst>
          </p:cNvPr>
          <p:cNvSpPr>
            <a:spLocks noGrp="1"/>
          </p:cNvSpPr>
          <p:nvPr>
            <p:ph type="title"/>
          </p:nvPr>
        </p:nvSpPr>
        <p:spPr>
          <a:xfrm>
            <a:off x="360000" y="360000"/>
            <a:ext cx="10764000" cy="587612"/>
          </a:xfrm>
        </p:spPr>
        <p:txBody>
          <a:bodyPr>
            <a:normAutofit/>
          </a:bodyPr>
          <a:lstStyle/>
          <a:p>
            <a:r>
              <a:rPr lang="en-AU" sz="2800"/>
              <a:t>Fact sheet: Stand for your Community – People with disability</a:t>
            </a:r>
          </a:p>
        </p:txBody>
      </p:sp>
      <p:sp>
        <p:nvSpPr>
          <p:cNvPr id="3" name="Slide Number Placeholder 2">
            <a:extLst>
              <a:ext uri="{FF2B5EF4-FFF2-40B4-BE49-F238E27FC236}">
                <a16:creationId xmlns:a16="http://schemas.microsoft.com/office/drawing/2014/main" id="{ED5C682D-6E14-80F5-292A-C23D17BB97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
        <p:nvSpPr>
          <p:cNvPr id="5" name="TextBox 4">
            <a:extLst>
              <a:ext uri="{FF2B5EF4-FFF2-40B4-BE49-F238E27FC236}">
                <a16:creationId xmlns:a16="http://schemas.microsoft.com/office/drawing/2014/main" id="{7034BF6B-B013-228D-F553-57745C105602}"/>
              </a:ext>
            </a:extLst>
          </p:cNvPr>
          <p:cNvSpPr txBox="1"/>
          <p:nvPr/>
        </p:nvSpPr>
        <p:spPr>
          <a:xfrm>
            <a:off x="320421" y="1132278"/>
            <a:ext cx="3565779" cy="276999"/>
          </a:xfrm>
          <a:prstGeom prst="rect">
            <a:avLst/>
          </a:prstGeom>
          <a:noFill/>
        </p:spPr>
        <p:txBody>
          <a:bodyPr wrap="square" lIns="91440" tIns="45720" rIns="91440" bIns="45720" rtlCol="0" anchor="t">
            <a:spAutoFit/>
          </a:bodyPr>
          <a:lstStyle/>
          <a:p>
            <a:r>
              <a:rPr lang="en-AU" sz="1200">
                <a:latin typeface="+mj-lt"/>
                <a:hlinkClick r:id="rId2"/>
              </a:rPr>
              <a:t>Click here to download fact sheet (PDF 214KB</a:t>
            </a:r>
            <a:r>
              <a:rPr lang="en-AU" sz="1200">
                <a:latin typeface="+mj-lt"/>
                <a:hlinkClick r:id="rId3"/>
              </a:rPr>
              <a:t>)</a:t>
            </a:r>
            <a:endParaRPr lang="en-US" sz="1200">
              <a:latin typeface="+mj-lt"/>
            </a:endParaRPr>
          </a:p>
        </p:txBody>
      </p:sp>
      <p:pic>
        <p:nvPicPr>
          <p:cNvPr id="8" name="Picture 7">
            <a:hlinkClick r:id="rId4"/>
            <a:extLst>
              <a:ext uri="{FF2B5EF4-FFF2-40B4-BE49-F238E27FC236}">
                <a16:creationId xmlns:a16="http://schemas.microsoft.com/office/drawing/2014/main" id="{92580F92-A542-A78B-5B7A-0EF648DED1E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320" y="1614534"/>
            <a:ext cx="3237823" cy="459944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3B2B7A3-A7A2-04CA-8B1B-6C19E502BD98}"/>
              </a:ext>
            </a:extLst>
          </p:cNvPr>
          <p:cNvSpPr txBox="1">
            <a:spLocks/>
          </p:cNvSpPr>
          <p:nvPr/>
        </p:nvSpPr>
        <p:spPr>
          <a:xfrm>
            <a:off x="4970835" y="1593943"/>
            <a:ext cx="3590024" cy="2477466"/>
          </a:xfrm>
          <a:prstGeom prst="rect">
            <a:avLst/>
          </a:prstGeom>
          <a:noFill/>
        </p:spPr>
        <p:txBody>
          <a:bodyPr wrap="square" lIns="0" tIns="0" rIns="0" bIns="0" rtlCol="0" anchor="t">
            <a:noAutofit/>
          </a:bodyPr>
          <a:lstStyle/>
          <a:p>
            <a:pPr algn="l"/>
            <a:r>
              <a:rPr lang="en-AU" sz="1200" b="1">
                <a:latin typeface="+mj-lt"/>
              </a:rPr>
              <a:t>Special arrangements can be made for our publications to be provided in large print or an alternative media format. Additionally, a translation service is available. If you need any of these services, please contact Client Services on 02 4428 4100. Visit </a:t>
            </a:r>
            <a:r>
              <a:rPr lang="en-AU" sz="1200" b="1">
                <a:latin typeface="+mj-lt"/>
                <a:hlinkClick r:id="rId6"/>
              </a:rPr>
              <a:t>Accessibility</a:t>
            </a:r>
            <a:r>
              <a:rPr lang="en-AU" sz="1200" b="1">
                <a:latin typeface="+mj-lt"/>
              </a:rPr>
              <a:t> for more information.</a:t>
            </a:r>
          </a:p>
        </p:txBody>
      </p:sp>
    </p:spTree>
    <p:extLst>
      <p:ext uri="{BB962C8B-B14F-4D97-AF65-F5344CB8AC3E}">
        <p14:creationId xmlns:p14="http://schemas.microsoft.com/office/powerpoint/2010/main" val="1613036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0D5D-4683-321E-BCE3-5E0A92304650}"/>
              </a:ext>
            </a:extLst>
          </p:cNvPr>
          <p:cNvSpPr>
            <a:spLocks noGrp="1"/>
          </p:cNvSpPr>
          <p:nvPr>
            <p:ph type="title"/>
          </p:nvPr>
        </p:nvSpPr>
        <p:spPr>
          <a:xfrm>
            <a:off x="360000" y="360000"/>
            <a:ext cx="10764000" cy="587612"/>
          </a:xfrm>
        </p:spPr>
        <p:txBody>
          <a:bodyPr>
            <a:normAutofit/>
          </a:bodyPr>
          <a:lstStyle/>
          <a:p>
            <a:r>
              <a:rPr lang="en-AU" sz="2800"/>
              <a:t>Fact sheet: Stand for your Community – Young people</a:t>
            </a:r>
          </a:p>
        </p:txBody>
      </p:sp>
      <p:sp>
        <p:nvSpPr>
          <p:cNvPr id="3" name="Slide Number Placeholder 2">
            <a:extLst>
              <a:ext uri="{FF2B5EF4-FFF2-40B4-BE49-F238E27FC236}">
                <a16:creationId xmlns:a16="http://schemas.microsoft.com/office/drawing/2014/main" id="{ED5C682D-6E14-80F5-292A-C23D17BB97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
        <p:nvSpPr>
          <p:cNvPr id="5" name="TextBox 4">
            <a:extLst>
              <a:ext uri="{FF2B5EF4-FFF2-40B4-BE49-F238E27FC236}">
                <a16:creationId xmlns:a16="http://schemas.microsoft.com/office/drawing/2014/main" id="{7034BF6B-B013-228D-F553-57745C105602}"/>
              </a:ext>
            </a:extLst>
          </p:cNvPr>
          <p:cNvSpPr txBox="1"/>
          <p:nvPr/>
        </p:nvSpPr>
        <p:spPr>
          <a:xfrm>
            <a:off x="320421" y="1132278"/>
            <a:ext cx="3565779" cy="276999"/>
          </a:xfrm>
          <a:prstGeom prst="rect">
            <a:avLst/>
          </a:prstGeom>
          <a:noFill/>
        </p:spPr>
        <p:txBody>
          <a:bodyPr wrap="square" lIns="91440" tIns="45720" rIns="91440" bIns="45720" rtlCol="0" anchor="t">
            <a:spAutoFit/>
          </a:bodyPr>
          <a:lstStyle/>
          <a:p>
            <a:r>
              <a:rPr lang="en-AU" sz="1200">
                <a:latin typeface="+mj-lt"/>
                <a:hlinkClick r:id="rId2"/>
              </a:rPr>
              <a:t>Click here to download fact sheet (PDF 201KB)</a:t>
            </a:r>
            <a:endParaRPr lang="en-US" sz="1200">
              <a:latin typeface="+mj-lt"/>
              <a:hlinkClick r:id="rId2"/>
            </a:endParaRPr>
          </a:p>
        </p:txBody>
      </p:sp>
      <p:pic>
        <p:nvPicPr>
          <p:cNvPr id="8" name="Picture 7">
            <a:hlinkClick r:id="rId3"/>
            <a:extLst>
              <a:ext uri="{FF2B5EF4-FFF2-40B4-BE49-F238E27FC236}">
                <a16:creationId xmlns:a16="http://schemas.microsoft.com/office/drawing/2014/main" id="{92580F92-A542-A78B-5B7A-0EF648DED1E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8766" y="1614534"/>
            <a:ext cx="3246931" cy="4599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9499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0D5D-4683-321E-BCE3-5E0A92304650}"/>
              </a:ext>
            </a:extLst>
          </p:cNvPr>
          <p:cNvSpPr>
            <a:spLocks noGrp="1"/>
          </p:cNvSpPr>
          <p:nvPr>
            <p:ph type="title"/>
          </p:nvPr>
        </p:nvSpPr>
        <p:spPr>
          <a:xfrm>
            <a:off x="359999" y="360000"/>
            <a:ext cx="10909683" cy="587612"/>
          </a:xfrm>
        </p:spPr>
        <p:txBody>
          <a:bodyPr>
            <a:normAutofit fontScale="90000"/>
          </a:bodyPr>
          <a:lstStyle/>
          <a:p>
            <a:r>
              <a:rPr lang="en-AU" sz="2800">
                <a:latin typeface="+mj-lt"/>
              </a:rPr>
              <a:t>Animations </a:t>
            </a:r>
            <a:br>
              <a:rPr lang="en-AU" sz="2800">
                <a:latin typeface="Public Sans"/>
              </a:rPr>
            </a:br>
            <a:r>
              <a:rPr lang="en-AU" sz="900">
                <a:latin typeface="Public Sans Light"/>
              </a:rPr>
              <a:t>* The animations are intended for use during the nomination period for the Local Government elections and the license to use the audio will expire in June 2025.</a:t>
            </a:r>
            <a:r>
              <a:rPr lang="en-AU" sz="900">
                <a:latin typeface="+mj-lt"/>
              </a:rPr>
              <a:t> </a:t>
            </a:r>
            <a:br>
              <a:rPr lang="en-AU" sz="2800">
                <a:latin typeface="+mj-lt"/>
              </a:rPr>
            </a:br>
            <a:endParaRPr lang="en-AU" sz="2800">
              <a:latin typeface="+mj-lt"/>
            </a:endParaRPr>
          </a:p>
        </p:txBody>
      </p:sp>
      <p:sp>
        <p:nvSpPr>
          <p:cNvPr id="3" name="Slide Number Placeholder 2">
            <a:extLst>
              <a:ext uri="{FF2B5EF4-FFF2-40B4-BE49-F238E27FC236}">
                <a16:creationId xmlns:a16="http://schemas.microsoft.com/office/drawing/2014/main" id="{ED5C682D-6E14-80F5-292A-C23D17BB97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
        <p:nvSpPr>
          <p:cNvPr id="5" name="TextBox 4">
            <a:extLst>
              <a:ext uri="{FF2B5EF4-FFF2-40B4-BE49-F238E27FC236}">
                <a16:creationId xmlns:a16="http://schemas.microsoft.com/office/drawing/2014/main" id="{7034BF6B-B013-228D-F553-57745C105602}"/>
              </a:ext>
            </a:extLst>
          </p:cNvPr>
          <p:cNvSpPr txBox="1"/>
          <p:nvPr/>
        </p:nvSpPr>
        <p:spPr>
          <a:xfrm>
            <a:off x="356706" y="1483040"/>
            <a:ext cx="3565779" cy="461665"/>
          </a:xfrm>
          <a:prstGeom prst="rect">
            <a:avLst/>
          </a:prstGeom>
          <a:noFill/>
        </p:spPr>
        <p:txBody>
          <a:bodyPr wrap="square" lIns="91440" tIns="45720" rIns="91440" bIns="45720" rtlCol="0" anchor="t">
            <a:spAutoFit/>
          </a:bodyPr>
          <a:lstStyle/>
          <a:p>
            <a:r>
              <a:rPr lang="en-AU" sz="1200">
                <a:latin typeface="+mj-lt"/>
                <a:hlinkClick r:id="rId2"/>
              </a:rPr>
              <a:t>Animation 1: About Local Government and the role of a councillor –  1.34 minutes (mp4)</a:t>
            </a:r>
            <a:endParaRPr lang="en-AU" sz="1200">
              <a:latin typeface="+mj-lt"/>
            </a:endParaRPr>
          </a:p>
        </p:txBody>
      </p:sp>
      <p:sp>
        <p:nvSpPr>
          <p:cNvPr id="11" name="TextBox 10">
            <a:extLst>
              <a:ext uri="{FF2B5EF4-FFF2-40B4-BE49-F238E27FC236}">
                <a16:creationId xmlns:a16="http://schemas.microsoft.com/office/drawing/2014/main" id="{B8B67CD9-3BBF-B381-3CBB-C096FACC84F6}"/>
              </a:ext>
            </a:extLst>
          </p:cNvPr>
          <p:cNvSpPr txBox="1"/>
          <p:nvPr/>
        </p:nvSpPr>
        <p:spPr>
          <a:xfrm>
            <a:off x="6368172" y="1483040"/>
            <a:ext cx="4273746" cy="461665"/>
          </a:xfrm>
          <a:prstGeom prst="rect">
            <a:avLst/>
          </a:prstGeom>
          <a:noFill/>
        </p:spPr>
        <p:txBody>
          <a:bodyPr wrap="square" lIns="91440" tIns="45720" rIns="91440" bIns="45720" rtlCol="0" anchor="t">
            <a:spAutoFit/>
          </a:bodyPr>
          <a:lstStyle/>
          <a:p>
            <a:r>
              <a:rPr lang="en-AU" sz="1200" u="sng">
                <a:latin typeface="+mj-lt"/>
                <a:hlinkClick r:id="rId3"/>
              </a:rPr>
              <a:t>Animation 2: Represent your local community as a councillor –  1.24 minutes  (mp4)</a:t>
            </a:r>
            <a:endParaRPr lang="en-US" sz="1200" u="sng">
              <a:latin typeface="+mj-lt"/>
            </a:endParaRPr>
          </a:p>
        </p:txBody>
      </p:sp>
      <p:pic>
        <p:nvPicPr>
          <p:cNvPr id="7" name="Picture 6" descr="A blue and white rectangular object with text&#10;&#10;Description automatically generated">
            <a:hlinkClick r:id="rId4"/>
            <a:extLst>
              <a:ext uri="{FF2B5EF4-FFF2-40B4-BE49-F238E27FC236}">
                <a16:creationId xmlns:a16="http://schemas.microsoft.com/office/drawing/2014/main" id="{734C4CCF-B6D2-976A-43E6-8CE043A223D9}"/>
              </a:ext>
            </a:extLst>
          </p:cNvPr>
          <p:cNvPicPr>
            <a:picLocks noChangeAspect="1"/>
          </p:cNvPicPr>
          <p:nvPr/>
        </p:nvPicPr>
        <p:blipFill>
          <a:blip r:embed="rId5"/>
          <a:srcRect/>
          <a:stretch/>
        </p:blipFill>
        <p:spPr>
          <a:xfrm>
            <a:off x="347825" y="2513654"/>
            <a:ext cx="5161292" cy="2922517"/>
          </a:xfrm>
          <a:prstGeom prst="rect">
            <a:avLst/>
          </a:prstGeom>
        </p:spPr>
      </p:pic>
      <p:pic>
        <p:nvPicPr>
          <p:cNvPr id="4" name="Picture 3" descr="A blue and white background with white text&#10;&#10;Description automatically generated">
            <a:hlinkClick r:id="rId3"/>
            <a:extLst>
              <a:ext uri="{FF2B5EF4-FFF2-40B4-BE49-F238E27FC236}">
                <a16:creationId xmlns:a16="http://schemas.microsoft.com/office/drawing/2014/main" id="{0BB9933D-E073-A48F-9282-53BAF2352884}"/>
              </a:ext>
            </a:extLst>
          </p:cNvPr>
          <p:cNvPicPr>
            <a:picLocks noChangeAspect="1"/>
          </p:cNvPicPr>
          <p:nvPr/>
        </p:nvPicPr>
        <p:blipFill>
          <a:blip r:embed="rId6"/>
          <a:stretch>
            <a:fillRect/>
          </a:stretch>
        </p:blipFill>
        <p:spPr>
          <a:xfrm>
            <a:off x="6367353" y="2510681"/>
            <a:ext cx="5159934" cy="2898387"/>
          </a:xfrm>
          <a:prstGeom prst="rect">
            <a:avLst/>
          </a:prstGeom>
        </p:spPr>
      </p:pic>
    </p:spTree>
    <p:extLst>
      <p:ext uri="{BB962C8B-B14F-4D97-AF65-F5344CB8AC3E}">
        <p14:creationId xmlns:p14="http://schemas.microsoft.com/office/powerpoint/2010/main" val="1892458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A836-DEE2-49E3-BA1C-BE0B84933AA1}"/>
              </a:ext>
            </a:extLst>
          </p:cNvPr>
          <p:cNvSpPr>
            <a:spLocks noGrp="1"/>
          </p:cNvSpPr>
          <p:nvPr>
            <p:ph type="title"/>
          </p:nvPr>
        </p:nvSpPr>
        <p:spPr>
          <a:xfrm>
            <a:off x="359999" y="360000"/>
            <a:ext cx="10969061" cy="676600"/>
          </a:xfrm>
        </p:spPr>
        <p:txBody>
          <a:bodyPr>
            <a:noAutofit/>
          </a:bodyPr>
          <a:lstStyle/>
          <a:p>
            <a:r>
              <a:rPr lang="en-AU" sz="2800">
                <a:latin typeface="+mj-lt"/>
              </a:rPr>
              <a:t>Social content: </a:t>
            </a:r>
            <a:r>
              <a:rPr lang="en-AU" sz="2800"/>
              <a:t>Stand for your Community</a:t>
            </a:r>
            <a:endParaRPr lang="en-AU" sz="2800">
              <a:latin typeface="+mj-lt"/>
            </a:endParaRPr>
          </a:p>
        </p:txBody>
      </p:sp>
      <p:sp>
        <p:nvSpPr>
          <p:cNvPr id="4" name="Slide Number Placeholder 3">
            <a:extLst>
              <a:ext uri="{FF2B5EF4-FFF2-40B4-BE49-F238E27FC236}">
                <a16:creationId xmlns:a16="http://schemas.microsoft.com/office/drawing/2014/main" id="{8675B2E8-A602-47BA-A93D-FEF5829F76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
        <p:nvSpPr>
          <p:cNvPr id="9" name="TextBox 8">
            <a:extLst>
              <a:ext uri="{FF2B5EF4-FFF2-40B4-BE49-F238E27FC236}">
                <a16:creationId xmlns:a16="http://schemas.microsoft.com/office/drawing/2014/main" id="{858F7B5F-9F2D-4B30-A084-33A1506968C7}"/>
              </a:ext>
            </a:extLst>
          </p:cNvPr>
          <p:cNvSpPr txBox="1"/>
          <p:nvPr/>
        </p:nvSpPr>
        <p:spPr>
          <a:xfrm>
            <a:off x="360000" y="1095582"/>
            <a:ext cx="3321050" cy="213172"/>
          </a:xfrm>
          <a:prstGeom prst="rect">
            <a:avLst/>
          </a:prstGeom>
          <a:noFill/>
        </p:spPr>
        <p:txBody>
          <a:bodyPr wrap="square" lIns="0" tIns="0" rIns="0" bIns="0" rtlCol="0" anchor="t">
            <a:noAutofit/>
          </a:bodyPr>
          <a:lstStyle/>
          <a:p>
            <a:pPr>
              <a:lnSpc>
                <a:spcPct val="90000"/>
              </a:lnSpc>
              <a:spcAft>
                <a:spcPts val="800"/>
              </a:spcAft>
            </a:pPr>
            <a:r>
              <a:rPr lang="en-AU" sz="1200">
                <a:latin typeface="+mj-lt"/>
                <a:hlinkClick r:id="rId2"/>
              </a:rPr>
              <a:t>Click here to download social tile (PNG 270KB)</a:t>
            </a:r>
            <a:endParaRPr lang="en-AU" sz="1200">
              <a:latin typeface="+mj-lt"/>
            </a:endParaRPr>
          </a:p>
        </p:txBody>
      </p:sp>
      <p:pic>
        <p:nvPicPr>
          <p:cNvPr id="8" name="Picture 7">
            <a:hlinkClick r:id="rId2"/>
            <a:extLst>
              <a:ext uri="{FF2B5EF4-FFF2-40B4-BE49-F238E27FC236}">
                <a16:creationId xmlns:a16="http://schemas.microsoft.com/office/drawing/2014/main" id="{1DC3F29A-FAEF-46A3-9415-F6261E1924E0}"/>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000" y="1547993"/>
            <a:ext cx="3600000" cy="3600000"/>
          </a:xfrm>
          <a:prstGeom prst="rect">
            <a:avLst/>
          </a:prstGeom>
        </p:spPr>
      </p:pic>
      <p:sp>
        <p:nvSpPr>
          <p:cNvPr id="10" name="TextBox 9">
            <a:extLst>
              <a:ext uri="{FF2B5EF4-FFF2-40B4-BE49-F238E27FC236}">
                <a16:creationId xmlns:a16="http://schemas.microsoft.com/office/drawing/2014/main" id="{4F0051BD-6DCE-4A9C-AD02-75488F98013D}"/>
              </a:ext>
            </a:extLst>
          </p:cNvPr>
          <p:cNvSpPr txBox="1"/>
          <p:nvPr/>
        </p:nvSpPr>
        <p:spPr>
          <a:xfrm>
            <a:off x="359999" y="5206974"/>
            <a:ext cx="4544510" cy="1277273"/>
          </a:xfrm>
          <a:prstGeom prst="rect">
            <a:avLst/>
          </a:prstGeom>
          <a:noFill/>
        </p:spPr>
        <p:txBody>
          <a:bodyPr wrap="square" lIns="91440" tIns="45720" rIns="91440" bIns="45720" anchor="t">
            <a:spAutoFit/>
          </a:bodyPr>
          <a:lstStyle/>
          <a:p>
            <a:pPr algn="l" rtl="0" fontAlgn="base"/>
            <a:r>
              <a:rPr lang="en-US" sz="1100" b="1">
                <a:effectLst/>
                <a:latin typeface="+mj-lt"/>
              </a:rPr>
              <a:t>Post: </a:t>
            </a:r>
            <a:r>
              <a:rPr lang="en-AU" sz="1100" b="0" i="0">
                <a:solidFill>
                  <a:srgbClr val="000000"/>
                </a:solidFill>
                <a:effectLst/>
                <a:latin typeface="+mj-lt"/>
              </a:rPr>
              <a:t>This September, the NSW Government encourages people from all backgrounds to stand for election to their local council. Councils impact daily life and more women are needed for better community representation. </a:t>
            </a:r>
            <a:r>
              <a:rPr lang="en-AU" sz="1100" b="0" i="0">
                <a:effectLst/>
                <a:latin typeface="+mj-lt"/>
              </a:rPr>
              <a:t>You, or someone you know, could help make life better in your community. </a:t>
            </a:r>
            <a:r>
              <a:rPr lang="en-AU" sz="1100" i="0">
                <a:solidFill>
                  <a:srgbClr val="000000"/>
                </a:solidFill>
                <a:effectLst/>
                <a:latin typeface="+mj-lt"/>
              </a:rPr>
              <a:t>Nominations</a:t>
            </a:r>
            <a:r>
              <a:rPr lang="en-AU" sz="1100">
                <a:solidFill>
                  <a:srgbClr val="881798"/>
                </a:solidFill>
                <a:latin typeface="+mj-lt"/>
              </a:rPr>
              <a:t> </a:t>
            </a:r>
            <a:r>
              <a:rPr lang="en-AU" sz="1100" i="0">
                <a:solidFill>
                  <a:srgbClr val="000000"/>
                </a:solidFill>
                <a:effectLst/>
                <a:latin typeface="+mj-lt"/>
              </a:rPr>
              <a:t>open on 5 August and close 14 August. For more information, go to </a:t>
            </a:r>
            <a:r>
              <a:rPr lang="en-AU" sz="1100">
                <a:latin typeface="+mj-lt"/>
                <a:hlinkClick r:id="rId4"/>
              </a:rPr>
              <a:t>Become a councillor</a:t>
            </a:r>
            <a:endParaRPr lang="en-AU" sz="1100">
              <a:effectLst/>
              <a:highlight>
                <a:srgbClr val="FFFF00"/>
              </a:highlight>
              <a:latin typeface="+mj-lt"/>
              <a:ea typeface="Calibri" panose="020F0502020204030204" pitchFamily="34" charset="0"/>
            </a:endParaRPr>
          </a:p>
        </p:txBody>
      </p:sp>
      <p:sp>
        <p:nvSpPr>
          <p:cNvPr id="3" name="TextBox 2">
            <a:extLst>
              <a:ext uri="{FF2B5EF4-FFF2-40B4-BE49-F238E27FC236}">
                <a16:creationId xmlns:a16="http://schemas.microsoft.com/office/drawing/2014/main" id="{8DCB8482-9AAB-5DDC-2F60-A604192119F0}"/>
              </a:ext>
            </a:extLst>
          </p:cNvPr>
          <p:cNvSpPr txBox="1"/>
          <p:nvPr/>
        </p:nvSpPr>
        <p:spPr>
          <a:xfrm>
            <a:off x="6033615" y="1050221"/>
            <a:ext cx="3600000" cy="258532"/>
          </a:xfrm>
          <a:prstGeom prst="rect">
            <a:avLst/>
          </a:prstGeom>
          <a:noFill/>
        </p:spPr>
        <p:txBody>
          <a:bodyPr wrap="square" lIns="91440" tIns="45720" rIns="91440" bIns="45720" rtlCol="0" anchor="t">
            <a:spAutoFit/>
          </a:bodyPr>
          <a:lstStyle/>
          <a:p>
            <a:pPr>
              <a:lnSpc>
                <a:spcPct val="90000"/>
              </a:lnSpc>
              <a:spcAft>
                <a:spcPts val="800"/>
              </a:spcAft>
            </a:pPr>
            <a:r>
              <a:rPr lang="en-AU" sz="1200">
                <a:latin typeface="+mj-lt"/>
                <a:hlinkClick r:id="rId5"/>
              </a:rPr>
              <a:t>Click here to download social tile (PNG 346KB)</a:t>
            </a:r>
            <a:r>
              <a:rPr lang="en-AU" sz="1200">
                <a:latin typeface="+mj-lt"/>
              </a:rPr>
              <a:t> </a:t>
            </a:r>
          </a:p>
        </p:txBody>
      </p:sp>
      <p:sp>
        <p:nvSpPr>
          <p:cNvPr id="11" name="TextBox 10">
            <a:extLst>
              <a:ext uri="{FF2B5EF4-FFF2-40B4-BE49-F238E27FC236}">
                <a16:creationId xmlns:a16="http://schemas.microsoft.com/office/drawing/2014/main" id="{B9E44043-4F0E-AE75-5871-517BBC4FFC2E}"/>
              </a:ext>
            </a:extLst>
          </p:cNvPr>
          <p:cNvSpPr txBox="1"/>
          <p:nvPr/>
        </p:nvSpPr>
        <p:spPr>
          <a:xfrm>
            <a:off x="6033615" y="5206973"/>
            <a:ext cx="4544510" cy="1277273"/>
          </a:xfrm>
          <a:prstGeom prst="rect">
            <a:avLst/>
          </a:prstGeom>
          <a:noFill/>
        </p:spPr>
        <p:txBody>
          <a:bodyPr wrap="square" lIns="91440" tIns="45720" rIns="91440" bIns="45720" anchor="t">
            <a:spAutoFit/>
          </a:bodyPr>
          <a:lstStyle/>
          <a:p>
            <a:pPr algn="l" rtl="0" fontAlgn="base"/>
            <a:r>
              <a:rPr lang="en-US" sz="1100" b="1">
                <a:effectLst/>
                <a:latin typeface="+mj-lt"/>
              </a:rPr>
              <a:t>Post: </a:t>
            </a:r>
            <a:r>
              <a:rPr lang="en-AU" sz="1100" b="0" i="0">
                <a:solidFill>
                  <a:srgbClr val="000000"/>
                </a:solidFill>
                <a:effectLst/>
                <a:latin typeface="+mj-lt"/>
              </a:rPr>
              <a:t>This September, the NSW Government encourages people from all backgrounds to stand for election to their local council. NSW needs more candidates who identify as Aboriginal to represent their communities. </a:t>
            </a:r>
            <a:r>
              <a:rPr lang="en-AU" sz="1100" b="0" i="0">
                <a:effectLst/>
                <a:latin typeface="+mj-lt"/>
              </a:rPr>
              <a:t>You, or someone you know, could help make life better in your community. </a:t>
            </a:r>
            <a:r>
              <a:rPr lang="en-AU" sz="1100" i="0">
                <a:solidFill>
                  <a:srgbClr val="000000"/>
                </a:solidFill>
                <a:effectLst/>
                <a:latin typeface="+mj-lt"/>
              </a:rPr>
              <a:t>Nominations</a:t>
            </a:r>
            <a:r>
              <a:rPr lang="en-AU" sz="1100">
                <a:solidFill>
                  <a:srgbClr val="881798"/>
                </a:solidFill>
                <a:latin typeface="+mj-lt"/>
              </a:rPr>
              <a:t> </a:t>
            </a:r>
            <a:r>
              <a:rPr lang="en-AU" sz="1100" i="0">
                <a:solidFill>
                  <a:srgbClr val="000000"/>
                </a:solidFill>
                <a:effectLst/>
                <a:latin typeface="+mj-lt"/>
              </a:rPr>
              <a:t>open on 5 August and close 14 August. For more information, go to </a:t>
            </a:r>
            <a:r>
              <a:rPr lang="en-AU" sz="1100">
                <a:latin typeface="+mj-lt"/>
                <a:hlinkClick r:id="rId4"/>
              </a:rPr>
              <a:t>Become a councillor</a:t>
            </a:r>
            <a:endParaRPr lang="en-AU" sz="1100">
              <a:effectLst/>
              <a:highlight>
                <a:srgbClr val="FFFF00"/>
              </a:highlight>
              <a:latin typeface="+mj-lt"/>
              <a:ea typeface="Calibri" panose="020F0502020204030204" pitchFamily="34" charset="0"/>
            </a:endParaRPr>
          </a:p>
        </p:txBody>
      </p:sp>
      <p:pic>
        <p:nvPicPr>
          <p:cNvPr id="6" name="Picture 5">
            <a:hlinkClick r:id="rId6"/>
            <a:extLst>
              <a:ext uri="{FF2B5EF4-FFF2-40B4-BE49-F238E27FC236}">
                <a16:creationId xmlns:a16="http://schemas.microsoft.com/office/drawing/2014/main" id="{A520BC4A-1CF0-DE54-7CCA-16DEE22D4ED5}"/>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96000" y="1558131"/>
            <a:ext cx="3600000" cy="3600000"/>
          </a:xfrm>
          <a:prstGeom prst="rect">
            <a:avLst/>
          </a:prstGeom>
        </p:spPr>
      </p:pic>
    </p:spTree>
    <p:extLst>
      <p:ext uri="{BB962C8B-B14F-4D97-AF65-F5344CB8AC3E}">
        <p14:creationId xmlns:p14="http://schemas.microsoft.com/office/powerpoint/2010/main" val="2843666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A836-DEE2-49E3-BA1C-BE0B84933AA1}"/>
              </a:ext>
            </a:extLst>
          </p:cNvPr>
          <p:cNvSpPr>
            <a:spLocks noGrp="1"/>
          </p:cNvSpPr>
          <p:nvPr>
            <p:ph type="title"/>
          </p:nvPr>
        </p:nvSpPr>
        <p:spPr>
          <a:xfrm>
            <a:off x="359999" y="360000"/>
            <a:ext cx="10969061" cy="676600"/>
          </a:xfrm>
        </p:spPr>
        <p:txBody>
          <a:bodyPr>
            <a:noAutofit/>
          </a:bodyPr>
          <a:lstStyle/>
          <a:p>
            <a:r>
              <a:rPr lang="en-AU" sz="2800">
                <a:latin typeface="+mj-lt"/>
              </a:rPr>
              <a:t>Social content: </a:t>
            </a:r>
            <a:r>
              <a:rPr lang="en-AU" sz="2800"/>
              <a:t>Stand for your Community</a:t>
            </a:r>
            <a:endParaRPr lang="en-AU" sz="2800">
              <a:latin typeface="+mj-lt"/>
            </a:endParaRPr>
          </a:p>
        </p:txBody>
      </p:sp>
      <p:sp>
        <p:nvSpPr>
          <p:cNvPr id="4" name="Slide Number Placeholder 3">
            <a:extLst>
              <a:ext uri="{FF2B5EF4-FFF2-40B4-BE49-F238E27FC236}">
                <a16:creationId xmlns:a16="http://schemas.microsoft.com/office/drawing/2014/main" id="{8675B2E8-A602-47BA-A93D-FEF5829F76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
        <p:nvSpPr>
          <p:cNvPr id="9" name="TextBox 8">
            <a:extLst>
              <a:ext uri="{FF2B5EF4-FFF2-40B4-BE49-F238E27FC236}">
                <a16:creationId xmlns:a16="http://schemas.microsoft.com/office/drawing/2014/main" id="{858F7B5F-9F2D-4B30-A084-33A1506968C7}"/>
              </a:ext>
            </a:extLst>
          </p:cNvPr>
          <p:cNvSpPr txBox="1"/>
          <p:nvPr/>
        </p:nvSpPr>
        <p:spPr>
          <a:xfrm>
            <a:off x="360000" y="1095582"/>
            <a:ext cx="3321050" cy="213172"/>
          </a:xfrm>
          <a:prstGeom prst="rect">
            <a:avLst/>
          </a:prstGeom>
          <a:noFill/>
        </p:spPr>
        <p:txBody>
          <a:bodyPr wrap="square" lIns="0" tIns="0" rIns="0" bIns="0" rtlCol="0" anchor="t">
            <a:noAutofit/>
          </a:bodyPr>
          <a:lstStyle/>
          <a:p>
            <a:pPr>
              <a:lnSpc>
                <a:spcPct val="90000"/>
              </a:lnSpc>
              <a:spcAft>
                <a:spcPts val="800"/>
              </a:spcAft>
            </a:pPr>
            <a:r>
              <a:rPr lang="en-AU" sz="1200">
                <a:latin typeface="+mj-lt"/>
                <a:hlinkClick r:id="rId2"/>
              </a:rPr>
              <a:t>Click here to download social tile (PNG 318KB)</a:t>
            </a:r>
            <a:endParaRPr lang="en-AU" sz="1200">
              <a:latin typeface="+mj-lt"/>
            </a:endParaRPr>
          </a:p>
        </p:txBody>
      </p:sp>
      <p:pic>
        <p:nvPicPr>
          <p:cNvPr id="8" name="Picture 7">
            <a:hlinkClick r:id="rId2"/>
            <a:extLst>
              <a:ext uri="{FF2B5EF4-FFF2-40B4-BE49-F238E27FC236}">
                <a16:creationId xmlns:a16="http://schemas.microsoft.com/office/drawing/2014/main" id="{1DC3F29A-FAEF-46A3-9415-F6261E1924E0}"/>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000" y="1547993"/>
            <a:ext cx="3600000" cy="3600000"/>
          </a:xfrm>
          <a:prstGeom prst="rect">
            <a:avLst/>
          </a:prstGeom>
        </p:spPr>
      </p:pic>
      <p:sp>
        <p:nvSpPr>
          <p:cNvPr id="10" name="TextBox 9">
            <a:extLst>
              <a:ext uri="{FF2B5EF4-FFF2-40B4-BE49-F238E27FC236}">
                <a16:creationId xmlns:a16="http://schemas.microsoft.com/office/drawing/2014/main" id="{4F0051BD-6DCE-4A9C-AD02-75488F98013D}"/>
              </a:ext>
            </a:extLst>
          </p:cNvPr>
          <p:cNvSpPr txBox="1"/>
          <p:nvPr/>
        </p:nvSpPr>
        <p:spPr>
          <a:xfrm>
            <a:off x="249417" y="5206974"/>
            <a:ext cx="4592549" cy="1107996"/>
          </a:xfrm>
          <a:prstGeom prst="rect">
            <a:avLst/>
          </a:prstGeom>
          <a:noFill/>
        </p:spPr>
        <p:txBody>
          <a:bodyPr wrap="square" lIns="91440" tIns="45720" rIns="91440" bIns="45720" anchor="t">
            <a:spAutoFit/>
          </a:bodyPr>
          <a:lstStyle/>
          <a:p>
            <a:pPr algn="l" rtl="0" fontAlgn="base"/>
            <a:r>
              <a:rPr lang="en-US" sz="1100" b="1">
                <a:effectLst/>
                <a:latin typeface="+mj-lt"/>
              </a:rPr>
              <a:t>Post: </a:t>
            </a:r>
            <a:r>
              <a:rPr lang="en-AU" sz="1100" b="0" i="0">
                <a:solidFill>
                  <a:srgbClr val="000000"/>
                </a:solidFill>
                <a:effectLst/>
                <a:latin typeface="+mj-lt"/>
              </a:rPr>
              <a:t>This September, the NSW Government is calling on people from all backgrounds to stand for election to their local council. Councils impact daily life and more diversity is needed for better community representation. </a:t>
            </a:r>
            <a:r>
              <a:rPr lang="en-AU" sz="1100" b="0" i="0">
                <a:effectLst/>
                <a:latin typeface="+mj-lt"/>
              </a:rPr>
              <a:t>You, or someone you know, could help make life better in your community. </a:t>
            </a:r>
            <a:r>
              <a:rPr lang="en-AU" sz="1100" i="0">
                <a:solidFill>
                  <a:srgbClr val="000000"/>
                </a:solidFill>
                <a:effectLst/>
                <a:latin typeface="+mj-lt"/>
              </a:rPr>
              <a:t>Nominations</a:t>
            </a:r>
            <a:r>
              <a:rPr lang="en-AU" sz="1100">
                <a:solidFill>
                  <a:srgbClr val="881798"/>
                </a:solidFill>
                <a:latin typeface="+mj-lt"/>
              </a:rPr>
              <a:t> </a:t>
            </a:r>
            <a:r>
              <a:rPr lang="en-AU" sz="1100" i="0">
                <a:solidFill>
                  <a:srgbClr val="000000"/>
                </a:solidFill>
                <a:effectLst/>
                <a:latin typeface="+mj-lt"/>
              </a:rPr>
              <a:t>open on 5 August and close 14 August. For more information, go to </a:t>
            </a:r>
            <a:r>
              <a:rPr lang="en-AU" sz="1100">
                <a:latin typeface="+mj-lt"/>
                <a:hlinkClick r:id="rId4"/>
              </a:rPr>
              <a:t>Become a councillor</a:t>
            </a:r>
            <a:endParaRPr lang="en-AU" sz="1100">
              <a:effectLst/>
              <a:highlight>
                <a:srgbClr val="FFFF00"/>
              </a:highlight>
              <a:latin typeface="+mj-lt"/>
              <a:ea typeface="Calibri" panose="020F0502020204030204" pitchFamily="34" charset="0"/>
            </a:endParaRPr>
          </a:p>
        </p:txBody>
      </p:sp>
      <p:sp>
        <p:nvSpPr>
          <p:cNvPr id="3" name="TextBox 2">
            <a:extLst>
              <a:ext uri="{FF2B5EF4-FFF2-40B4-BE49-F238E27FC236}">
                <a16:creationId xmlns:a16="http://schemas.microsoft.com/office/drawing/2014/main" id="{8DCB8482-9AAB-5DDC-2F60-A604192119F0}"/>
              </a:ext>
            </a:extLst>
          </p:cNvPr>
          <p:cNvSpPr txBox="1"/>
          <p:nvPr/>
        </p:nvSpPr>
        <p:spPr>
          <a:xfrm>
            <a:off x="6033615" y="1050221"/>
            <a:ext cx="3600000" cy="258532"/>
          </a:xfrm>
          <a:prstGeom prst="rect">
            <a:avLst/>
          </a:prstGeom>
          <a:noFill/>
        </p:spPr>
        <p:txBody>
          <a:bodyPr wrap="square" lIns="91440" tIns="45720" rIns="91440" bIns="45720" rtlCol="0" anchor="t">
            <a:spAutoFit/>
          </a:bodyPr>
          <a:lstStyle/>
          <a:p>
            <a:pPr>
              <a:lnSpc>
                <a:spcPct val="90000"/>
              </a:lnSpc>
              <a:spcAft>
                <a:spcPts val="800"/>
              </a:spcAft>
            </a:pPr>
            <a:r>
              <a:rPr lang="en-AU" sz="1200">
                <a:latin typeface="+mj-lt"/>
                <a:hlinkClick r:id="rId5"/>
              </a:rPr>
              <a:t>Click here to download social tile (PNG 272KB)</a:t>
            </a:r>
          </a:p>
        </p:txBody>
      </p:sp>
      <p:sp>
        <p:nvSpPr>
          <p:cNvPr id="11" name="TextBox 10">
            <a:extLst>
              <a:ext uri="{FF2B5EF4-FFF2-40B4-BE49-F238E27FC236}">
                <a16:creationId xmlns:a16="http://schemas.microsoft.com/office/drawing/2014/main" id="{B9E44043-4F0E-AE75-5871-517BBC4FFC2E}"/>
              </a:ext>
            </a:extLst>
          </p:cNvPr>
          <p:cNvSpPr txBox="1"/>
          <p:nvPr/>
        </p:nvSpPr>
        <p:spPr>
          <a:xfrm>
            <a:off x="6033615" y="5206973"/>
            <a:ext cx="4592549" cy="1107996"/>
          </a:xfrm>
          <a:prstGeom prst="rect">
            <a:avLst/>
          </a:prstGeom>
          <a:noFill/>
        </p:spPr>
        <p:txBody>
          <a:bodyPr wrap="square" lIns="91440" tIns="45720" rIns="91440" bIns="45720" anchor="t">
            <a:spAutoFit/>
          </a:bodyPr>
          <a:lstStyle/>
          <a:p>
            <a:r>
              <a:rPr lang="en-US" sz="1100" b="1">
                <a:effectLst/>
                <a:latin typeface="+mj-lt"/>
              </a:rPr>
              <a:t>Post: </a:t>
            </a:r>
            <a:r>
              <a:rPr lang="en-AU" sz="1100" b="0" i="0">
                <a:solidFill>
                  <a:srgbClr val="000000"/>
                </a:solidFill>
                <a:effectLst/>
                <a:latin typeface="+mj-lt"/>
              </a:rPr>
              <a:t>This September, the NSW Government is calling on people from all backgrounds to stand for election to their local council. </a:t>
            </a:r>
            <a:r>
              <a:rPr lang="en-AU" sz="1100">
                <a:solidFill>
                  <a:srgbClr val="000000"/>
                </a:solidFill>
                <a:latin typeface="+mj-lt"/>
              </a:rPr>
              <a:t>Councils impact </a:t>
            </a:r>
            <a:r>
              <a:rPr lang="en-AU" sz="1100" b="0" i="0">
                <a:solidFill>
                  <a:srgbClr val="000000"/>
                </a:solidFill>
                <a:effectLst/>
                <a:latin typeface="+mj-lt"/>
              </a:rPr>
              <a:t>daily life</a:t>
            </a:r>
            <a:r>
              <a:rPr lang="en-AU" sz="1100">
                <a:solidFill>
                  <a:srgbClr val="000000"/>
                </a:solidFill>
                <a:latin typeface="+mj-lt"/>
              </a:rPr>
              <a:t> and more diversity is needed for better community representation</a:t>
            </a:r>
            <a:r>
              <a:rPr lang="en-AU" sz="1100" b="0" i="0">
                <a:solidFill>
                  <a:srgbClr val="000000"/>
                </a:solidFill>
                <a:effectLst/>
                <a:latin typeface="+mj-lt"/>
              </a:rPr>
              <a:t>. </a:t>
            </a:r>
            <a:r>
              <a:rPr lang="en-AU" sz="1100" b="0" i="0">
                <a:effectLst/>
                <a:latin typeface="+mj-lt"/>
              </a:rPr>
              <a:t>You, or someone you know, could help make life better in your community. </a:t>
            </a:r>
            <a:r>
              <a:rPr lang="en-AU" sz="1100" i="0">
                <a:solidFill>
                  <a:srgbClr val="000000"/>
                </a:solidFill>
                <a:effectLst/>
                <a:latin typeface="+mj-lt"/>
              </a:rPr>
              <a:t>Nominations</a:t>
            </a:r>
            <a:r>
              <a:rPr lang="en-AU" sz="1100">
                <a:solidFill>
                  <a:srgbClr val="881798"/>
                </a:solidFill>
                <a:latin typeface="+mj-lt"/>
              </a:rPr>
              <a:t> </a:t>
            </a:r>
            <a:r>
              <a:rPr lang="en-AU" sz="1100" i="0">
                <a:solidFill>
                  <a:srgbClr val="000000"/>
                </a:solidFill>
                <a:effectLst/>
                <a:latin typeface="+mj-lt"/>
              </a:rPr>
              <a:t>open on 5 August and close 14 August. For more information, go to </a:t>
            </a:r>
            <a:r>
              <a:rPr lang="en-AU" sz="1100">
                <a:latin typeface="+mj-lt"/>
                <a:hlinkClick r:id="rId4">
                  <a:extLst>
                    <a:ext uri="{A12FA001-AC4F-418D-AE19-62706E023703}">
                      <ahyp:hlinkClr xmlns:ahyp="http://schemas.microsoft.com/office/drawing/2018/hyperlinkcolor" val="tx"/>
                    </a:ext>
                  </a:extLst>
                </a:hlinkClick>
              </a:rPr>
              <a:t>Become a councillor</a:t>
            </a:r>
            <a:endParaRPr lang="en-AU" sz="1100">
              <a:effectLst/>
              <a:highlight>
                <a:srgbClr val="FFFF00"/>
              </a:highlight>
              <a:latin typeface="+mj-lt"/>
              <a:ea typeface="Calibri" panose="020F0502020204030204" pitchFamily="34" charset="0"/>
            </a:endParaRPr>
          </a:p>
        </p:txBody>
      </p:sp>
      <p:pic>
        <p:nvPicPr>
          <p:cNvPr id="6" name="Picture 5" descr="A person smiling with arms crossed&#10;&#10;Description automatically generated">
            <a:hlinkClick r:id="rId6"/>
            <a:extLst>
              <a:ext uri="{FF2B5EF4-FFF2-40B4-BE49-F238E27FC236}">
                <a16:creationId xmlns:a16="http://schemas.microsoft.com/office/drawing/2014/main" id="{A520BC4A-1CF0-DE54-7CCA-16DEE22D4ED5}"/>
              </a:ext>
              <a:ext uri="{C183D7F6-B498-43B3-948B-1728B52AA6E4}">
                <adec:decorative xmlns:adec="http://schemas.microsoft.com/office/drawing/2017/decorative" val="0"/>
              </a:ext>
            </a:extLst>
          </p:cNvPr>
          <p:cNvPicPr>
            <a:picLocks noChangeAspect="1"/>
          </p:cNvPicPr>
          <p:nvPr/>
        </p:nvPicPr>
        <p:blipFill>
          <a:blip r:embed="rId7"/>
          <a:srcRect/>
          <a:stretch/>
        </p:blipFill>
        <p:spPr>
          <a:xfrm>
            <a:off x="6096000" y="1558131"/>
            <a:ext cx="3600000" cy="3600000"/>
          </a:xfrm>
          <a:prstGeom prst="rect">
            <a:avLst/>
          </a:prstGeom>
        </p:spPr>
      </p:pic>
      <p:pic>
        <p:nvPicPr>
          <p:cNvPr id="5" name="Picture 4">
            <a:hlinkClick r:id="rId2"/>
            <a:extLst>
              <a:ext uri="{FF2B5EF4-FFF2-40B4-BE49-F238E27FC236}">
                <a16:creationId xmlns:a16="http://schemas.microsoft.com/office/drawing/2014/main" id="{32C75DFC-00F8-8FE0-7333-F6DC3727902E}"/>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9999" y="1558131"/>
            <a:ext cx="3600000" cy="3600000"/>
          </a:xfrm>
          <a:prstGeom prst="rect">
            <a:avLst/>
          </a:prstGeom>
        </p:spPr>
      </p:pic>
    </p:spTree>
    <p:extLst>
      <p:ext uri="{BB962C8B-B14F-4D97-AF65-F5344CB8AC3E}">
        <p14:creationId xmlns:p14="http://schemas.microsoft.com/office/powerpoint/2010/main" val="3945227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A836-DEE2-49E3-BA1C-BE0B84933AA1}"/>
              </a:ext>
            </a:extLst>
          </p:cNvPr>
          <p:cNvSpPr>
            <a:spLocks noGrp="1"/>
          </p:cNvSpPr>
          <p:nvPr>
            <p:ph type="title"/>
          </p:nvPr>
        </p:nvSpPr>
        <p:spPr>
          <a:xfrm>
            <a:off x="359999" y="360000"/>
            <a:ext cx="10969061" cy="676600"/>
          </a:xfrm>
        </p:spPr>
        <p:txBody>
          <a:bodyPr>
            <a:noAutofit/>
          </a:bodyPr>
          <a:lstStyle/>
          <a:p>
            <a:r>
              <a:rPr lang="en-AU" sz="2800">
                <a:latin typeface="+mj-lt"/>
              </a:rPr>
              <a:t>Social content: Stand for your Community</a:t>
            </a:r>
            <a:br>
              <a:rPr lang="en-AU" sz="2800">
                <a:latin typeface="+mj-lt"/>
              </a:rPr>
            </a:br>
            <a:r>
              <a:rPr lang="en-US" sz="1100">
                <a:latin typeface="Public Sans Light"/>
              </a:rPr>
              <a:t> </a:t>
            </a:r>
            <a:endParaRPr lang="en-AU" sz="2800">
              <a:latin typeface="+mj-lt"/>
            </a:endParaRPr>
          </a:p>
        </p:txBody>
      </p:sp>
      <p:sp>
        <p:nvSpPr>
          <p:cNvPr id="4" name="Slide Number Placeholder 3">
            <a:extLst>
              <a:ext uri="{FF2B5EF4-FFF2-40B4-BE49-F238E27FC236}">
                <a16:creationId xmlns:a16="http://schemas.microsoft.com/office/drawing/2014/main" id="{8675B2E8-A602-47BA-A93D-FEF5829F76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
        <p:nvSpPr>
          <p:cNvPr id="9" name="TextBox 8">
            <a:extLst>
              <a:ext uri="{FF2B5EF4-FFF2-40B4-BE49-F238E27FC236}">
                <a16:creationId xmlns:a16="http://schemas.microsoft.com/office/drawing/2014/main" id="{858F7B5F-9F2D-4B30-A084-33A1506968C7}"/>
              </a:ext>
            </a:extLst>
          </p:cNvPr>
          <p:cNvSpPr txBox="1"/>
          <p:nvPr/>
        </p:nvSpPr>
        <p:spPr>
          <a:xfrm>
            <a:off x="6831920" y="1037633"/>
            <a:ext cx="3433938" cy="260208"/>
          </a:xfrm>
          <a:prstGeom prst="rect">
            <a:avLst/>
          </a:prstGeom>
          <a:noFill/>
        </p:spPr>
        <p:txBody>
          <a:bodyPr wrap="square" lIns="0" tIns="0" rIns="0" bIns="0" rtlCol="0" anchor="t">
            <a:noAutofit/>
          </a:bodyPr>
          <a:lstStyle/>
          <a:p>
            <a:pPr>
              <a:lnSpc>
                <a:spcPct val="90000"/>
              </a:lnSpc>
              <a:spcAft>
                <a:spcPts val="800"/>
              </a:spcAft>
            </a:pPr>
            <a:r>
              <a:rPr lang="en-AU" sz="1200">
                <a:latin typeface="+mj-lt"/>
                <a:hlinkClick r:id="rId2"/>
              </a:rPr>
              <a:t>Click here to download social tile (PNG 918KB)</a:t>
            </a:r>
            <a:endParaRPr lang="en-AU" sz="1200">
              <a:latin typeface="+mj-lt"/>
            </a:endParaRPr>
          </a:p>
        </p:txBody>
      </p:sp>
      <p:pic>
        <p:nvPicPr>
          <p:cNvPr id="8" name="Picture 7">
            <a:hlinkClick r:id="rId2"/>
            <a:extLst>
              <a:ext uri="{FF2B5EF4-FFF2-40B4-BE49-F238E27FC236}">
                <a16:creationId xmlns:a16="http://schemas.microsoft.com/office/drawing/2014/main" id="{1DC3F29A-FAEF-46A3-9415-F6261E1924E0}"/>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33454" y="1447351"/>
            <a:ext cx="3600000" cy="3600000"/>
          </a:xfrm>
          <a:prstGeom prst="rect">
            <a:avLst/>
          </a:prstGeom>
        </p:spPr>
      </p:pic>
      <p:sp>
        <p:nvSpPr>
          <p:cNvPr id="10" name="TextBox 9">
            <a:extLst>
              <a:ext uri="{FF2B5EF4-FFF2-40B4-BE49-F238E27FC236}">
                <a16:creationId xmlns:a16="http://schemas.microsoft.com/office/drawing/2014/main" id="{4F0051BD-6DCE-4A9C-AD02-75488F98013D}"/>
              </a:ext>
            </a:extLst>
          </p:cNvPr>
          <p:cNvSpPr txBox="1"/>
          <p:nvPr/>
        </p:nvSpPr>
        <p:spPr>
          <a:xfrm>
            <a:off x="6680697" y="5156174"/>
            <a:ext cx="4655092" cy="1446550"/>
          </a:xfrm>
          <a:prstGeom prst="rect">
            <a:avLst/>
          </a:prstGeom>
          <a:noFill/>
        </p:spPr>
        <p:txBody>
          <a:bodyPr wrap="square" lIns="91440" tIns="45720" rIns="91440" bIns="45720" anchor="t">
            <a:spAutoFit/>
          </a:bodyPr>
          <a:lstStyle/>
          <a:p>
            <a:pPr algn="l" rtl="0" fontAlgn="base"/>
            <a:r>
              <a:rPr lang="en-US" sz="1100" b="1">
                <a:effectLst/>
                <a:latin typeface="+mj-lt"/>
              </a:rPr>
              <a:t>Post: </a:t>
            </a:r>
            <a:r>
              <a:rPr lang="en-AU" sz="1100" b="0" i="0">
                <a:solidFill>
                  <a:srgbClr val="000000"/>
                </a:solidFill>
                <a:effectLst/>
                <a:latin typeface="+mj-lt"/>
              </a:rPr>
              <a:t>This September, the NSW Government is calling on people from all backgrounds to stand for election to their local council. Your council plays a vital role in your local community and councillors’ decisions directly affect your daily life. More diversity on councils leads to better representation for your community. </a:t>
            </a:r>
            <a:r>
              <a:rPr lang="en-AU" sz="1100" b="0" i="0">
                <a:effectLst/>
                <a:latin typeface="+mj-lt"/>
              </a:rPr>
              <a:t>You, or someone you know, could help make life better in your community. </a:t>
            </a:r>
            <a:r>
              <a:rPr lang="en-AU" sz="1100" i="0">
                <a:solidFill>
                  <a:srgbClr val="000000"/>
                </a:solidFill>
                <a:effectLst/>
                <a:latin typeface="+mj-lt"/>
              </a:rPr>
              <a:t>Nominations</a:t>
            </a:r>
            <a:r>
              <a:rPr lang="en-AU" sz="1100">
                <a:solidFill>
                  <a:srgbClr val="881798"/>
                </a:solidFill>
                <a:latin typeface="+mj-lt"/>
              </a:rPr>
              <a:t> </a:t>
            </a:r>
            <a:r>
              <a:rPr lang="en-AU" sz="1100" i="0">
                <a:solidFill>
                  <a:srgbClr val="000000"/>
                </a:solidFill>
                <a:effectLst/>
                <a:latin typeface="+mj-lt"/>
              </a:rPr>
              <a:t>open on 5 August and close 14 August. For more information, go to </a:t>
            </a:r>
            <a:r>
              <a:rPr lang="en-AU" sz="1100">
                <a:latin typeface="+mj-lt"/>
                <a:hlinkClick r:id="rId4"/>
              </a:rPr>
              <a:t>Become a councillor</a:t>
            </a:r>
            <a:endParaRPr lang="en-AU" sz="1100">
              <a:effectLst/>
              <a:highlight>
                <a:srgbClr val="FFFF00"/>
              </a:highlight>
              <a:latin typeface="+mj-lt"/>
              <a:ea typeface="Calibri" panose="020F0502020204030204" pitchFamily="34" charset="0"/>
            </a:endParaRPr>
          </a:p>
        </p:txBody>
      </p:sp>
      <p:pic>
        <p:nvPicPr>
          <p:cNvPr id="5" name="Picture 4" descr="A group of people with a blue background&#10;&#10;Description automatically generated">
            <a:hlinkClick r:id="rId5"/>
            <a:extLst>
              <a:ext uri="{FF2B5EF4-FFF2-40B4-BE49-F238E27FC236}">
                <a16:creationId xmlns:a16="http://schemas.microsoft.com/office/drawing/2014/main" id="{B693B9A3-03C1-B7CE-B4B1-921597027A4A}"/>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9440" y="1446371"/>
            <a:ext cx="3600000" cy="3600000"/>
          </a:xfrm>
          <a:prstGeom prst="rect">
            <a:avLst/>
          </a:prstGeom>
        </p:spPr>
      </p:pic>
      <p:sp>
        <p:nvSpPr>
          <p:cNvPr id="7" name="TextBox 6">
            <a:extLst>
              <a:ext uri="{FF2B5EF4-FFF2-40B4-BE49-F238E27FC236}">
                <a16:creationId xmlns:a16="http://schemas.microsoft.com/office/drawing/2014/main" id="{B8EB7FD5-705D-E215-59C0-C20C3C6E7D9B}"/>
              </a:ext>
            </a:extLst>
          </p:cNvPr>
          <p:cNvSpPr txBox="1"/>
          <p:nvPr/>
        </p:nvSpPr>
        <p:spPr>
          <a:xfrm>
            <a:off x="486255" y="5156173"/>
            <a:ext cx="4592549" cy="1277273"/>
          </a:xfrm>
          <a:prstGeom prst="rect">
            <a:avLst/>
          </a:prstGeom>
          <a:noFill/>
        </p:spPr>
        <p:txBody>
          <a:bodyPr wrap="square" lIns="91440" tIns="45720" rIns="91440" bIns="45720" anchor="t">
            <a:spAutoFit/>
          </a:bodyPr>
          <a:lstStyle/>
          <a:p>
            <a:r>
              <a:rPr lang="en-US" sz="1100" b="1">
                <a:effectLst/>
                <a:latin typeface="+mj-lt"/>
              </a:rPr>
              <a:t>Post: </a:t>
            </a:r>
            <a:r>
              <a:rPr lang="en-AU" sz="1100" b="0" i="0">
                <a:solidFill>
                  <a:srgbClr val="000000"/>
                </a:solidFill>
                <a:effectLst/>
                <a:latin typeface="+mj-lt"/>
              </a:rPr>
              <a:t>This September, the NSW Government is calling on people from all backgrounds to stand for election to their local council. Your council plays a vital role in your local community and councillors’ decisions directly affect your daily life. </a:t>
            </a:r>
            <a:r>
              <a:rPr lang="en-AU" sz="1100" b="0" i="0">
                <a:effectLst/>
                <a:latin typeface="+mj-lt"/>
              </a:rPr>
              <a:t>You, or someone you know, could help make life better in your community. </a:t>
            </a:r>
            <a:r>
              <a:rPr lang="en-AU" sz="1100" i="0">
                <a:solidFill>
                  <a:srgbClr val="000000"/>
                </a:solidFill>
                <a:effectLst/>
                <a:latin typeface="+mj-lt"/>
              </a:rPr>
              <a:t>Nominations</a:t>
            </a:r>
            <a:r>
              <a:rPr lang="en-AU" sz="1100">
                <a:solidFill>
                  <a:srgbClr val="881798"/>
                </a:solidFill>
                <a:latin typeface="+mj-lt"/>
              </a:rPr>
              <a:t> </a:t>
            </a:r>
            <a:r>
              <a:rPr lang="en-AU" sz="1100" i="0">
                <a:solidFill>
                  <a:srgbClr val="000000"/>
                </a:solidFill>
                <a:effectLst/>
                <a:latin typeface="+mj-lt"/>
              </a:rPr>
              <a:t>open on 5 August and close 14 August. For more information, go to </a:t>
            </a:r>
            <a:r>
              <a:rPr lang="en-AU" sz="1100">
                <a:latin typeface="+mj-lt"/>
                <a:hlinkClick r:id="rId4"/>
              </a:rPr>
              <a:t>Become a councillor</a:t>
            </a:r>
            <a:endParaRPr lang="en-AU" sz="1100">
              <a:effectLst/>
              <a:highlight>
                <a:srgbClr val="FFFF00"/>
              </a:highlight>
              <a:latin typeface="+mj-lt"/>
              <a:ea typeface="Calibri" panose="020F0502020204030204" pitchFamily="34" charset="0"/>
            </a:endParaRPr>
          </a:p>
        </p:txBody>
      </p:sp>
      <p:sp>
        <p:nvSpPr>
          <p:cNvPr id="12" name="TextBox 11">
            <a:extLst>
              <a:ext uri="{FF2B5EF4-FFF2-40B4-BE49-F238E27FC236}">
                <a16:creationId xmlns:a16="http://schemas.microsoft.com/office/drawing/2014/main" id="{210F17F6-3C90-26CD-DDE8-2A1BD0A9876E}"/>
              </a:ext>
            </a:extLst>
          </p:cNvPr>
          <p:cNvSpPr txBox="1"/>
          <p:nvPr/>
        </p:nvSpPr>
        <p:spPr>
          <a:xfrm>
            <a:off x="598015" y="1019741"/>
            <a:ext cx="3600000" cy="258532"/>
          </a:xfrm>
          <a:prstGeom prst="rect">
            <a:avLst/>
          </a:prstGeom>
          <a:noFill/>
        </p:spPr>
        <p:txBody>
          <a:bodyPr wrap="square" lIns="91440" tIns="45720" rIns="91440" bIns="45720" rtlCol="0" anchor="t">
            <a:spAutoFit/>
          </a:bodyPr>
          <a:lstStyle/>
          <a:p>
            <a:pPr>
              <a:lnSpc>
                <a:spcPct val="90000"/>
              </a:lnSpc>
              <a:spcAft>
                <a:spcPts val="800"/>
              </a:spcAft>
            </a:pPr>
            <a:r>
              <a:rPr lang="en-AU" sz="1200">
                <a:latin typeface="+mj-lt"/>
                <a:hlinkClick r:id="rId5"/>
              </a:rPr>
              <a:t>Click here to download social tile (PNG 458KB)</a:t>
            </a:r>
            <a:endParaRPr lang="en-AU" sz="1200">
              <a:latin typeface="+mj-lt"/>
            </a:endParaRPr>
          </a:p>
        </p:txBody>
      </p:sp>
    </p:spTree>
    <p:extLst>
      <p:ext uri="{BB962C8B-B14F-4D97-AF65-F5344CB8AC3E}">
        <p14:creationId xmlns:p14="http://schemas.microsoft.com/office/powerpoint/2010/main" val="3714996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A836-DEE2-49E3-BA1C-BE0B84933AA1}"/>
              </a:ext>
            </a:extLst>
          </p:cNvPr>
          <p:cNvSpPr>
            <a:spLocks noGrp="1"/>
          </p:cNvSpPr>
          <p:nvPr>
            <p:ph type="title"/>
          </p:nvPr>
        </p:nvSpPr>
        <p:spPr>
          <a:xfrm>
            <a:off x="359999" y="360000"/>
            <a:ext cx="10969061" cy="676600"/>
          </a:xfrm>
        </p:spPr>
        <p:txBody>
          <a:bodyPr>
            <a:noAutofit/>
          </a:bodyPr>
          <a:lstStyle/>
          <a:p>
            <a:r>
              <a:rPr lang="en-AU" sz="2800">
                <a:latin typeface="+mj-lt"/>
              </a:rPr>
              <a:t>Social content: Who is representing your voice?</a:t>
            </a:r>
            <a:br>
              <a:rPr lang="en-AU" sz="2800">
                <a:latin typeface="+mj-lt"/>
              </a:rPr>
            </a:br>
            <a:r>
              <a:rPr lang="en-AU" sz="800">
                <a:latin typeface="Public Sans Light"/>
              </a:rPr>
              <a:t>                                                                                                                                                                                                                                                                                                                                                                                                                                                   </a:t>
            </a:r>
            <a:r>
              <a:rPr lang="en-AU" sz="750">
                <a:latin typeface="Public Sans Light"/>
              </a:rPr>
              <a:t>* </a:t>
            </a:r>
            <a:r>
              <a:rPr lang="en-US" sz="750" b="1">
                <a:latin typeface="Public Sans Light"/>
              </a:rPr>
              <a:t>The data on the following social media tiles (pages 16-18) has been sourced from the Office of Local Government’s </a:t>
            </a:r>
            <a:r>
              <a:rPr lang="en-US" sz="750" b="1">
                <a:latin typeface="Public Sans Light"/>
                <a:hlinkClick r:id="rId2"/>
              </a:rPr>
              <a:t>Candidate and Councillor Diversity Report 2021/22</a:t>
            </a:r>
            <a:r>
              <a:rPr lang="en-US" sz="750" b="1">
                <a:latin typeface="Public Sans Light"/>
              </a:rPr>
              <a:t>.</a:t>
            </a:r>
            <a:endParaRPr lang="en-AU" sz="750">
              <a:latin typeface="+mj-lt"/>
            </a:endParaRPr>
          </a:p>
        </p:txBody>
      </p:sp>
      <p:sp>
        <p:nvSpPr>
          <p:cNvPr id="4" name="Slide Number Placeholder 3">
            <a:extLst>
              <a:ext uri="{FF2B5EF4-FFF2-40B4-BE49-F238E27FC236}">
                <a16:creationId xmlns:a16="http://schemas.microsoft.com/office/drawing/2014/main" id="{8675B2E8-A602-47BA-A93D-FEF5829F76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
        <p:nvSpPr>
          <p:cNvPr id="9" name="TextBox 8">
            <a:extLst>
              <a:ext uri="{FF2B5EF4-FFF2-40B4-BE49-F238E27FC236}">
                <a16:creationId xmlns:a16="http://schemas.microsoft.com/office/drawing/2014/main" id="{858F7B5F-9F2D-4B30-A084-33A1506968C7}"/>
              </a:ext>
            </a:extLst>
          </p:cNvPr>
          <p:cNvSpPr txBox="1"/>
          <p:nvPr/>
        </p:nvSpPr>
        <p:spPr>
          <a:xfrm>
            <a:off x="360000" y="1095582"/>
            <a:ext cx="3321050" cy="213172"/>
          </a:xfrm>
          <a:prstGeom prst="rect">
            <a:avLst/>
          </a:prstGeom>
          <a:noFill/>
        </p:spPr>
        <p:txBody>
          <a:bodyPr wrap="square" lIns="0" tIns="0" rIns="0" bIns="0" rtlCol="0" anchor="t">
            <a:noAutofit/>
          </a:bodyPr>
          <a:lstStyle/>
          <a:p>
            <a:pPr>
              <a:lnSpc>
                <a:spcPct val="90000"/>
              </a:lnSpc>
              <a:spcAft>
                <a:spcPts val="800"/>
              </a:spcAft>
            </a:pPr>
            <a:r>
              <a:rPr lang="en-AU" sz="1200">
                <a:latin typeface="+mj-lt"/>
                <a:hlinkClick r:id="rId3"/>
              </a:rPr>
              <a:t>Click here to download social tile (PNG 85KB)</a:t>
            </a:r>
          </a:p>
        </p:txBody>
      </p:sp>
      <p:pic>
        <p:nvPicPr>
          <p:cNvPr id="8" name="Picture 7" descr="A blue and red diagram&#10;&#10;Description automatically generated">
            <a:extLst>
              <a:ext uri="{FF2B5EF4-FFF2-40B4-BE49-F238E27FC236}">
                <a16:creationId xmlns:a16="http://schemas.microsoft.com/office/drawing/2014/main" id="{1DC3F29A-FAEF-46A3-9415-F6261E1924E0}"/>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379687" y="1567680"/>
            <a:ext cx="3560625" cy="3560625"/>
          </a:xfrm>
          <a:prstGeom prst="rect">
            <a:avLst/>
          </a:prstGeom>
        </p:spPr>
      </p:pic>
      <p:sp>
        <p:nvSpPr>
          <p:cNvPr id="10" name="TextBox 9">
            <a:extLst>
              <a:ext uri="{FF2B5EF4-FFF2-40B4-BE49-F238E27FC236}">
                <a16:creationId xmlns:a16="http://schemas.microsoft.com/office/drawing/2014/main" id="{4F0051BD-6DCE-4A9C-AD02-75488F98013D}"/>
              </a:ext>
            </a:extLst>
          </p:cNvPr>
          <p:cNvSpPr txBox="1"/>
          <p:nvPr/>
        </p:nvSpPr>
        <p:spPr>
          <a:xfrm>
            <a:off x="262669" y="5210009"/>
            <a:ext cx="4649799" cy="1616596"/>
          </a:xfrm>
          <a:prstGeom prst="rect">
            <a:avLst/>
          </a:prstGeom>
          <a:noFill/>
        </p:spPr>
        <p:txBody>
          <a:bodyPr wrap="square" lIns="91440" tIns="45720" rIns="91440" bIns="45720" anchor="t">
            <a:spAutoFit/>
          </a:bodyPr>
          <a:lstStyle/>
          <a:p>
            <a:pPr>
              <a:lnSpc>
                <a:spcPct val="107000"/>
              </a:lnSpc>
              <a:spcAft>
                <a:spcPts val="1200"/>
              </a:spcAft>
            </a:pPr>
            <a:r>
              <a:rPr lang="en-US" sz="1200" b="1">
                <a:effectLst/>
                <a:latin typeface="+mj-lt"/>
              </a:rPr>
              <a:t>Post: </a:t>
            </a:r>
            <a:r>
              <a:rPr lang="en-AU" sz="1200">
                <a:effectLst/>
                <a:latin typeface="+mj-lt"/>
                <a:ea typeface="Calibri"/>
                <a:cs typeface="Times New Roman"/>
              </a:rPr>
              <a:t>Women make up more than half the population but only 39% of people elected to local councils in NSW are women. This means there is a clear opportunity for women to have a stronger voice in debate and decision-making in many communities. If you’re passionate about your community, consider standing for election to your local council. For more information, go to </a:t>
            </a:r>
            <a:r>
              <a:rPr lang="en-AU" sz="1200">
                <a:solidFill>
                  <a:srgbClr val="22272B"/>
                </a:solidFill>
                <a:latin typeface="+mj-lt"/>
                <a:ea typeface="Calibri"/>
                <a:cs typeface="Times New Roman"/>
                <a:hlinkClick r:id="rId5"/>
              </a:rPr>
              <a:t>Become a councillor</a:t>
            </a:r>
            <a:endParaRPr lang="en-AU" sz="1200" u="sng">
              <a:solidFill>
                <a:srgbClr val="0000FF"/>
              </a:solidFill>
              <a:effectLst/>
              <a:latin typeface="+mj-lt"/>
              <a:ea typeface="Calibri" panose="020F0502020204030204" pitchFamily="34" charset="0"/>
              <a:cs typeface="Times New Roman" panose="02020603050405020304" pitchFamily="18" charset="0"/>
            </a:endParaRPr>
          </a:p>
          <a:p>
            <a:pPr algn="l" rtl="0" fontAlgn="base"/>
            <a:endParaRPr lang="en-AU" sz="1200">
              <a:effectLst/>
              <a:highlight>
                <a:srgbClr val="FFFF00"/>
              </a:highlight>
              <a:latin typeface="+mj-lt"/>
              <a:ea typeface="Calibri" panose="020F0502020204030204" pitchFamily="34" charset="0"/>
            </a:endParaRPr>
          </a:p>
        </p:txBody>
      </p:sp>
      <p:sp>
        <p:nvSpPr>
          <p:cNvPr id="3" name="TextBox 2">
            <a:extLst>
              <a:ext uri="{FF2B5EF4-FFF2-40B4-BE49-F238E27FC236}">
                <a16:creationId xmlns:a16="http://schemas.microsoft.com/office/drawing/2014/main" id="{8DCB8482-9AAB-5DDC-2F60-A604192119F0}"/>
              </a:ext>
            </a:extLst>
          </p:cNvPr>
          <p:cNvSpPr txBox="1"/>
          <p:nvPr/>
        </p:nvSpPr>
        <p:spPr>
          <a:xfrm>
            <a:off x="6033615" y="1050221"/>
            <a:ext cx="3600000" cy="258532"/>
          </a:xfrm>
          <a:prstGeom prst="rect">
            <a:avLst/>
          </a:prstGeom>
          <a:noFill/>
        </p:spPr>
        <p:txBody>
          <a:bodyPr wrap="square" lIns="91440" tIns="45720" rIns="91440" bIns="45720" rtlCol="0" anchor="t">
            <a:spAutoFit/>
          </a:bodyPr>
          <a:lstStyle/>
          <a:p>
            <a:pPr>
              <a:lnSpc>
                <a:spcPct val="90000"/>
              </a:lnSpc>
              <a:spcAft>
                <a:spcPts val="800"/>
              </a:spcAft>
            </a:pPr>
            <a:r>
              <a:rPr lang="en-AU" sz="1200">
                <a:latin typeface="+mj-lt"/>
                <a:hlinkClick r:id="rId6"/>
              </a:rPr>
              <a:t>Click here to download social tile (PNG 276KB)</a:t>
            </a:r>
            <a:endParaRPr lang="en-AU" sz="1200">
              <a:latin typeface="+mj-lt"/>
            </a:endParaRPr>
          </a:p>
        </p:txBody>
      </p:sp>
      <p:sp>
        <p:nvSpPr>
          <p:cNvPr id="11" name="TextBox 10">
            <a:extLst>
              <a:ext uri="{FF2B5EF4-FFF2-40B4-BE49-F238E27FC236}">
                <a16:creationId xmlns:a16="http://schemas.microsoft.com/office/drawing/2014/main" id="{B9E44043-4F0E-AE75-5871-517BBC4FFC2E}"/>
              </a:ext>
            </a:extLst>
          </p:cNvPr>
          <p:cNvSpPr txBox="1"/>
          <p:nvPr/>
        </p:nvSpPr>
        <p:spPr>
          <a:xfrm>
            <a:off x="5778230" y="5206973"/>
            <a:ext cx="5252936" cy="1616596"/>
          </a:xfrm>
          <a:prstGeom prst="rect">
            <a:avLst/>
          </a:prstGeom>
          <a:noFill/>
        </p:spPr>
        <p:txBody>
          <a:bodyPr wrap="square" lIns="91440" tIns="45720" rIns="91440" bIns="45720" anchor="t">
            <a:spAutoFit/>
          </a:bodyPr>
          <a:lstStyle/>
          <a:p>
            <a:pPr marL="228600">
              <a:lnSpc>
                <a:spcPct val="107000"/>
              </a:lnSpc>
              <a:spcAft>
                <a:spcPts val="1200"/>
              </a:spcAft>
            </a:pPr>
            <a:r>
              <a:rPr lang="en-US" sz="1200" b="1">
                <a:effectLst/>
                <a:latin typeface="+mj-lt"/>
              </a:rPr>
              <a:t>Post: </a:t>
            </a:r>
            <a:r>
              <a:rPr lang="en-AU" sz="1200">
                <a:effectLst/>
                <a:latin typeface="+mj-lt"/>
                <a:ea typeface="Calibri"/>
                <a:cs typeface="Times New Roman"/>
              </a:rPr>
              <a:t>NSW has Australia’s largest population of Aboriginal and Torres Strait Islander people but the percentage of First Nations councillors varies across councils. This means the voices of Aboriginal and Torres Strait Islander people are missing from debate and decision-making in many communities. If you’re passionate about your community, </a:t>
            </a:r>
            <a:r>
              <a:rPr lang="en-AU" sz="1200">
                <a:latin typeface="+mj-lt"/>
                <a:ea typeface="Calibri"/>
                <a:cs typeface="Times New Roman"/>
              </a:rPr>
              <a:t>consider standing for </a:t>
            </a:r>
            <a:r>
              <a:rPr lang="en-AU" sz="1200">
                <a:effectLst/>
                <a:latin typeface="+mj-lt"/>
                <a:ea typeface="Calibri"/>
                <a:cs typeface="Times New Roman"/>
              </a:rPr>
              <a:t>election to your local council. For more information, go to</a:t>
            </a:r>
            <a:r>
              <a:rPr lang="en-AU" sz="1200">
                <a:latin typeface="+mj-lt"/>
                <a:ea typeface="Calibri"/>
                <a:cs typeface="Times New Roman"/>
              </a:rPr>
              <a:t> </a:t>
            </a:r>
            <a:r>
              <a:rPr lang="en-AU" sz="1200">
                <a:latin typeface="+mj-lt"/>
                <a:ea typeface="Calibri"/>
                <a:cs typeface="Times New Roman"/>
                <a:hlinkClick r:id="rId5">
                  <a:extLst>
                    <a:ext uri="{A12FA001-AC4F-418D-AE19-62706E023703}">
                      <ahyp:hlinkClr xmlns:ahyp="http://schemas.microsoft.com/office/drawing/2018/hyperlinkcolor" val="tx"/>
                    </a:ext>
                  </a:extLst>
                </a:hlinkClick>
              </a:rPr>
              <a:t>Become a councillor</a:t>
            </a:r>
            <a:endParaRPr lang="en-AU" sz="1200" u="sng">
              <a:effectLst/>
              <a:latin typeface="+mj-lt"/>
              <a:ea typeface="Calibri"/>
              <a:cs typeface="Times New Roman"/>
            </a:endParaRPr>
          </a:p>
          <a:p>
            <a:r>
              <a:rPr lang="en-US" sz="1200" b="1">
                <a:latin typeface="Public Sans"/>
              </a:rPr>
              <a:t>  </a:t>
            </a:r>
            <a:endParaRPr lang="en-AU" sz="1200">
              <a:effectLst/>
              <a:highlight>
                <a:srgbClr val="FFFF00"/>
              </a:highlight>
              <a:latin typeface="Public Sans" pitchFamily="2" charset="0"/>
              <a:ea typeface="Calibri" panose="020F0502020204030204" pitchFamily="34" charset="0"/>
            </a:endParaRPr>
          </a:p>
        </p:txBody>
      </p:sp>
      <p:pic>
        <p:nvPicPr>
          <p:cNvPr id="6" name="Picture 5" descr="A group of people in a circle&#10;&#10;Description automatically generated">
            <a:extLst>
              <a:ext uri="{FF2B5EF4-FFF2-40B4-BE49-F238E27FC236}">
                <a16:creationId xmlns:a16="http://schemas.microsoft.com/office/drawing/2014/main" id="{A520BC4A-1CF0-DE54-7CCA-16DEE22D4ED5}"/>
              </a:ext>
              <a:ext uri="{C183D7F6-B498-43B3-948B-1728B52AA6E4}">
                <adec:decorative xmlns:adec="http://schemas.microsoft.com/office/drawing/2017/decorative" val="0"/>
              </a:ext>
            </a:extLst>
          </p:cNvPr>
          <p:cNvPicPr>
            <a:picLocks noChangeAspect="1"/>
          </p:cNvPicPr>
          <p:nvPr/>
        </p:nvPicPr>
        <p:blipFill>
          <a:blip r:embed="rId7"/>
          <a:srcRect/>
          <a:stretch/>
        </p:blipFill>
        <p:spPr>
          <a:xfrm>
            <a:off x="6101687" y="1563818"/>
            <a:ext cx="3588625" cy="3588625"/>
          </a:xfrm>
          <a:prstGeom prst="rect">
            <a:avLst/>
          </a:prstGeom>
        </p:spPr>
      </p:pic>
    </p:spTree>
    <p:extLst>
      <p:ext uri="{BB962C8B-B14F-4D97-AF65-F5344CB8AC3E}">
        <p14:creationId xmlns:p14="http://schemas.microsoft.com/office/powerpoint/2010/main" val="3072056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A836-DEE2-49E3-BA1C-BE0B84933AA1}"/>
              </a:ext>
            </a:extLst>
          </p:cNvPr>
          <p:cNvSpPr>
            <a:spLocks noGrp="1"/>
          </p:cNvSpPr>
          <p:nvPr>
            <p:ph type="title"/>
          </p:nvPr>
        </p:nvSpPr>
        <p:spPr>
          <a:xfrm>
            <a:off x="359999" y="360000"/>
            <a:ext cx="10969061" cy="676600"/>
          </a:xfrm>
        </p:spPr>
        <p:txBody>
          <a:bodyPr>
            <a:noAutofit/>
          </a:bodyPr>
          <a:lstStyle/>
          <a:p>
            <a:r>
              <a:rPr lang="en-AU" sz="2800">
                <a:latin typeface="+mj-lt"/>
              </a:rPr>
              <a:t>Social content: Who is representing your voice?</a:t>
            </a:r>
          </a:p>
        </p:txBody>
      </p:sp>
      <p:sp>
        <p:nvSpPr>
          <p:cNvPr id="4" name="Slide Number Placeholder 3">
            <a:extLst>
              <a:ext uri="{FF2B5EF4-FFF2-40B4-BE49-F238E27FC236}">
                <a16:creationId xmlns:a16="http://schemas.microsoft.com/office/drawing/2014/main" id="{8675B2E8-A602-47BA-A93D-FEF5829F76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
        <p:nvSpPr>
          <p:cNvPr id="9" name="TextBox 8">
            <a:extLst>
              <a:ext uri="{FF2B5EF4-FFF2-40B4-BE49-F238E27FC236}">
                <a16:creationId xmlns:a16="http://schemas.microsoft.com/office/drawing/2014/main" id="{858F7B5F-9F2D-4B30-A084-33A1506968C7}"/>
              </a:ext>
            </a:extLst>
          </p:cNvPr>
          <p:cNvSpPr txBox="1"/>
          <p:nvPr/>
        </p:nvSpPr>
        <p:spPr>
          <a:xfrm>
            <a:off x="360000" y="1095582"/>
            <a:ext cx="3321050" cy="213172"/>
          </a:xfrm>
          <a:prstGeom prst="rect">
            <a:avLst/>
          </a:prstGeom>
          <a:noFill/>
        </p:spPr>
        <p:txBody>
          <a:bodyPr wrap="square" lIns="0" tIns="0" rIns="0" bIns="0" rtlCol="0" anchor="t">
            <a:noAutofit/>
          </a:bodyPr>
          <a:lstStyle/>
          <a:p>
            <a:pPr>
              <a:lnSpc>
                <a:spcPct val="90000"/>
              </a:lnSpc>
              <a:spcAft>
                <a:spcPts val="800"/>
              </a:spcAft>
            </a:pPr>
            <a:r>
              <a:rPr lang="en-AU" sz="1200">
                <a:latin typeface="+mj-lt"/>
                <a:hlinkClick r:id="rId2"/>
              </a:rPr>
              <a:t>Click here to download social tile (PNG 77KB)</a:t>
            </a:r>
          </a:p>
        </p:txBody>
      </p:sp>
      <p:pic>
        <p:nvPicPr>
          <p:cNvPr id="8" name="Picture 7" descr="A blue and red circle with white text&#10;&#10;Description automatically generated">
            <a:extLst>
              <a:ext uri="{FF2B5EF4-FFF2-40B4-BE49-F238E27FC236}">
                <a16:creationId xmlns:a16="http://schemas.microsoft.com/office/drawing/2014/main" id="{1DC3F29A-FAEF-46A3-9415-F6261E1924E0}"/>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376901" y="1564894"/>
            <a:ext cx="3566197" cy="3566197"/>
          </a:xfrm>
          <a:prstGeom prst="rect">
            <a:avLst/>
          </a:prstGeom>
        </p:spPr>
      </p:pic>
      <p:sp>
        <p:nvSpPr>
          <p:cNvPr id="10" name="TextBox 9">
            <a:extLst>
              <a:ext uri="{FF2B5EF4-FFF2-40B4-BE49-F238E27FC236}">
                <a16:creationId xmlns:a16="http://schemas.microsoft.com/office/drawing/2014/main" id="{4F0051BD-6DCE-4A9C-AD02-75488F98013D}"/>
              </a:ext>
            </a:extLst>
          </p:cNvPr>
          <p:cNvSpPr txBox="1"/>
          <p:nvPr/>
        </p:nvSpPr>
        <p:spPr>
          <a:xfrm>
            <a:off x="68094" y="5210008"/>
            <a:ext cx="4474723" cy="1616596"/>
          </a:xfrm>
          <a:prstGeom prst="rect">
            <a:avLst/>
          </a:prstGeom>
          <a:noFill/>
        </p:spPr>
        <p:txBody>
          <a:bodyPr wrap="square" lIns="91440" tIns="45720" rIns="91440" bIns="45720" anchor="t">
            <a:spAutoFit/>
          </a:bodyPr>
          <a:lstStyle/>
          <a:p>
            <a:pPr marL="228600">
              <a:lnSpc>
                <a:spcPct val="107000"/>
              </a:lnSpc>
              <a:spcAft>
                <a:spcPts val="1200"/>
              </a:spcAft>
            </a:pPr>
            <a:r>
              <a:rPr lang="en-US" sz="1200" b="1">
                <a:effectLst/>
                <a:latin typeface="Public Sans"/>
              </a:rPr>
              <a:t>Post: </a:t>
            </a:r>
            <a:r>
              <a:rPr lang="en-US" sz="1200">
                <a:effectLst/>
                <a:latin typeface="+mj-lt"/>
                <a:ea typeface="Calibri"/>
                <a:cs typeface="Times New Roman"/>
              </a:rPr>
              <a:t>More than one in five people in NSW speak a language other than English at home but only one in 10 councillors are linguistically diverse. </a:t>
            </a:r>
            <a:r>
              <a:rPr lang="en-AU" sz="1200">
                <a:effectLst/>
                <a:latin typeface="+mj-lt"/>
                <a:ea typeface="Calibri"/>
                <a:cs typeface="Times New Roman"/>
              </a:rPr>
              <a:t>NSW councils need to represent diverse communities. If you’re passionate about your community, we encourage you to stand for election to your local council. For more information, go to</a:t>
            </a:r>
            <a:r>
              <a:rPr lang="en-AU" sz="1200">
                <a:latin typeface="+mj-lt"/>
                <a:ea typeface="Calibri"/>
                <a:cs typeface="Times New Roman"/>
              </a:rPr>
              <a:t> </a:t>
            </a:r>
            <a:r>
              <a:rPr lang="en-AU" sz="1200">
                <a:latin typeface="+mj-lt"/>
                <a:ea typeface="Calibri"/>
                <a:cs typeface="Times New Roman"/>
                <a:hlinkClick r:id="rId4">
                  <a:extLst>
                    <a:ext uri="{A12FA001-AC4F-418D-AE19-62706E023703}">
                      <ahyp:hlinkClr xmlns:ahyp="http://schemas.microsoft.com/office/drawing/2018/hyperlinkcolor" val="tx"/>
                    </a:ext>
                  </a:extLst>
                </a:hlinkClick>
              </a:rPr>
              <a:t>Become a councillor</a:t>
            </a:r>
            <a:endParaRPr lang="en-AU" sz="1200" u="sng">
              <a:effectLst/>
              <a:latin typeface="+mj-lt"/>
              <a:ea typeface="Calibri"/>
              <a:cs typeface="Times New Roman"/>
            </a:endParaRPr>
          </a:p>
          <a:p>
            <a:pPr algn="l" rtl="0" fontAlgn="base"/>
            <a:endParaRPr lang="en-AU" sz="1200">
              <a:effectLst/>
              <a:highlight>
                <a:srgbClr val="FFFF00"/>
              </a:highlight>
              <a:latin typeface="+mj-lt"/>
              <a:ea typeface="Calibri" panose="020F0502020204030204" pitchFamily="34" charset="0"/>
            </a:endParaRPr>
          </a:p>
        </p:txBody>
      </p:sp>
      <p:sp>
        <p:nvSpPr>
          <p:cNvPr id="3" name="TextBox 2">
            <a:extLst>
              <a:ext uri="{FF2B5EF4-FFF2-40B4-BE49-F238E27FC236}">
                <a16:creationId xmlns:a16="http://schemas.microsoft.com/office/drawing/2014/main" id="{8DCB8482-9AAB-5DDC-2F60-A604192119F0}"/>
              </a:ext>
            </a:extLst>
          </p:cNvPr>
          <p:cNvSpPr txBox="1"/>
          <p:nvPr/>
        </p:nvSpPr>
        <p:spPr>
          <a:xfrm>
            <a:off x="6033615" y="1050221"/>
            <a:ext cx="3600000" cy="258532"/>
          </a:xfrm>
          <a:prstGeom prst="rect">
            <a:avLst/>
          </a:prstGeom>
          <a:noFill/>
        </p:spPr>
        <p:txBody>
          <a:bodyPr wrap="square" lIns="91440" tIns="45720" rIns="91440" bIns="45720" rtlCol="0" anchor="t">
            <a:spAutoFit/>
          </a:bodyPr>
          <a:lstStyle/>
          <a:p>
            <a:pPr>
              <a:lnSpc>
                <a:spcPct val="90000"/>
              </a:lnSpc>
              <a:spcAft>
                <a:spcPts val="800"/>
              </a:spcAft>
            </a:pPr>
            <a:r>
              <a:rPr lang="en-AU" sz="1200">
                <a:latin typeface="+mj-lt"/>
                <a:hlinkClick r:id="rId5"/>
              </a:rPr>
              <a:t>Click here to download social tile (PNG 268KB)</a:t>
            </a:r>
            <a:endParaRPr lang="en-AU" sz="1200">
              <a:latin typeface="+mj-lt"/>
            </a:endParaRPr>
          </a:p>
        </p:txBody>
      </p:sp>
      <p:sp>
        <p:nvSpPr>
          <p:cNvPr id="11" name="TextBox 10">
            <a:extLst>
              <a:ext uri="{FF2B5EF4-FFF2-40B4-BE49-F238E27FC236}">
                <a16:creationId xmlns:a16="http://schemas.microsoft.com/office/drawing/2014/main" id="{B9E44043-4F0E-AE75-5871-517BBC4FFC2E}"/>
              </a:ext>
            </a:extLst>
          </p:cNvPr>
          <p:cNvSpPr txBox="1"/>
          <p:nvPr/>
        </p:nvSpPr>
        <p:spPr>
          <a:xfrm>
            <a:off x="6033615" y="5206973"/>
            <a:ext cx="4647355" cy="1384995"/>
          </a:xfrm>
          <a:prstGeom prst="rect">
            <a:avLst/>
          </a:prstGeom>
          <a:noFill/>
        </p:spPr>
        <p:txBody>
          <a:bodyPr wrap="square" lIns="91440" tIns="45720" rIns="91440" bIns="45720" anchor="t">
            <a:spAutoFit/>
          </a:bodyPr>
          <a:lstStyle/>
          <a:p>
            <a:r>
              <a:rPr lang="en-US" sz="1200" b="1">
                <a:effectLst/>
                <a:latin typeface="Public Sans"/>
              </a:rPr>
              <a:t>Post: </a:t>
            </a:r>
            <a:r>
              <a:rPr lang="en-US" sz="1200">
                <a:effectLst/>
                <a:latin typeface="+mj-lt"/>
                <a:ea typeface="Calibri"/>
                <a:cs typeface="Times New Roman"/>
              </a:rPr>
              <a:t>Only </a:t>
            </a:r>
            <a:r>
              <a:rPr lang="en-US" sz="1200">
                <a:latin typeface="+mj-lt"/>
                <a:ea typeface="Calibri"/>
                <a:cs typeface="Times New Roman"/>
              </a:rPr>
              <a:t>a small percentage of</a:t>
            </a:r>
            <a:r>
              <a:rPr lang="en-US" sz="1200">
                <a:effectLst/>
                <a:latin typeface="+mj-lt"/>
                <a:ea typeface="Calibri"/>
                <a:cs typeface="Times New Roman"/>
              </a:rPr>
              <a:t> councillors </a:t>
            </a:r>
            <a:r>
              <a:rPr lang="en-US" sz="1200">
                <a:latin typeface="+mj-lt"/>
                <a:ea typeface="Calibri"/>
                <a:cs typeface="Times New Roman"/>
              </a:rPr>
              <a:t>identify as having a disability</a:t>
            </a:r>
            <a:r>
              <a:rPr lang="en-US" sz="1200">
                <a:effectLst/>
                <a:latin typeface="+mj-lt"/>
                <a:ea typeface="Calibri"/>
                <a:cs typeface="Times New Roman"/>
              </a:rPr>
              <a:t>. </a:t>
            </a:r>
            <a:r>
              <a:rPr lang="en-AU" sz="1200">
                <a:effectLst/>
                <a:latin typeface="+mj-lt"/>
                <a:ea typeface="Calibri"/>
                <a:cs typeface="Times New Roman"/>
              </a:rPr>
              <a:t>This means the voices of </a:t>
            </a:r>
            <a:r>
              <a:rPr lang="en-AU" sz="1200">
                <a:latin typeface="+mj-lt"/>
                <a:ea typeface="Calibri"/>
                <a:cs typeface="Times New Roman"/>
              </a:rPr>
              <a:t>people with disability are</a:t>
            </a:r>
            <a:r>
              <a:rPr lang="en-AU" sz="1200">
                <a:effectLst/>
                <a:latin typeface="+mj-lt"/>
                <a:ea typeface="Calibri"/>
                <a:cs typeface="Times New Roman"/>
              </a:rPr>
              <a:t> missing from debate and decision-making in many communities.</a:t>
            </a:r>
            <a:r>
              <a:rPr lang="en-AU" sz="1200">
                <a:latin typeface="+mj-lt"/>
                <a:ea typeface="Calibri"/>
                <a:cs typeface="Times New Roman"/>
              </a:rPr>
              <a:t> </a:t>
            </a:r>
            <a:r>
              <a:rPr lang="en-AU" sz="1200">
                <a:effectLst/>
                <a:latin typeface="+mj-lt"/>
                <a:ea typeface="Calibri"/>
                <a:cs typeface="Times New Roman"/>
              </a:rPr>
              <a:t> If you’re passionate about your community, we encourage you to stand for election to your local council. For more information, go to</a:t>
            </a:r>
            <a:r>
              <a:rPr lang="en-AU" sz="1200">
                <a:latin typeface="+mj-lt"/>
                <a:ea typeface="Calibri"/>
                <a:cs typeface="Times New Roman"/>
              </a:rPr>
              <a:t> </a:t>
            </a:r>
            <a:r>
              <a:rPr lang="en-AU" sz="1200">
                <a:latin typeface="+mj-lt"/>
                <a:ea typeface="Calibri"/>
                <a:cs typeface="Times New Roman"/>
                <a:hlinkClick r:id="rId4">
                  <a:extLst>
                    <a:ext uri="{A12FA001-AC4F-418D-AE19-62706E023703}">
                      <ahyp:hlinkClr xmlns:ahyp="http://schemas.microsoft.com/office/drawing/2018/hyperlinkcolor" val="tx"/>
                    </a:ext>
                  </a:extLst>
                </a:hlinkClick>
              </a:rPr>
              <a:t>Become a councillor</a:t>
            </a:r>
            <a:endParaRPr lang="en-AU" sz="1200" u="sng">
              <a:effectLst/>
              <a:latin typeface="+mj-lt"/>
              <a:ea typeface="Calibri"/>
              <a:cs typeface="Times New Roman"/>
            </a:endParaRPr>
          </a:p>
          <a:p>
            <a:endParaRPr lang="en-AU" sz="1200">
              <a:effectLst/>
              <a:highlight>
                <a:srgbClr val="FFFF00"/>
              </a:highlight>
              <a:latin typeface="+mj-lt"/>
              <a:ea typeface="Calibri" panose="020F0502020204030204" pitchFamily="34" charset="0"/>
            </a:endParaRPr>
          </a:p>
        </p:txBody>
      </p:sp>
      <p:pic>
        <p:nvPicPr>
          <p:cNvPr id="6" name="Picture 5" descr="A group of people in a circle&#10;&#10;Description automatically generated">
            <a:extLst>
              <a:ext uri="{FF2B5EF4-FFF2-40B4-BE49-F238E27FC236}">
                <a16:creationId xmlns:a16="http://schemas.microsoft.com/office/drawing/2014/main" id="{A520BC4A-1CF0-DE54-7CCA-16DEE22D4ED5}"/>
              </a:ext>
              <a:ext uri="{C183D7F6-B498-43B3-948B-1728B52AA6E4}">
                <adec:decorative xmlns:adec="http://schemas.microsoft.com/office/drawing/2017/decorative" val="0"/>
              </a:ext>
            </a:extLst>
          </p:cNvPr>
          <p:cNvPicPr>
            <a:picLocks noChangeAspect="1"/>
          </p:cNvPicPr>
          <p:nvPr/>
        </p:nvPicPr>
        <p:blipFill>
          <a:blip r:embed="rId6"/>
          <a:srcRect/>
          <a:stretch/>
        </p:blipFill>
        <p:spPr>
          <a:xfrm>
            <a:off x="6124169" y="1586300"/>
            <a:ext cx="3543661" cy="3543661"/>
          </a:xfrm>
          <a:prstGeom prst="rect">
            <a:avLst/>
          </a:prstGeom>
        </p:spPr>
      </p:pic>
    </p:spTree>
    <p:extLst>
      <p:ext uri="{BB962C8B-B14F-4D97-AF65-F5344CB8AC3E}">
        <p14:creationId xmlns:p14="http://schemas.microsoft.com/office/powerpoint/2010/main" val="828701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A836-DEE2-49E3-BA1C-BE0B84933AA1}"/>
              </a:ext>
            </a:extLst>
          </p:cNvPr>
          <p:cNvSpPr>
            <a:spLocks noGrp="1"/>
          </p:cNvSpPr>
          <p:nvPr>
            <p:ph type="title"/>
          </p:nvPr>
        </p:nvSpPr>
        <p:spPr>
          <a:xfrm>
            <a:off x="359999" y="360000"/>
            <a:ext cx="10969061" cy="676600"/>
          </a:xfrm>
        </p:spPr>
        <p:txBody>
          <a:bodyPr>
            <a:noAutofit/>
          </a:bodyPr>
          <a:lstStyle/>
          <a:p>
            <a:r>
              <a:rPr lang="en-AU" sz="2800">
                <a:latin typeface="+mj-lt"/>
              </a:rPr>
              <a:t>Social content: Who is representing your voice?</a:t>
            </a:r>
          </a:p>
        </p:txBody>
      </p:sp>
      <p:sp>
        <p:nvSpPr>
          <p:cNvPr id="4" name="Slide Number Placeholder 3">
            <a:extLst>
              <a:ext uri="{FF2B5EF4-FFF2-40B4-BE49-F238E27FC236}">
                <a16:creationId xmlns:a16="http://schemas.microsoft.com/office/drawing/2014/main" id="{8675B2E8-A602-47BA-A93D-FEF5829F76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
        <p:nvSpPr>
          <p:cNvPr id="9" name="TextBox 8">
            <a:extLst>
              <a:ext uri="{FF2B5EF4-FFF2-40B4-BE49-F238E27FC236}">
                <a16:creationId xmlns:a16="http://schemas.microsoft.com/office/drawing/2014/main" id="{858F7B5F-9F2D-4B30-A084-33A1506968C7}"/>
              </a:ext>
            </a:extLst>
          </p:cNvPr>
          <p:cNvSpPr txBox="1"/>
          <p:nvPr/>
        </p:nvSpPr>
        <p:spPr>
          <a:xfrm>
            <a:off x="360000" y="1095582"/>
            <a:ext cx="3321050" cy="213172"/>
          </a:xfrm>
          <a:prstGeom prst="rect">
            <a:avLst/>
          </a:prstGeom>
          <a:noFill/>
        </p:spPr>
        <p:txBody>
          <a:bodyPr wrap="square" lIns="0" tIns="0" rIns="0" bIns="0" rtlCol="0" anchor="t">
            <a:noAutofit/>
          </a:bodyPr>
          <a:lstStyle/>
          <a:p>
            <a:pPr>
              <a:lnSpc>
                <a:spcPct val="90000"/>
              </a:lnSpc>
              <a:spcAft>
                <a:spcPts val="800"/>
              </a:spcAft>
            </a:pPr>
            <a:r>
              <a:rPr lang="en-AU" sz="1200">
                <a:latin typeface="+mj-lt"/>
                <a:hlinkClick r:id="rId2"/>
              </a:rPr>
              <a:t>Click here to download social tile (PNG 258KB)</a:t>
            </a:r>
            <a:endParaRPr lang="en-AU" sz="1200">
              <a:latin typeface="+mj-lt"/>
            </a:endParaRPr>
          </a:p>
        </p:txBody>
      </p:sp>
      <p:pic>
        <p:nvPicPr>
          <p:cNvPr id="8" name="Picture 7" descr="A group of people in a circle&#10;&#10;Description automatically generated">
            <a:extLst>
              <a:ext uri="{FF2B5EF4-FFF2-40B4-BE49-F238E27FC236}">
                <a16:creationId xmlns:a16="http://schemas.microsoft.com/office/drawing/2014/main" id="{1DC3F29A-FAEF-46A3-9415-F6261E1924E0}"/>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388169" y="1576162"/>
            <a:ext cx="3543661" cy="3543661"/>
          </a:xfrm>
          <a:prstGeom prst="rect">
            <a:avLst/>
          </a:prstGeom>
        </p:spPr>
      </p:pic>
      <p:sp>
        <p:nvSpPr>
          <p:cNvPr id="10" name="TextBox 9">
            <a:extLst>
              <a:ext uri="{FF2B5EF4-FFF2-40B4-BE49-F238E27FC236}">
                <a16:creationId xmlns:a16="http://schemas.microsoft.com/office/drawing/2014/main" id="{4F0051BD-6DCE-4A9C-AD02-75488F98013D}"/>
              </a:ext>
            </a:extLst>
          </p:cNvPr>
          <p:cNvSpPr txBox="1"/>
          <p:nvPr/>
        </p:nvSpPr>
        <p:spPr>
          <a:xfrm>
            <a:off x="262669" y="5210008"/>
            <a:ext cx="4655092" cy="1569660"/>
          </a:xfrm>
          <a:prstGeom prst="rect">
            <a:avLst/>
          </a:prstGeom>
          <a:noFill/>
        </p:spPr>
        <p:txBody>
          <a:bodyPr wrap="square" lIns="91440" tIns="45720" rIns="91440" bIns="45720" anchor="t">
            <a:spAutoFit/>
          </a:bodyPr>
          <a:lstStyle/>
          <a:p>
            <a:r>
              <a:rPr lang="en-US" sz="1200" b="1">
                <a:effectLst/>
                <a:latin typeface="Public Sans"/>
              </a:rPr>
              <a:t>Post: </a:t>
            </a:r>
            <a:r>
              <a:rPr lang="en-US" sz="1200">
                <a:effectLst/>
                <a:latin typeface="Public Sans"/>
              </a:rPr>
              <a:t>Only a small percentage of councillors are</a:t>
            </a:r>
            <a:r>
              <a:rPr lang="en-US" sz="1200">
                <a:latin typeface="Public Sans"/>
              </a:rPr>
              <a:t> under the age of 30. </a:t>
            </a:r>
            <a:r>
              <a:rPr lang="en-AU" sz="1200">
                <a:latin typeface="+mj-lt"/>
              </a:rPr>
              <a:t>This means that in many communities the voices of young people are missing from debate and decision-making. Young candidates bring fresh perspectives, innovative ideas and an understanding of the issues facing their peers.</a:t>
            </a:r>
            <a:r>
              <a:rPr lang="en-AU" sz="1200" b="0" i="0">
                <a:effectLst/>
                <a:latin typeface="+mj-lt"/>
              </a:rPr>
              <a:t> </a:t>
            </a:r>
            <a:r>
              <a:rPr lang="en-AU" sz="1200">
                <a:latin typeface="+mj-lt"/>
              </a:rPr>
              <a:t>If you’re passionate about your community, consider standing for election to your local council. </a:t>
            </a:r>
            <a:r>
              <a:rPr lang="en-AU" sz="1200">
                <a:effectLst/>
                <a:latin typeface="+mj-lt"/>
                <a:ea typeface="Calibri"/>
                <a:cs typeface="Times New Roman"/>
              </a:rPr>
              <a:t>For more information, go to </a:t>
            </a:r>
            <a:r>
              <a:rPr lang="en-AU" sz="1200">
                <a:latin typeface="+mj-lt"/>
                <a:hlinkClick r:id="rId4">
                  <a:extLst>
                    <a:ext uri="{A12FA001-AC4F-418D-AE19-62706E023703}">
                      <ahyp:hlinkClr xmlns:ahyp="http://schemas.microsoft.com/office/drawing/2018/hyperlinkcolor" val="tx"/>
                    </a:ext>
                  </a:extLst>
                </a:hlinkClick>
              </a:rPr>
              <a:t>Become a councillor</a:t>
            </a:r>
            <a:r>
              <a:rPr lang="en-AU" sz="1200">
                <a:latin typeface="+mj-lt"/>
              </a:rPr>
              <a:t> </a:t>
            </a:r>
            <a:endParaRPr lang="en-AU" sz="1200" b="0" i="0">
              <a:effectLst/>
              <a:latin typeface="+mj-lt"/>
            </a:endParaRPr>
          </a:p>
          <a:p>
            <a:pPr algn="l" rtl="0" fontAlgn="base"/>
            <a:endParaRPr lang="en-AU" sz="1200">
              <a:effectLst/>
              <a:highlight>
                <a:srgbClr val="FFFF00"/>
              </a:highlight>
              <a:latin typeface="+mj-lt"/>
              <a:ea typeface="Calibri" panose="020F0502020204030204" pitchFamily="34" charset="0"/>
            </a:endParaRPr>
          </a:p>
        </p:txBody>
      </p:sp>
    </p:spTree>
    <p:extLst>
      <p:ext uri="{BB962C8B-B14F-4D97-AF65-F5344CB8AC3E}">
        <p14:creationId xmlns:p14="http://schemas.microsoft.com/office/powerpoint/2010/main" val="1580782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0D5D-4683-321E-BCE3-5E0A92304650}"/>
              </a:ext>
            </a:extLst>
          </p:cNvPr>
          <p:cNvSpPr>
            <a:spLocks noGrp="1"/>
          </p:cNvSpPr>
          <p:nvPr>
            <p:ph type="title"/>
          </p:nvPr>
        </p:nvSpPr>
        <p:spPr>
          <a:xfrm>
            <a:off x="359999" y="360000"/>
            <a:ext cx="10909683" cy="587612"/>
          </a:xfrm>
        </p:spPr>
        <p:txBody>
          <a:bodyPr>
            <a:normAutofit/>
          </a:bodyPr>
          <a:lstStyle/>
          <a:p>
            <a:r>
              <a:rPr lang="en-AU" sz="2800">
                <a:latin typeface="+mj-lt"/>
              </a:rPr>
              <a:t>Social content – animations </a:t>
            </a:r>
            <a:br>
              <a:rPr lang="en-AU" sz="2800">
                <a:latin typeface="+mj-lt"/>
              </a:rPr>
            </a:br>
            <a:r>
              <a:rPr lang="en-AU" sz="750">
                <a:ea typeface="+mn-lt"/>
                <a:cs typeface="+mn-lt"/>
              </a:rPr>
              <a:t>* The animations are intended for use during the nomination period for the Local Government elections and the license to use the audio will expire in June 2025.</a:t>
            </a:r>
            <a:r>
              <a:rPr lang="en-AU" sz="750">
                <a:latin typeface="+mj-lt"/>
              </a:rPr>
              <a:t> </a:t>
            </a:r>
          </a:p>
        </p:txBody>
      </p:sp>
      <p:sp>
        <p:nvSpPr>
          <p:cNvPr id="3" name="Slide Number Placeholder 2">
            <a:extLst>
              <a:ext uri="{FF2B5EF4-FFF2-40B4-BE49-F238E27FC236}">
                <a16:creationId xmlns:a16="http://schemas.microsoft.com/office/drawing/2014/main" id="{ED5C682D-6E14-80F5-292A-C23D17BB97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
        <p:nvSpPr>
          <p:cNvPr id="5" name="TextBox 4">
            <a:extLst>
              <a:ext uri="{FF2B5EF4-FFF2-40B4-BE49-F238E27FC236}">
                <a16:creationId xmlns:a16="http://schemas.microsoft.com/office/drawing/2014/main" id="{7034BF6B-B013-228D-F553-57745C105602}"/>
              </a:ext>
            </a:extLst>
          </p:cNvPr>
          <p:cNvSpPr txBox="1"/>
          <p:nvPr/>
        </p:nvSpPr>
        <p:spPr>
          <a:xfrm>
            <a:off x="1058231" y="1132278"/>
            <a:ext cx="3565779" cy="461665"/>
          </a:xfrm>
          <a:prstGeom prst="rect">
            <a:avLst/>
          </a:prstGeom>
          <a:noFill/>
        </p:spPr>
        <p:txBody>
          <a:bodyPr wrap="square" lIns="91440" tIns="45720" rIns="91440" bIns="45720" rtlCol="0" anchor="t">
            <a:spAutoFit/>
          </a:bodyPr>
          <a:lstStyle/>
          <a:p>
            <a:r>
              <a:rPr lang="en-AU" sz="1200">
                <a:latin typeface="+mj-lt"/>
                <a:hlinkClick r:id="rId2"/>
              </a:rPr>
              <a:t>Animation 1: About Local Government and the role of a councillor – 18 second</a:t>
            </a:r>
            <a:r>
              <a:rPr lang="en-AU" sz="1200" u="sng">
                <a:latin typeface="+mj-lt"/>
                <a:hlinkClick r:id="rId2"/>
              </a:rPr>
              <a:t>s</a:t>
            </a:r>
            <a:r>
              <a:rPr lang="en-US" sz="1200" u="sng">
                <a:latin typeface="+mj-lt"/>
              </a:rPr>
              <a:t> (mp4)</a:t>
            </a:r>
          </a:p>
        </p:txBody>
      </p:sp>
      <p:sp>
        <p:nvSpPr>
          <p:cNvPr id="11" name="TextBox 10">
            <a:extLst>
              <a:ext uri="{FF2B5EF4-FFF2-40B4-BE49-F238E27FC236}">
                <a16:creationId xmlns:a16="http://schemas.microsoft.com/office/drawing/2014/main" id="{B8B67CD9-3BBF-B381-3CBB-C096FACC84F6}"/>
              </a:ext>
            </a:extLst>
          </p:cNvPr>
          <p:cNvSpPr txBox="1"/>
          <p:nvPr/>
        </p:nvSpPr>
        <p:spPr>
          <a:xfrm>
            <a:off x="6815696" y="1132278"/>
            <a:ext cx="4273746" cy="461665"/>
          </a:xfrm>
          <a:prstGeom prst="rect">
            <a:avLst/>
          </a:prstGeom>
          <a:noFill/>
        </p:spPr>
        <p:txBody>
          <a:bodyPr wrap="square" lIns="91440" tIns="45720" rIns="91440" bIns="45720" rtlCol="0" anchor="t">
            <a:spAutoFit/>
          </a:bodyPr>
          <a:lstStyle/>
          <a:p>
            <a:r>
              <a:rPr lang="en-AU" sz="1200" u="sng">
                <a:latin typeface="+mj-lt"/>
                <a:hlinkClick r:id="rId3"/>
              </a:rPr>
              <a:t>Animation 2: Represent your local community as a councillor – 19 seconds</a:t>
            </a:r>
            <a:r>
              <a:rPr lang="en-US" sz="1200" u="sng">
                <a:latin typeface="+mj-lt"/>
              </a:rPr>
              <a:t> (mp4)</a:t>
            </a:r>
          </a:p>
        </p:txBody>
      </p:sp>
      <p:pic>
        <p:nvPicPr>
          <p:cNvPr id="7" name="Picture 6" descr="A hand holding a phone&#10;&#10;Description automatically generated">
            <a:hlinkClick r:id="rId2"/>
            <a:extLst>
              <a:ext uri="{FF2B5EF4-FFF2-40B4-BE49-F238E27FC236}">
                <a16:creationId xmlns:a16="http://schemas.microsoft.com/office/drawing/2014/main" id="{734C4CCF-B6D2-976A-43E6-8CE043A223D9}"/>
              </a:ext>
            </a:extLst>
          </p:cNvPr>
          <p:cNvPicPr>
            <a:picLocks noChangeAspect="1"/>
          </p:cNvPicPr>
          <p:nvPr/>
        </p:nvPicPr>
        <p:blipFill>
          <a:blip r:embed="rId4"/>
          <a:srcRect/>
          <a:stretch/>
        </p:blipFill>
        <p:spPr>
          <a:xfrm>
            <a:off x="1457253" y="1683608"/>
            <a:ext cx="2752235" cy="4824323"/>
          </a:xfrm>
          <a:prstGeom prst="rect">
            <a:avLst/>
          </a:prstGeom>
        </p:spPr>
      </p:pic>
      <p:pic>
        <p:nvPicPr>
          <p:cNvPr id="8" name="Picture 7" descr="A person sitting on a bench&#10;&#10;Description automatically generated">
            <a:hlinkClick r:id="rId3"/>
            <a:extLst>
              <a:ext uri="{FF2B5EF4-FFF2-40B4-BE49-F238E27FC236}">
                <a16:creationId xmlns:a16="http://schemas.microsoft.com/office/drawing/2014/main" id="{554E0FA0-E705-CF82-218D-B1D922216DDC}"/>
              </a:ext>
            </a:extLst>
          </p:cNvPr>
          <p:cNvPicPr>
            <a:picLocks noChangeAspect="1"/>
          </p:cNvPicPr>
          <p:nvPr/>
        </p:nvPicPr>
        <p:blipFill>
          <a:blip r:embed="rId5"/>
          <a:srcRect/>
          <a:stretch/>
        </p:blipFill>
        <p:spPr>
          <a:xfrm>
            <a:off x="7271312" y="1716551"/>
            <a:ext cx="2772105" cy="4804548"/>
          </a:xfrm>
          <a:prstGeom prst="rect">
            <a:avLst/>
          </a:prstGeom>
        </p:spPr>
      </p:pic>
    </p:spTree>
    <p:extLst>
      <p:ext uri="{BB962C8B-B14F-4D97-AF65-F5344CB8AC3E}">
        <p14:creationId xmlns:p14="http://schemas.microsoft.com/office/powerpoint/2010/main" val="13326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9D8BD2-BEBC-B80B-E25D-C1B54106412C}"/>
              </a:ext>
              <a:ext uri="{C183D7F6-B498-43B3-948B-1728B52AA6E4}">
                <adec:decorative xmlns:adec="http://schemas.microsoft.com/office/drawing/2017/decorative" val="1"/>
              </a:ext>
            </a:extLst>
          </p:cNvPr>
          <p:cNvSpPr/>
          <p:nvPr/>
        </p:nvSpPr>
        <p:spPr>
          <a:xfrm>
            <a:off x="299525" y="4730050"/>
            <a:ext cx="11592947" cy="1767950"/>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30" name="Title 29">
            <a:extLst>
              <a:ext uri="{FF2B5EF4-FFF2-40B4-BE49-F238E27FC236}">
                <a16:creationId xmlns:a16="http://schemas.microsoft.com/office/drawing/2014/main" id="{8A7F6A18-D6D2-0C8E-6C3E-2917417D0AAB}"/>
              </a:ext>
            </a:extLst>
          </p:cNvPr>
          <p:cNvSpPr>
            <a:spLocks noGrp="1"/>
          </p:cNvSpPr>
          <p:nvPr>
            <p:ph type="title"/>
          </p:nvPr>
        </p:nvSpPr>
        <p:spPr>
          <a:xfrm>
            <a:off x="360000" y="360000"/>
            <a:ext cx="10080000" cy="618124"/>
          </a:xfrm>
        </p:spPr>
        <p:txBody>
          <a:bodyPr/>
          <a:lstStyle/>
          <a:p>
            <a:r>
              <a:rPr lang="en-AU" sz="2800">
                <a:latin typeface="Public Sans" pitchFamily="2" charset="0"/>
              </a:rPr>
              <a:t>Purpose of this toolkit</a:t>
            </a:r>
          </a:p>
        </p:txBody>
      </p:sp>
      <p:sp>
        <p:nvSpPr>
          <p:cNvPr id="9" name="Content Placeholder 8">
            <a:extLst>
              <a:ext uri="{FF2B5EF4-FFF2-40B4-BE49-F238E27FC236}">
                <a16:creationId xmlns:a16="http://schemas.microsoft.com/office/drawing/2014/main" id="{0521B6C4-7817-471F-A2CC-3E0EB7905C4D}"/>
              </a:ext>
            </a:extLst>
          </p:cNvPr>
          <p:cNvSpPr>
            <a:spLocks noGrp="1"/>
          </p:cNvSpPr>
          <p:nvPr>
            <p:ph idx="4294967295"/>
          </p:nvPr>
        </p:nvSpPr>
        <p:spPr>
          <a:xfrm>
            <a:off x="360001" y="1119582"/>
            <a:ext cx="5658151" cy="3533013"/>
          </a:xfrm>
          <a:noFill/>
        </p:spPr>
        <p:txBody>
          <a:bodyPr vert="horz" lIns="0" tIns="0" rIns="0" bIns="0" rtlCol="0" anchor="t">
            <a:noAutofit/>
          </a:bodyPr>
          <a:lstStyle/>
          <a:p>
            <a:pPr>
              <a:spcBef>
                <a:spcPts val="600"/>
              </a:spcBef>
              <a:spcAft>
                <a:spcPts val="600"/>
              </a:spcAft>
            </a:pPr>
            <a:r>
              <a:rPr lang="en-AU" sz="1200">
                <a:latin typeface="Public Sans Light"/>
                <a:ea typeface="+mn-lt"/>
                <a:cs typeface="+mn-lt"/>
              </a:rPr>
              <a:t>The local government elections will be held on 14 September 2024. </a:t>
            </a:r>
          </a:p>
          <a:p>
            <a:pPr>
              <a:spcBef>
                <a:spcPts val="600"/>
              </a:spcBef>
              <a:spcAft>
                <a:spcPts val="600"/>
              </a:spcAft>
            </a:pPr>
            <a:r>
              <a:rPr lang="en-AU" sz="1200">
                <a:latin typeface="Public Sans Light"/>
              </a:rPr>
              <a:t>Councillors play a crucial role in local government, representing residents by addressing community concerns, participating in decision-making about the delivery of services and infrastructure, and contributing to the development of strategies that impact their local government area.</a:t>
            </a:r>
          </a:p>
          <a:p>
            <a:pPr>
              <a:spcBef>
                <a:spcPts val="600"/>
              </a:spcBef>
              <a:spcAft>
                <a:spcPts val="600"/>
              </a:spcAft>
            </a:pPr>
            <a:r>
              <a:rPr lang="en-AU" sz="1200">
                <a:latin typeface="Public Sans Light"/>
              </a:rPr>
              <a:t>It is important our councils reflect the communities they represent. With more diversity, the policies, strategies, and decisions of councils will better reflect the views and needs of their communities. </a:t>
            </a:r>
          </a:p>
          <a:p>
            <a:pPr>
              <a:spcBef>
                <a:spcPts val="600"/>
              </a:spcBef>
              <a:spcAft>
                <a:spcPts val="600"/>
              </a:spcAft>
            </a:pPr>
            <a:r>
              <a:rPr lang="en-AU" sz="1200">
                <a:latin typeface="Public Sans Light"/>
              </a:rPr>
              <a:t>We need people from all backgrounds to stand for their community at the local government elections.</a:t>
            </a:r>
          </a:p>
          <a:p>
            <a:pPr>
              <a:spcBef>
                <a:spcPts val="600"/>
              </a:spcBef>
              <a:spcAft>
                <a:spcPts val="600"/>
              </a:spcAft>
            </a:pPr>
            <a:r>
              <a:rPr lang="en-AU" sz="1200" b="1">
                <a:latin typeface="Public Sans Light"/>
              </a:rPr>
              <a:t>This toolkit has been developed to help you communicate with your community about the importance of increasing diversity on local councils.</a:t>
            </a:r>
          </a:p>
          <a:p>
            <a:pPr>
              <a:spcBef>
                <a:spcPts val="600"/>
              </a:spcBef>
              <a:spcAft>
                <a:spcPts val="600"/>
              </a:spcAft>
            </a:pPr>
            <a:endParaRPr lang="en-AU" sz="1100" b="1"/>
          </a:p>
        </p:txBody>
      </p:sp>
      <p:sp>
        <p:nvSpPr>
          <p:cNvPr id="6" name="Content Placeholder 8">
            <a:extLst>
              <a:ext uri="{FF2B5EF4-FFF2-40B4-BE49-F238E27FC236}">
                <a16:creationId xmlns:a16="http://schemas.microsoft.com/office/drawing/2014/main" id="{3F8C7A2E-4509-80C7-7B5E-22C50A0B43ED}"/>
              </a:ext>
            </a:extLst>
          </p:cNvPr>
          <p:cNvSpPr txBox="1">
            <a:spLocks/>
          </p:cNvSpPr>
          <p:nvPr/>
        </p:nvSpPr>
        <p:spPr>
          <a:xfrm>
            <a:off x="6183876" y="1116642"/>
            <a:ext cx="5278181" cy="2571783"/>
          </a:xfrm>
          <a:prstGeom prst="rect">
            <a:avLst/>
          </a:prstGeom>
          <a:noFill/>
        </p:spPr>
        <p:txBody>
          <a:bodyPr vert="horz" lIns="0" tIns="0" rIns="0" bIns="0" rtlCol="0" anchor="t">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AU" sz="1200" b="1" i="0" u="none" strike="noStrike">
                <a:solidFill>
                  <a:srgbClr val="22272B"/>
                </a:solidFill>
                <a:effectLst/>
                <a:latin typeface="Public Sans Light"/>
              </a:rPr>
              <a:t>How to use this toolkit</a:t>
            </a:r>
            <a:r>
              <a:rPr lang="en-US" sz="1200" b="1" i="0">
                <a:solidFill>
                  <a:srgbClr val="22272B"/>
                </a:solidFill>
                <a:effectLst/>
                <a:latin typeface="Public Sans Light"/>
              </a:rPr>
              <a:t>​</a:t>
            </a:r>
            <a:r>
              <a:rPr lang="en-US" sz="1200" b="1">
                <a:solidFill>
                  <a:srgbClr val="22272B"/>
                </a:solidFill>
                <a:latin typeface="Public Sans Light"/>
              </a:rPr>
              <a:t>: </a:t>
            </a:r>
            <a:endParaRPr lang="en-US" sz="1200" i="0">
              <a:solidFill>
                <a:srgbClr val="22272B"/>
              </a:solidFill>
              <a:effectLst/>
              <a:latin typeface="Public Sans Light"/>
            </a:endParaRPr>
          </a:p>
          <a:p>
            <a:pPr fontAlgn="base"/>
            <a:r>
              <a:rPr lang="en-US" sz="1200">
                <a:solidFill>
                  <a:srgbClr val="22272B"/>
                </a:solidFill>
                <a:latin typeface="Public Sans Light"/>
              </a:rPr>
              <a:t>This toolkit includes suggested text for newsletter, website and social content, as well as links to the Office of Local Government ‘Local Government Elections’ webpage, 'Become a councillor' webpage,  candidate guides, an online interactive candidate tool, fact sheets (including translations) and animations that can be easily used in information campaigns on your chosen media channels.  </a:t>
            </a:r>
          </a:p>
          <a:p>
            <a:pPr fontAlgn="base"/>
            <a:r>
              <a:rPr lang="en-AU" sz="1200" b="1" i="0" u="none" strike="noStrike">
                <a:solidFill>
                  <a:srgbClr val="22272B"/>
                </a:solidFill>
                <a:effectLst/>
                <a:latin typeface="Public Sans Light"/>
              </a:rPr>
              <a:t>To download resources:</a:t>
            </a:r>
            <a:r>
              <a:rPr lang="en-US" sz="1200" b="0" i="0">
                <a:solidFill>
                  <a:srgbClr val="22272B"/>
                </a:solidFill>
                <a:effectLst/>
                <a:latin typeface="Public Sans Light"/>
              </a:rPr>
              <a:t>​</a:t>
            </a:r>
          </a:p>
          <a:p>
            <a:pPr marL="228600" indent="-228600" fontAlgn="base">
              <a:buFont typeface="+mj-lt"/>
              <a:buAutoNum type="arabicPeriod"/>
            </a:pPr>
            <a:r>
              <a:rPr lang="en-AU" sz="1200" b="0" i="0" u="none" strike="noStrike">
                <a:solidFill>
                  <a:srgbClr val="22272B"/>
                </a:solidFill>
                <a:effectLst/>
                <a:latin typeface="Public Sans Light"/>
              </a:rPr>
              <a:t>Click on the accompanying link</a:t>
            </a:r>
            <a:r>
              <a:rPr lang="en-AU" sz="1200" b="0" i="0">
                <a:solidFill>
                  <a:srgbClr val="22272B"/>
                </a:solidFill>
                <a:effectLst/>
                <a:latin typeface="Public Sans Light"/>
              </a:rPr>
              <a:t>.</a:t>
            </a:r>
            <a:r>
              <a:rPr lang="en-AU" sz="1200">
                <a:solidFill>
                  <a:srgbClr val="22272B"/>
                </a:solidFill>
                <a:latin typeface="Public Sans Light"/>
              </a:rPr>
              <a:t> </a:t>
            </a:r>
            <a:endParaRPr lang="en-AU" sz="1200" b="0" i="0">
              <a:solidFill>
                <a:srgbClr val="22272B"/>
              </a:solidFill>
              <a:effectLst/>
              <a:latin typeface="Public Sans Light"/>
            </a:endParaRPr>
          </a:p>
          <a:p>
            <a:pPr marL="228600" indent="-228600" algn="l" rtl="0" fontAlgn="base">
              <a:buFont typeface="+mj-lt"/>
              <a:buAutoNum type="arabicPeriod"/>
            </a:pPr>
            <a:r>
              <a:rPr lang="en-AU" sz="1200" b="0" i="0">
                <a:solidFill>
                  <a:srgbClr val="22272B"/>
                </a:solidFill>
                <a:effectLst/>
                <a:latin typeface="Public Sans Light"/>
              </a:rPr>
              <a:t>Then click ‘Download’ or right click to ‘Save’.</a:t>
            </a:r>
          </a:p>
        </p:txBody>
      </p:sp>
      <p:sp>
        <p:nvSpPr>
          <p:cNvPr id="4" name="TextBox 3">
            <a:extLst>
              <a:ext uri="{FF2B5EF4-FFF2-40B4-BE49-F238E27FC236}">
                <a16:creationId xmlns:a16="http://schemas.microsoft.com/office/drawing/2014/main" id="{57731104-EA8A-492B-C97D-805E3025498A}"/>
              </a:ext>
            </a:extLst>
          </p:cNvPr>
          <p:cNvSpPr txBox="1"/>
          <p:nvPr/>
        </p:nvSpPr>
        <p:spPr>
          <a:xfrm>
            <a:off x="299525" y="4771267"/>
            <a:ext cx="4137655" cy="276999"/>
          </a:xfrm>
          <a:prstGeom prst="rect">
            <a:avLst/>
          </a:prstGeom>
          <a:noFill/>
        </p:spPr>
        <p:txBody>
          <a:bodyPr wrap="square">
            <a:spAutoFit/>
          </a:bodyPr>
          <a:lstStyle/>
          <a:p>
            <a:pPr>
              <a:spcBef>
                <a:spcPts val="800"/>
              </a:spcBef>
              <a:spcAft>
                <a:spcPts val="800"/>
              </a:spcAft>
            </a:pPr>
            <a:r>
              <a:rPr kumimoji="0" lang="en-AU" sz="1200" b="1" u="none" strike="noStrike" kern="1200" cap="none" spc="0" normalizeH="0" baseline="0" noProof="0">
                <a:ln>
                  <a:noFill/>
                </a:ln>
                <a:solidFill>
                  <a:srgbClr val="22272B"/>
                </a:solidFill>
                <a:effectLst/>
                <a:uLnTx/>
                <a:uFillTx/>
                <a:latin typeface="Public Sans"/>
                <a:ea typeface="+mn-ea"/>
                <a:cs typeface="+mn-cs"/>
              </a:rPr>
              <a:t>Quick links to important information:</a:t>
            </a:r>
            <a:endParaRPr lang="en-US" sz="1200">
              <a:latin typeface="+mj-lt"/>
            </a:endParaRPr>
          </a:p>
        </p:txBody>
      </p:sp>
      <p:grpSp>
        <p:nvGrpSpPr>
          <p:cNvPr id="55" name="Group 54">
            <a:extLst>
              <a:ext uri="{FF2B5EF4-FFF2-40B4-BE49-F238E27FC236}">
                <a16:creationId xmlns:a16="http://schemas.microsoft.com/office/drawing/2014/main" id="{60128DC3-DCC2-ED67-CFC0-833E9E10A779}"/>
              </a:ext>
              <a:ext uri="{C183D7F6-B498-43B3-948B-1728B52AA6E4}">
                <adec:decorative xmlns:adec="http://schemas.microsoft.com/office/drawing/2017/decorative" val="1"/>
              </a:ext>
            </a:extLst>
          </p:cNvPr>
          <p:cNvGrpSpPr/>
          <p:nvPr/>
        </p:nvGrpSpPr>
        <p:grpSpPr>
          <a:xfrm>
            <a:off x="4098035" y="5089438"/>
            <a:ext cx="1460349" cy="1150543"/>
            <a:chOff x="2804641" y="5015736"/>
            <a:chExt cx="1460349" cy="1150543"/>
          </a:xfrm>
        </p:grpSpPr>
        <p:sp>
          <p:nvSpPr>
            <p:cNvPr id="29" name="TextBox 28" descr="Link to book your flu vaccination">
              <a:extLst>
                <a:ext uri="{FF2B5EF4-FFF2-40B4-BE49-F238E27FC236}">
                  <a16:creationId xmlns:a16="http://schemas.microsoft.com/office/drawing/2014/main" id="{AD076316-C7FC-CA5B-77FC-CE7B16F4C007}"/>
                </a:ext>
              </a:extLst>
            </p:cNvPr>
            <p:cNvSpPr txBox="1">
              <a:spLocks/>
            </p:cNvSpPr>
            <p:nvPr/>
          </p:nvSpPr>
          <p:spPr>
            <a:xfrm>
              <a:off x="2804641" y="5712567"/>
              <a:ext cx="1460349" cy="453712"/>
            </a:xfrm>
            <a:prstGeom prst="rect">
              <a:avLst/>
            </a:prstGeom>
            <a:noFill/>
          </p:spPr>
          <p:txBody>
            <a:bodyPr wrap="square" lIns="0" tIns="0" rIns="0" bIns="0" rtlCol="0" anchor="t">
              <a:noAutofit/>
            </a:bodyPr>
            <a:lstStyle/>
            <a:p>
              <a:pPr algn="ctr"/>
              <a:r>
                <a:rPr lang="en-AU" sz="1200">
                  <a:latin typeface="Public Sans Light"/>
                  <a:hlinkClick r:id="rId3"/>
                </a:rPr>
                <a:t>Information about becoming a councillor </a:t>
              </a:r>
              <a:endParaRPr lang="en-AU" sz="1200">
                <a:latin typeface="Public Sans Light"/>
              </a:endParaRPr>
            </a:p>
          </p:txBody>
        </p:sp>
        <p:pic>
          <p:nvPicPr>
            <p:cNvPr id="33" name="Picture 32" descr="Users outline">
              <a:extLst>
                <a:ext uri="{FF2B5EF4-FFF2-40B4-BE49-F238E27FC236}">
                  <a16:creationId xmlns:a16="http://schemas.microsoft.com/office/drawing/2014/main" id="{9A5E7D6B-4C5A-9A7F-6152-A3014BE95BC3}"/>
                </a:ext>
                <a:ext uri="{C183D7F6-B498-43B3-948B-1728B52AA6E4}">
                  <adec:decorative xmlns:adec="http://schemas.microsoft.com/office/drawing/2017/decorative" val="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284714" y="5015736"/>
              <a:ext cx="609601" cy="609601"/>
            </a:xfrm>
            <a:prstGeom prst="rect">
              <a:avLst/>
            </a:prstGeom>
          </p:spPr>
        </p:pic>
      </p:grpSp>
      <p:grpSp>
        <p:nvGrpSpPr>
          <p:cNvPr id="54" name="Group 53">
            <a:extLst>
              <a:ext uri="{FF2B5EF4-FFF2-40B4-BE49-F238E27FC236}">
                <a16:creationId xmlns:a16="http://schemas.microsoft.com/office/drawing/2014/main" id="{3B908A80-A187-648B-65FB-DEF5A0A66DEB}"/>
              </a:ext>
              <a:ext uri="{C183D7F6-B498-43B3-948B-1728B52AA6E4}">
                <adec:decorative xmlns:adec="http://schemas.microsoft.com/office/drawing/2017/decorative" val="1"/>
              </a:ext>
            </a:extLst>
          </p:cNvPr>
          <p:cNvGrpSpPr/>
          <p:nvPr/>
        </p:nvGrpSpPr>
        <p:grpSpPr>
          <a:xfrm>
            <a:off x="615786" y="5077549"/>
            <a:ext cx="1917481" cy="1167725"/>
            <a:chOff x="615787" y="4913610"/>
            <a:chExt cx="1917481" cy="1167725"/>
          </a:xfrm>
        </p:grpSpPr>
        <p:sp>
          <p:nvSpPr>
            <p:cNvPr id="20" name="TextBox 19" descr="Link to Respiratory illnesses: &#10;influenza (flu), COVID-19 and RSV">
              <a:extLst>
                <a:ext uri="{FF2B5EF4-FFF2-40B4-BE49-F238E27FC236}">
                  <a16:creationId xmlns:a16="http://schemas.microsoft.com/office/drawing/2014/main" id="{23776B07-FC43-9B55-B9BD-A48732B55B7D}"/>
                </a:ext>
              </a:extLst>
            </p:cNvPr>
            <p:cNvSpPr txBox="1">
              <a:spLocks/>
            </p:cNvSpPr>
            <p:nvPr/>
          </p:nvSpPr>
          <p:spPr>
            <a:xfrm>
              <a:off x="615787" y="5627623"/>
              <a:ext cx="1917481" cy="453712"/>
            </a:xfrm>
            <a:prstGeom prst="rect">
              <a:avLst/>
            </a:prstGeom>
            <a:noFill/>
          </p:spPr>
          <p:txBody>
            <a:bodyPr wrap="square" lIns="0" tIns="0" rIns="0" bIns="0" rtlCol="0" anchor="t">
              <a:noAutofit/>
            </a:bodyPr>
            <a:lstStyle/>
            <a:p>
              <a:pPr algn="ctr"/>
              <a:r>
                <a:rPr lang="en-AU" sz="1200">
                  <a:latin typeface="Public Sans Light"/>
                  <a:hlinkClick r:id="rId6"/>
                </a:rPr>
                <a:t>Important information regarding the local government elections</a:t>
              </a:r>
              <a:endParaRPr lang="en-AU" sz="1200">
                <a:latin typeface="Public Sans Light"/>
              </a:endParaRPr>
            </a:p>
          </p:txBody>
        </p:sp>
        <p:pic>
          <p:nvPicPr>
            <p:cNvPr id="35" name="Picture 34" descr="Checkmark with solid fill">
              <a:extLst>
                <a:ext uri="{FF2B5EF4-FFF2-40B4-BE49-F238E27FC236}">
                  <a16:creationId xmlns:a16="http://schemas.microsoft.com/office/drawing/2014/main" id="{29962270-BCCB-C678-95D4-EE1CFF1988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234113" y="4913610"/>
              <a:ext cx="680828" cy="680828"/>
            </a:xfrm>
            <a:prstGeom prst="rect">
              <a:avLst/>
            </a:prstGeom>
          </p:spPr>
        </p:pic>
      </p:grpSp>
      <p:grpSp>
        <p:nvGrpSpPr>
          <p:cNvPr id="53" name="Group 52">
            <a:extLst>
              <a:ext uri="{FF2B5EF4-FFF2-40B4-BE49-F238E27FC236}">
                <a16:creationId xmlns:a16="http://schemas.microsoft.com/office/drawing/2014/main" id="{EE8F1F09-13E2-E2D3-84BB-DE00F2EB0418}"/>
              </a:ext>
              <a:ext uri="{C183D7F6-B498-43B3-948B-1728B52AA6E4}">
                <adec:decorative xmlns:adec="http://schemas.microsoft.com/office/drawing/2017/decorative" val="1"/>
              </a:ext>
            </a:extLst>
          </p:cNvPr>
          <p:cNvGrpSpPr/>
          <p:nvPr/>
        </p:nvGrpSpPr>
        <p:grpSpPr>
          <a:xfrm>
            <a:off x="6866840" y="4995582"/>
            <a:ext cx="1163812" cy="1246781"/>
            <a:chOff x="4540736" y="4941932"/>
            <a:chExt cx="1163812" cy="1246781"/>
          </a:xfrm>
        </p:grpSpPr>
        <p:sp>
          <p:nvSpPr>
            <p:cNvPr id="14" name="TextBox 13" descr="Link to Fire &amp; Rescue NSW Be Safe This Winter campaign">
              <a:extLst>
                <a:ext uri="{FF2B5EF4-FFF2-40B4-BE49-F238E27FC236}">
                  <a16:creationId xmlns:a16="http://schemas.microsoft.com/office/drawing/2014/main" id="{34203685-4800-DFF8-A9D7-0F639AFFB6CC}"/>
                </a:ext>
                <a:ext uri="{C183D7F6-B498-43B3-948B-1728B52AA6E4}">
                  <adec:decorative xmlns:adec="http://schemas.microsoft.com/office/drawing/2017/decorative" val="0"/>
                </a:ext>
              </a:extLst>
            </p:cNvPr>
            <p:cNvSpPr txBox="1">
              <a:spLocks/>
            </p:cNvSpPr>
            <p:nvPr/>
          </p:nvSpPr>
          <p:spPr>
            <a:xfrm>
              <a:off x="4540736" y="5735001"/>
              <a:ext cx="1163812" cy="453712"/>
            </a:xfrm>
            <a:prstGeom prst="rect">
              <a:avLst/>
            </a:prstGeom>
            <a:noFill/>
          </p:spPr>
          <p:txBody>
            <a:bodyPr wrap="square" lIns="0" tIns="0" rIns="0" bIns="0" rtlCol="0" anchor="t">
              <a:noAutofit/>
            </a:bodyPr>
            <a:lstStyle/>
            <a:p>
              <a:pPr algn="ctr"/>
              <a:r>
                <a:rPr lang="en-AU" sz="1200">
                  <a:latin typeface="Public Sans Light"/>
                  <a:hlinkClick r:id="rId9"/>
                </a:rPr>
                <a:t>Candidate guide (PDF)</a:t>
              </a:r>
              <a:endParaRPr lang="en-AU" sz="1200">
                <a:latin typeface="Public Sans Light"/>
              </a:endParaRPr>
            </a:p>
          </p:txBody>
        </p:sp>
        <p:pic>
          <p:nvPicPr>
            <p:cNvPr id="39" name="Picture 38" descr="Address Book outline">
              <a:extLst>
                <a:ext uri="{FF2B5EF4-FFF2-40B4-BE49-F238E27FC236}">
                  <a16:creationId xmlns:a16="http://schemas.microsoft.com/office/drawing/2014/main" id="{23346691-BBD4-FCDD-C853-3AA236CBC7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711729" y="4941932"/>
              <a:ext cx="821827" cy="821827"/>
            </a:xfrm>
            <a:prstGeom prst="rect">
              <a:avLst/>
            </a:prstGeom>
          </p:spPr>
        </p:pic>
      </p:grpSp>
      <p:grpSp>
        <p:nvGrpSpPr>
          <p:cNvPr id="56" name="Group 55">
            <a:extLst>
              <a:ext uri="{FF2B5EF4-FFF2-40B4-BE49-F238E27FC236}">
                <a16:creationId xmlns:a16="http://schemas.microsoft.com/office/drawing/2014/main" id="{7739C8E8-7099-4317-A090-0742EC877DC8}"/>
              </a:ext>
              <a:ext uri="{C183D7F6-B498-43B3-948B-1728B52AA6E4}">
                <adec:decorative xmlns:adec="http://schemas.microsoft.com/office/drawing/2017/decorative" val="1"/>
              </a:ext>
            </a:extLst>
          </p:cNvPr>
          <p:cNvGrpSpPr/>
          <p:nvPr/>
        </p:nvGrpSpPr>
        <p:grpSpPr>
          <a:xfrm>
            <a:off x="9577494" y="5079006"/>
            <a:ext cx="1526758" cy="1154481"/>
            <a:chOff x="6018153" y="4925093"/>
            <a:chExt cx="1526758" cy="1154481"/>
          </a:xfrm>
        </p:grpSpPr>
        <p:sp>
          <p:nvSpPr>
            <p:cNvPr id="31" name="TextBox 30" descr="Download the winter fire safety checlist PDF 608KB">
              <a:extLst>
                <a:ext uri="{FF2B5EF4-FFF2-40B4-BE49-F238E27FC236}">
                  <a16:creationId xmlns:a16="http://schemas.microsoft.com/office/drawing/2014/main" id="{3C443260-55E6-ED15-437C-8FF63E1669E8}"/>
                </a:ext>
              </a:extLst>
            </p:cNvPr>
            <p:cNvSpPr txBox="1">
              <a:spLocks/>
            </p:cNvSpPr>
            <p:nvPr/>
          </p:nvSpPr>
          <p:spPr>
            <a:xfrm>
              <a:off x="6018153" y="5625862"/>
              <a:ext cx="1526758" cy="453712"/>
            </a:xfrm>
            <a:prstGeom prst="rect">
              <a:avLst/>
            </a:prstGeom>
            <a:noFill/>
          </p:spPr>
          <p:txBody>
            <a:bodyPr wrap="square" lIns="0" tIns="0" rIns="0" bIns="0" rtlCol="0" anchor="t">
              <a:noAutofit/>
            </a:bodyPr>
            <a:lstStyle/>
            <a:p>
              <a:pPr algn="ctr"/>
              <a:r>
                <a:rPr lang="en-AU" sz="1200">
                  <a:latin typeface="Public Sans Light"/>
                  <a:hlinkClick r:id="rId12"/>
                </a:rPr>
                <a:t>Candidate online interactive tool</a:t>
              </a:r>
              <a:endParaRPr lang="en-AU" sz="1200">
                <a:latin typeface="Public Sans Light"/>
              </a:endParaRPr>
            </a:p>
          </p:txBody>
        </p:sp>
        <p:pic>
          <p:nvPicPr>
            <p:cNvPr id="52" name="Picture 51" descr="Single gear outline">
              <a:extLst>
                <a:ext uri="{FF2B5EF4-FFF2-40B4-BE49-F238E27FC236}">
                  <a16:creationId xmlns:a16="http://schemas.microsoft.com/office/drawing/2014/main" id="{1F4D5C2A-AABE-8B65-4150-1BDA031DC3C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499946" y="4925093"/>
              <a:ext cx="680828" cy="680828"/>
            </a:xfrm>
            <a:prstGeom prst="rect">
              <a:avLst/>
            </a:prstGeom>
          </p:spPr>
        </p:pic>
      </p:grpSp>
    </p:spTree>
    <p:extLst>
      <p:ext uri="{BB962C8B-B14F-4D97-AF65-F5344CB8AC3E}">
        <p14:creationId xmlns:p14="http://schemas.microsoft.com/office/powerpoint/2010/main" val="3786324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54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679C-45B1-0A90-ACE4-DA4F8CB30A31}"/>
              </a:ext>
            </a:extLst>
          </p:cNvPr>
          <p:cNvSpPr>
            <a:spLocks noGrp="1"/>
          </p:cNvSpPr>
          <p:nvPr>
            <p:ph type="title"/>
          </p:nvPr>
        </p:nvSpPr>
        <p:spPr/>
        <p:txBody>
          <a:bodyPr>
            <a:normAutofit/>
          </a:bodyPr>
          <a:lstStyle/>
          <a:p>
            <a:r>
              <a:rPr lang="en-US" sz="2800"/>
              <a:t>Key websites and links</a:t>
            </a:r>
          </a:p>
        </p:txBody>
      </p:sp>
      <p:sp>
        <p:nvSpPr>
          <p:cNvPr id="4" name="Slide Number Placeholder 3">
            <a:extLst>
              <a:ext uri="{FF2B5EF4-FFF2-40B4-BE49-F238E27FC236}">
                <a16:creationId xmlns:a16="http://schemas.microsoft.com/office/drawing/2014/main" id="{7FB26D4A-9FE4-96A5-649F-3E39E538048F}"/>
              </a:ext>
            </a:extLst>
          </p:cNvPr>
          <p:cNvSpPr>
            <a:spLocks noGrp="1"/>
          </p:cNvSpPr>
          <p:nvPr>
            <p:ph type="sldNum" sz="quarter" idx="12"/>
          </p:nvPr>
        </p:nvSpPr>
        <p:spPr/>
        <p:txBody>
          <a:bodyPr/>
          <a:lstStyle/>
          <a:p>
            <a:fld id="{10A01DC5-1685-4615-8240-15192985C6A2}" type="slidenum">
              <a:rPr lang="en-AU" smtClean="0"/>
              <a:t>3</a:t>
            </a:fld>
            <a:endParaRPr lang="en-AU"/>
          </a:p>
        </p:txBody>
      </p:sp>
      <p:sp>
        <p:nvSpPr>
          <p:cNvPr id="6" name="TextBox 5">
            <a:extLst>
              <a:ext uri="{FF2B5EF4-FFF2-40B4-BE49-F238E27FC236}">
                <a16:creationId xmlns:a16="http://schemas.microsoft.com/office/drawing/2014/main" id="{AD8B74A5-EAD6-673A-5275-BC6B37F138A5}"/>
              </a:ext>
            </a:extLst>
          </p:cNvPr>
          <p:cNvSpPr txBox="1"/>
          <p:nvPr/>
        </p:nvSpPr>
        <p:spPr>
          <a:xfrm>
            <a:off x="290342" y="1142304"/>
            <a:ext cx="8378410" cy="461665"/>
          </a:xfrm>
          <a:prstGeom prst="rect">
            <a:avLst/>
          </a:prstGeom>
          <a:noFill/>
        </p:spPr>
        <p:txBody>
          <a:bodyPr wrap="square" lIns="91440" tIns="45720" rIns="91440" bIns="45720" rtlCol="0" anchor="t">
            <a:spAutoFit/>
          </a:bodyPr>
          <a:lstStyle/>
          <a:p>
            <a:r>
              <a:rPr lang="en-AU" sz="1200" b="1">
                <a:latin typeface="+mj-lt"/>
              </a:rPr>
              <a:t>Local Government Elections webpage</a:t>
            </a:r>
            <a:r>
              <a:rPr lang="en-AU" sz="1200">
                <a:latin typeface="+mj-lt"/>
              </a:rPr>
              <a:t>: </a:t>
            </a:r>
            <a:r>
              <a:rPr lang="en-AU" sz="1200">
                <a:ea typeface="+mn-lt"/>
                <a:cs typeface="+mn-lt"/>
                <a:hlinkClick r:id="rId2"/>
              </a:rPr>
              <a:t>www.olg.nsw.gov.au/public/local-government-elections/</a:t>
            </a:r>
            <a:r>
              <a:rPr lang="en-AU" sz="1200">
                <a:latin typeface="+mj-lt"/>
              </a:rPr>
              <a:t> </a:t>
            </a:r>
          </a:p>
          <a:p>
            <a:endParaRPr lang="en-AU" sz="1200">
              <a:latin typeface="+mj-lt"/>
            </a:endParaRPr>
          </a:p>
        </p:txBody>
      </p:sp>
      <p:pic>
        <p:nvPicPr>
          <p:cNvPr id="7" name="Picture 6" descr="A screenshot of a computer&#10;&#10;Description automatically generated">
            <a:extLst>
              <a:ext uri="{FF2B5EF4-FFF2-40B4-BE49-F238E27FC236}">
                <a16:creationId xmlns:a16="http://schemas.microsoft.com/office/drawing/2014/main" id="{5402F573-2EF4-52BA-C4BA-287C0B2553FF}"/>
              </a:ext>
            </a:extLst>
          </p:cNvPr>
          <p:cNvPicPr>
            <a:picLocks noChangeAspect="1"/>
          </p:cNvPicPr>
          <p:nvPr/>
        </p:nvPicPr>
        <p:blipFill>
          <a:blip r:embed="rId3"/>
          <a:stretch>
            <a:fillRect/>
          </a:stretch>
        </p:blipFill>
        <p:spPr>
          <a:xfrm>
            <a:off x="360947" y="1714178"/>
            <a:ext cx="8181473" cy="4783196"/>
          </a:xfrm>
          <a:prstGeom prst="rect">
            <a:avLst/>
          </a:prstGeom>
        </p:spPr>
      </p:pic>
    </p:spTree>
    <p:extLst>
      <p:ext uri="{BB962C8B-B14F-4D97-AF65-F5344CB8AC3E}">
        <p14:creationId xmlns:p14="http://schemas.microsoft.com/office/powerpoint/2010/main" val="2832824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679C-45B1-0A90-ACE4-DA4F8CB30A31}"/>
              </a:ext>
            </a:extLst>
          </p:cNvPr>
          <p:cNvSpPr>
            <a:spLocks noGrp="1"/>
          </p:cNvSpPr>
          <p:nvPr>
            <p:ph type="title"/>
          </p:nvPr>
        </p:nvSpPr>
        <p:spPr/>
        <p:txBody>
          <a:bodyPr>
            <a:normAutofit/>
          </a:bodyPr>
          <a:lstStyle/>
          <a:p>
            <a:r>
              <a:rPr lang="en-US" sz="2800"/>
              <a:t>Key websites and links</a:t>
            </a:r>
          </a:p>
        </p:txBody>
      </p:sp>
      <p:sp>
        <p:nvSpPr>
          <p:cNvPr id="4" name="Slide Number Placeholder 3">
            <a:extLst>
              <a:ext uri="{FF2B5EF4-FFF2-40B4-BE49-F238E27FC236}">
                <a16:creationId xmlns:a16="http://schemas.microsoft.com/office/drawing/2014/main" id="{7FB26D4A-9FE4-96A5-649F-3E39E538048F}"/>
              </a:ext>
            </a:extLst>
          </p:cNvPr>
          <p:cNvSpPr>
            <a:spLocks noGrp="1"/>
          </p:cNvSpPr>
          <p:nvPr>
            <p:ph type="sldNum" sz="quarter" idx="12"/>
          </p:nvPr>
        </p:nvSpPr>
        <p:spPr/>
        <p:txBody>
          <a:bodyPr/>
          <a:lstStyle/>
          <a:p>
            <a:fld id="{10A01DC5-1685-4615-8240-15192985C6A2}" type="slidenum">
              <a:rPr lang="en-AU" smtClean="0"/>
              <a:t>4</a:t>
            </a:fld>
            <a:endParaRPr lang="en-AU"/>
          </a:p>
        </p:txBody>
      </p:sp>
      <p:sp>
        <p:nvSpPr>
          <p:cNvPr id="6" name="TextBox 5">
            <a:extLst>
              <a:ext uri="{FF2B5EF4-FFF2-40B4-BE49-F238E27FC236}">
                <a16:creationId xmlns:a16="http://schemas.microsoft.com/office/drawing/2014/main" id="{AD8B74A5-EAD6-673A-5275-BC6B37F138A5}"/>
              </a:ext>
            </a:extLst>
          </p:cNvPr>
          <p:cNvSpPr txBox="1"/>
          <p:nvPr/>
        </p:nvSpPr>
        <p:spPr>
          <a:xfrm>
            <a:off x="290342" y="1142304"/>
            <a:ext cx="8378410" cy="461665"/>
          </a:xfrm>
          <a:prstGeom prst="rect">
            <a:avLst/>
          </a:prstGeom>
          <a:noFill/>
        </p:spPr>
        <p:txBody>
          <a:bodyPr wrap="square" lIns="91440" tIns="45720" rIns="91440" bIns="45720" rtlCol="0" anchor="t">
            <a:spAutoFit/>
          </a:bodyPr>
          <a:lstStyle/>
          <a:p>
            <a:r>
              <a:rPr lang="en-AU" sz="1200" b="1">
                <a:latin typeface="+mj-lt"/>
              </a:rPr>
              <a:t>Become a councillor webpage</a:t>
            </a:r>
            <a:r>
              <a:rPr lang="en-AU" sz="1200">
                <a:latin typeface="+mj-lt"/>
              </a:rPr>
              <a:t>: </a:t>
            </a:r>
            <a:r>
              <a:rPr lang="en-AU" sz="1200">
                <a:ea typeface="+mn-lt"/>
                <a:cs typeface="+mn-lt"/>
                <a:hlinkClick r:id="rId2"/>
              </a:rPr>
              <a:t>www.olg.nsw.gov.au/public/local-government-elections/become-a-councillor/</a:t>
            </a:r>
            <a:endParaRPr lang="en-AU" sz="1200">
              <a:latin typeface="+mj-lt"/>
            </a:endParaRPr>
          </a:p>
          <a:p>
            <a:endParaRPr lang="en-AU" sz="1200">
              <a:latin typeface="+mj-lt"/>
            </a:endParaRPr>
          </a:p>
        </p:txBody>
      </p:sp>
      <p:pic>
        <p:nvPicPr>
          <p:cNvPr id="7" name="Picture 6" descr="A screenshot of a computer&#10;&#10;Description automatically generated">
            <a:extLst>
              <a:ext uri="{FF2B5EF4-FFF2-40B4-BE49-F238E27FC236}">
                <a16:creationId xmlns:a16="http://schemas.microsoft.com/office/drawing/2014/main" id="{5402F573-2EF4-52BA-C4BA-287C0B2553FF}"/>
              </a:ext>
            </a:extLst>
          </p:cNvPr>
          <p:cNvPicPr>
            <a:picLocks noChangeAspect="1"/>
          </p:cNvPicPr>
          <p:nvPr/>
        </p:nvPicPr>
        <p:blipFill>
          <a:blip r:embed="rId3"/>
          <a:stretch>
            <a:fillRect/>
          </a:stretch>
        </p:blipFill>
        <p:spPr>
          <a:xfrm>
            <a:off x="360947" y="1622711"/>
            <a:ext cx="9475434" cy="4664205"/>
          </a:xfrm>
          <a:prstGeom prst="rect">
            <a:avLst/>
          </a:prstGeom>
        </p:spPr>
      </p:pic>
    </p:spTree>
    <p:extLst>
      <p:ext uri="{BB962C8B-B14F-4D97-AF65-F5344CB8AC3E}">
        <p14:creationId xmlns:p14="http://schemas.microsoft.com/office/powerpoint/2010/main" val="1876116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877557-6CB5-8099-A5F5-FEA48286090E}"/>
              </a:ext>
            </a:extLst>
          </p:cNvPr>
          <p:cNvSpPr>
            <a:spLocks noGrp="1"/>
          </p:cNvSpPr>
          <p:nvPr>
            <p:ph type="title"/>
          </p:nvPr>
        </p:nvSpPr>
        <p:spPr>
          <a:xfrm>
            <a:off x="360000" y="360000"/>
            <a:ext cx="10080000" cy="546087"/>
          </a:xfrm>
        </p:spPr>
        <p:txBody>
          <a:bodyPr/>
          <a:lstStyle/>
          <a:p>
            <a:r>
              <a:rPr lang="en-AU" sz="2800"/>
              <a:t>Newsletter / website copy</a:t>
            </a:r>
          </a:p>
        </p:txBody>
      </p:sp>
      <p:sp>
        <p:nvSpPr>
          <p:cNvPr id="9" name="TextBox 8">
            <a:extLst>
              <a:ext uri="{FF2B5EF4-FFF2-40B4-BE49-F238E27FC236}">
                <a16:creationId xmlns:a16="http://schemas.microsoft.com/office/drawing/2014/main" id="{4578BD4D-DC7B-9A37-055E-47BA4FEAC005}"/>
              </a:ext>
            </a:extLst>
          </p:cNvPr>
          <p:cNvSpPr txBox="1"/>
          <p:nvPr/>
        </p:nvSpPr>
        <p:spPr>
          <a:xfrm>
            <a:off x="320421" y="1132278"/>
            <a:ext cx="5775579" cy="5314275"/>
          </a:xfrm>
          <a:prstGeom prst="rect">
            <a:avLst/>
          </a:prstGeom>
          <a:noFill/>
        </p:spPr>
        <p:txBody>
          <a:bodyPr wrap="square" lIns="91440" tIns="45720" rIns="91440" bIns="45720" rtlCol="0" anchor="t">
            <a:spAutoFit/>
          </a:bodyPr>
          <a:lstStyle/>
          <a:p>
            <a:pPr>
              <a:spcAft>
                <a:spcPts val="800"/>
              </a:spcAft>
            </a:pPr>
            <a:r>
              <a:rPr lang="en-AU" sz="1200" b="1">
                <a:latin typeface="Public Sans"/>
              </a:rPr>
              <a:t>Suggested copy for councils</a:t>
            </a:r>
          </a:p>
          <a:p>
            <a:pPr>
              <a:spcAft>
                <a:spcPts val="800"/>
              </a:spcAft>
            </a:pPr>
            <a:r>
              <a:rPr lang="en-AU" sz="1000" b="1">
                <a:latin typeface="Public Sans"/>
              </a:rPr>
              <a:t>Heading:</a:t>
            </a:r>
          </a:p>
          <a:p>
            <a:r>
              <a:rPr lang="en-AU" sz="1200" b="1">
                <a:effectLst/>
                <a:ea typeface="Calibri" panose="020F0502020204030204" pitchFamily="34" charset="0"/>
              </a:rPr>
              <a:t>Campaign encourages diversity in local government</a:t>
            </a:r>
            <a:endParaRPr lang="en-AU" sz="1200">
              <a:effectLst/>
              <a:ea typeface="Calibri" panose="020F0502020204030204" pitchFamily="34" charset="0"/>
            </a:endParaRPr>
          </a:p>
          <a:p>
            <a:endParaRPr lang="en-AU" sz="1000">
              <a:effectLst/>
              <a:ea typeface="Calibri" panose="020F0502020204030204" pitchFamily="34" charset="0"/>
            </a:endParaRPr>
          </a:p>
          <a:p>
            <a:pPr>
              <a:spcAft>
                <a:spcPts val="600"/>
              </a:spcAft>
            </a:pPr>
            <a:r>
              <a:rPr lang="en-AU" sz="1000">
                <a:effectLst/>
                <a:ea typeface="Times New Roman" panose="02020603050405020304" pitchFamily="18" charset="0"/>
                <a:cs typeface="Arial"/>
              </a:rPr>
              <a:t>Local </a:t>
            </a:r>
            <a:r>
              <a:rPr lang="en-AU" sz="1000">
                <a:ea typeface="Times New Roman" panose="02020603050405020304" pitchFamily="18" charset="0"/>
                <a:cs typeface="Arial"/>
              </a:rPr>
              <a:t>government</a:t>
            </a:r>
            <a:r>
              <a:rPr lang="en-AU" sz="1000">
                <a:effectLst/>
                <a:ea typeface="Times New Roman" panose="02020603050405020304" pitchFamily="18" charset="0"/>
                <a:cs typeface="Arial"/>
              </a:rPr>
              <a:t> elections will be held on 14 September</a:t>
            </a:r>
            <a:r>
              <a:rPr lang="en-AU" sz="1000">
                <a:ea typeface="Times New Roman" panose="02020603050405020304" pitchFamily="18" charset="0"/>
                <a:cs typeface="Arial"/>
              </a:rPr>
              <a:t>. The elections are </a:t>
            </a:r>
            <a:r>
              <a:rPr lang="en-AU" sz="1000">
                <a:effectLst/>
                <a:ea typeface="Times New Roman" panose="02020603050405020304" pitchFamily="18" charset="0"/>
                <a:cs typeface="Arial"/>
              </a:rPr>
              <a:t>a key opportunity</a:t>
            </a:r>
            <a:r>
              <a:rPr lang="en-AU" sz="1000">
                <a:effectLst/>
                <a:ea typeface="Calibri"/>
              </a:rPr>
              <a:t> to create effective – and more representative – councils.</a:t>
            </a:r>
          </a:p>
          <a:p>
            <a:pPr>
              <a:spcAft>
                <a:spcPts val="600"/>
              </a:spcAft>
            </a:pPr>
            <a:r>
              <a:rPr lang="en-AU" sz="1000">
                <a:ea typeface="Times New Roman" panose="02020603050405020304" pitchFamily="18" charset="0"/>
                <a:cs typeface="Arial"/>
              </a:rPr>
              <a:t>Councillors play a vital role in helping to shape their local communities. It is therefore </a:t>
            </a:r>
            <a:r>
              <a:rPr lang="en-AU" sz="1000">
                <a:effectLst/>
                <a:ea typeface="Times New Roman" panose="02020603050405020304" pitchFamily="18" charset="0"/>
                <a:cs typeface="Arial"/>
              </a:rPr>
              <a:t>important our councils reflect the communities they represent</a:t>
            </a:r>
            <a:r>
              <a:rPr lang="en-AU" sz="1000">
                <a:ea typeface="Times New Roman" panose="02020603050405020304" pitchFamily="18" charset="0"/>
                <a:cs typeface="Arial"/>
              </a:rPr>
              <a:t>. </a:t>
            </a:r>
          </a:p>
          <a:p>
            <a:pPr>
              <a:spcAft>
                <a:spcPts val="600"/>
              </a:spcAft>
            </a:pPr>
            <a:r>
              <a:rPr lang="en-AU" sz="1000">
                <a:effectLst/>
                <a:ea typeface="Calibri"/>
              </a:rPr>
              <a:t>Analysis carried out by the Office of Local </a:t>
            </a:r>
            <a:r>
              <a:rPr lang="en-AU" sz="1000">
                <a:ea typeface="Calibri"/>
              </a:rPr>
              <a:t>Government </a:t>
            </a:r>
            <a:r>
              <a:rPr lang="en-AU" sz="1000">
                <a:effectLst/>
                <a:ea typeface="Calibri"/>
              </a:rPr>
              <a:t>after the last </a:t>
            </a:r>
            <a:r>
              <a:rPr lang="en-AU" sz="1000">
                <a:ea typeface="Calibri"/>
              </a:rPr>
              <a:t>local</a:t>
            </a:r>
            <a:r>
              <a:rPr lang="en-AU" sz="1000">
                <a:effectLst/>
                <a:ea typeface="Calibri"/>
              </a:rPr>
              <a:t> </a:t>
            </a:r>
            <a:r>
              <a:rPr lang="en-AU" sz="1000">
                <a:ea typeface="Calibri"/>
              </a:rPr>
              <a:t>government</a:t>
            </a:r>
            <a:r>
              <a:rPr lang="en-AU" sz="1000">
                <a:effectLst/>
                <a:ea typeface="Calibri"/>
              </a:rPr>
              <a:t> elections, held in December 2021, showed:</a:t>
            </a:r>
            <a:endParaRPr lang="en-AU">
              <a:ea typeface="Calibri"/>
            </a:endParaRPr>
          </a:p>
          <a:p>
            <a:pPr marL="342900" lvl="0" indent="-342900">
              <a:spcAft>
                <a:spcPts val="600"/>
              </a:spcAft>
              <a:buFont typeface="Symbol" panose="05050102010706020507" pitchFamily="18" charset="2"/>
              <a:buChar char=""/>
            </a:pPr>
            <a:r>
              <a:rPr lang="en-AU" sz="1000">
                <a:effectLst/>
                <a:ea typeface="Calibri"/>
              </a:rPr>
              <a:t>39 per cent of councillors were women</a:t>
            </a:r>
          </a:p>
          <a:p>
            <a:pPr marL="342900" indent="-342900">
              <a:spcAft>
                <a:spcPts val="600"/>
              </a:spcAft>
              <a:buFont typeface="Symbol" panose="05050102010706020507" pitchFamily="18" charset="2"/>
              <a:buChar char=""/>
            </a:pPr>
            <a:r>
              <a:rPr lang="en-AU" sz="1000">
                <a:effectLst/>
                <a:ea typeface="Calibri"/>
              </a:rPr>
              <a:t>10.1 per cent of councillors were linguistically diverse</a:t>
            </a:r>
            <a:r>
              <a:rPr lang="en-AU" sz="1000">
                <a:ea typeface="Calibri"/>
              </a:rPr>
              <a:t> </a:t>
            </a:r>
            <a:endParaRPr lang="en-AU" sz="1000">
              <a:effectLst/>
              <a:ea typeface="Calibri" panose="020F0502020204030204" pitchFamily="34" charset="0"/>
            </a:endParaRPr>
          </a:p>
          <a:p>
            <a:pPr marL="342900" lvl="0" indent="-342900">
              <a:spcAft>
                <a:spcPts val="600"/>
              </a:spcAft>
              <a:buFont typeface="Symbol" panose="05050102010706020507" pitchFamily="18" charset="2"/>
              <a:buChar char=""/>
            </a:pPr>
            <a:r>
              <a:rPr lang="en-AU" sz="1000">
                <a:effectLst/>
                <a:ea typeface="Calibri"/>
              </a:rPr>
              <a:t>4.3 per cent of councillors were aged under 30</a:t>
            </a:r>
          </a:p>
          <a:p>
            <a:pPr marL="342900" lvl="0" indent="-342900">
              <a:spcAft>
                <a:spcPts val="600"/>
              </a:spcAft>
              <a:buFont typeface="Symbol" panose="05050102010706020507" pitchFamily="18" charset="2"/>
              <a:buChar char=""/>
            </a:pPr>
            <a:r>
              <a:rPr lang="en-AU" sz="1000">
                <a:effectLst/>
                <a:ea typeface="Calibri"/>
              </a:rPr>
              <a:t>3.9 per cent of councillors were Aboriginal and/or Torres Strait Islander; and</a:t>
            </a:r>
          </a:p>
          <a:p>
            <a:pPr marL="342900" lvl="0" indent="-342900">
              <a:spcAft>
                <a:spcPts val="600"/>
              </a:spcAft>
              <a:buFont typeface="Symbol" panose="05050102010706020507" pitchFamily="18" charset="2"/>
              <a:buChar char=""/>
            </a:pPr>
            <a:r>
              <a:rPr lang="en-AU" sz="1000">
                <a:effectLst/>
                <a:ea typeface="Calibri" panose="020F0502020204030204" pitchFamily="34" charset="0"/>
              </a:rPr>
              <a:t>2.2 per cent of councillors had a disability</a:t>
            </a:r>
          </a:p>
          <a:p>
            <a:pPr>
              <a:spcAft>
                <a:spcPts val="600"/>
              </a:spcAft>
            </a:pPr>
            <a:r>
              <a:rPr lang="en-AU" sz="1000">
                <a:effectLst/>
                <a:ea typeface="Times New Roman" panose="02020603050405020304" pitchFamily="18" charset="0"/>
                <a:cs typeface="Arial"/>
              </a:rPr>
              <a:t>The Office of Local Government is </a:t>
            </a:r>
            <a:r>
              <a:rPr lang="en-AU" sz="1000">
                <a:ea typeface="Times New Roman" panose="02020603050405020304" pitchFamily="18" charset="0"/>
                <a:cs typeface="Arial"/>
              </a:rPr>
              <a:t>conducting </a:t>
            </a:r>
            <a:r>
              <a:rPr lang="en-AU" sz="1000">
                <a:effectLst/>
                <a:ea typeface="Times New Roman" panose="02020603050405020304" pitchFamily="18" charset="0"/>
                <a:cs typeface="Arial"/>
              </a:rPr>
              <a:t>a diversity campaign, targeting underrepresented groups and encouraging them to consider standing for their community.</a:t>
            </a:r>
            <a:r>
              <a:rPr lang="en-AU" sz="1000">
                <a:ea typeface="Times New Roman" panose="02020603050405020304" pitchFamily="18" charset="0"/>
                <a:cs typeface="Arial"/>
              </a:rPr>
              <a:t> </a:t>
            </a:r>
            <a:endParaRPr lang="en-AU" sz="1000">
              <a:ea typeface="Times New Roman" panose="02020603050405020304" pitchFamily="18" charset="0"/>
              <a:cs typeface="Arial" panose="020B0604020202020204" pitchFamily="34" charset="0"/>
            </a:endParaRPr>
          </a:p>
          <a:p>
            <a:pPr>
              <a:spcAft>
                <a:spcPts val="600"/>
              </a:spcAft>
            </a:pPr>
            <a:r>
              <a:rPr lang="en-AU" sz="1000">
                <a:effectLst/>
                <a:ea typeface="Times New Roman" panose="02020603050405020304" pitchFamily="18" charset="0"/>
                <a:cs typeface="Arial"/>
              </a:rPr>
              <a:t>Are you interested in running for local government, or do you know someone who’d make a good councillor?</a:t>
            </a:r>
            <a:endParaRPr lang="en-AU" sz="1000">
              <a:effectLst/>
              <a:ea typeface="Calibri" panose="020F0502020204030204" pitchFamily="34" charset="0"/>
              <a:cs typeface="Arial"/>
            </a:endParaRPr>
          </a:p>
          <a:p>
            <a:pPr>
              <a:spcAft>
                <a:spcPts val="600"/>
              </a:spcAft>
            </a:pPr>
            <a:r>
              <a:rPr lang="en-AU" sz="1000">
                <a:effectLst/>
                <a:ea typeface="Times New Roman" panose="02020603050405020304" pitchFamily="18" charset="0"/>
                <a:cs typeface="Arial"/>
              </a:rPr>
              <a:t>Nominations for the </a:t>
            </a:r>
            <a:r>
              <a:rPr lang="en-AU" sz="1000">
                <a:ea typeface="Times New Roman" panose="02020603050405020304" pitchFamily="18" charset="0"/>
                <a:cs typeface="Arial"/>
              </a:rPr>
              <a:t>local</a:t>
            </a:r>
            <a:r>
              <a:rPr lang="en-AU" sz="1000">
                <a:effectLst/>
                <a:ea typeface="Times New Roman" panose="02020603050405020304" pitchFamily="18" charset="0"/>
                <a:cs typeface="Arial"/>
              </a:rPr>
              <a:t> </a:t>
            </a:r>
            <a:r>
              <a:rPr lang="en-AU" sz="1000">
                <a:ea typeface="Times New Roman" panose="02020603050405020304" pitchFamily="18" charset="0"/>
                <a:cs typeface="Arial"/>
              </a:rPr>
              <a:t>government</a:t>
            </a:r>
            <a:r>
              <a:rPr lang="en-AU" sz="1000">
                <a:effectLst/>
                <a:ea typeface="Times New Roman" panose="02020603050405020304" pitchFamily="18" charset="0"/>
                <a:cs typeface="Arial"/>
              </a:rPr>
              <a:t> elections will be open from 5-14 August.</a:t>
            </a:r>
            <a:endParaRPr lang="en-AU" sz="1000">
              <a:effectLst/>
              <a:ea typeface="Calibri" panose="020F0502020204030204" pitchFamily="34" charset="0"/>
              <a:cs typeface="Arial"/>
            </a:endParaRPr>
          </a:p>
          <a:p>
            <a:pPr>
              <a:spcAft>
                <a:spcPts val="600"/>
              </a:spcAft>
            </a:pPr>
            <a:r>
              <a:rPr lang="en-AU" sz="1000">
                <a:effectLst/>
                <a:ea typeface="Times New Roman" panose="02020603050405020304" pitchFamily="18" charset="0"/>
                <a:cs typeface="Arial"/>
              </a:rPr>
              <a:t>For more information, go to:</a:t>
            </a:r>
            <a:r>
              <a:rPr lang="en-AU" sz="1000">
                <a:ea typeface="Times New Roman" panose="02020603050405020304" pitchFamily="18" charset="0"/>
                <a:cs typeface="Arial"/>
              </a:rPr>
              <a:t> </a:t>
            </a:r>
            <a:endParaRPr lang="en-AU" sz="1000">
              <a:effectLst/>
              <a:ea typeface="Calibri" panose="020F0502020204030204" pitchFamily="34" charset="0"/>
            </a:endParaRPr>
          </a:p>
          <a:p>
            <a:pPr marL="342900" indent="-342900">
              <a:spcAft>
                <a:spcPts val="600"/>
              </a:spcAft>
              <a:buFont typeface="Symbol" panose="05050102010706020507" pitchFamily="18" charset="2"/>
              <a:buChar char=""/>
            </a:pPr>
            <a:r>
              <a:rPr lang="en-AU" sz="1000" u="sng">
                <a:effectLst/>
                <a:ea typeface="Calibri" panose="020F0502020204030204" pitchFamily="34" charset="0"/>
                <a:hlinkClick r:id="rId2">
                  <a:extLst>
                    <a:ext uri="{A12FA001-AC4F-418D-AE19-62706E023703}">
                      <ahyp:hlinkClr xmlns:ahyp="http://schemas.microsoft.com/office/drawing/2018/hyperlinkcolor" val="tx"/>
                    </a:ext>
                  </a:extLst>
                </a:hlinkClick>
              </a:rPr>
              <a:t>Local Government Elections - Office of Local Government NSW</a:t>
            </a:r>
            <a:r>
              <a:rPr lang="en-AU" sz="1000">
                <a:ea typeface="Calibri" panose="020F0502020204030204" pitchFamily="34" charset="0"/>
              </a:rPr>
              <a:t> </a:t>
            </a:r>
            <a:endParaRPr lang="en-AU" sz="1000">
              <a:effectLst/>
              <a:ea typeface="Calibri" panose="020F0502020204030204" pitchFamily="34" charset="0"/>
            </a:endParaRPr>
          </a:p>
          <a:p>
            <a:pPr marL="342900" lvl="0" indent="-342900">
              <a:spcAft>
                <a:spcPts val="600"/>
              </a:spcAft>
              <a:buFont typeface="Symbol" panose="05050102010706020507" pitchFamily="18" charset="2"/>
              <a:buChar char=""/>
            </a:pPr>
            <a:r>
              <a:rPr lang="en-AU" sz="1000" u="sng">
                <a:effectLst/>
                <a:ea typeface="Calibri" panose="020F0502020204030204" pitchFamily="34" charset="0"/>
                <a:hlinkClick r:id="rId3">
                  <a:extLst>
                    <a:ext uri="{A12FA001-AC4F-418D-AE19-62706E023703}">
                      <ahyp:hlinkClr xmlns:ahyp="http://schemas.microsoft.com/office/drawing/2018/hyperlinkcolor" val="tx"/>
                    </a:ext>
                  </a:extLst>
                </a:hlinkClick>
              </a:rPr>
              <a:t>Become a councillor - Office of Local Government NSW</a:t>
            </a:r>
            <a:endParaRPr lang="en-AU" sz="1000">
              <a:effectLst/>
              <a:ea typeface="Calibri" panose="020F0502020204030204" pitchFamily="34" charset="0"/>
            </a:endParaRPr>
          </a:p>
          <a:p>
            <a:endParaRPr lang="en-AU" sz="1200">
              <a:effectLst/>
              <a:ea typeface="Calibri" panose="020F0502020204030204" pitchFamily="34" charset="0"/>
            </a:endParaRPr>
          </a:p>
        </p:txBody>
      </p:sp>
    </p:spTree>
    <p:extLst>
      <p:ext uri="{BB962C8B-B14F-4D97-AF65-F5344CB8AC3E}">
        <p14:creationId xmlns:p14="http://schemas.microsoft.com/office/powerpoint/2010/main" val="13468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0D5D-4683-321E-BCE3-5E0A92304650}"/>
              </a:ext>
            </a:extLst>
          </p:cNvPr>
          <p:cNvSpPr>
            <a:spLocks noGrp="1"/>
          </p:cNvSpPr>
          <p:nvPr>
            <p:ph type="title"/>
          </p:nvPr>
        </p:nvSpPr>
        <p:spPr>
          <a:xfrm>
            <a:off x="359999" y="360000"/>
            <a:ext cx="10909683" cy="587612"/>
          </a:xfrm>
        </p:spPr>
        <p:txBody>
          <a:bodyPr/>
          <a:lstStyle/>
          <a:p>
            <a:r>
              <a:rPr lang="en-AU" sz="2800"/>
              <a:t>Candidate resources </a:t>
            </a:r>
          </a:p>
        </p:txBody>
      </p:sp>
      <p:sp>
        <p:nvSpPr>
          <p:cNvPr id="3" name="Slide Number Placeholder 2">
            <a:extLst>
              <a:ext uri="{FF2B5EF4-FFF2-40B4-BE49-F238E27FC236}">
                <a16:creationId xmlns:a16="http://schemas.microsoft.com/office/drawing/2014/main" id="{ED5C682D-6E14-80F5-292A-C23D17BB97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
        <p:nvSpPr>
          <p:cNvPr id="5" name="TextBox 4">
            <a:extLst>
              <a:ext uri="{FF2B5EF4-FFF2-40B4-BE49-F238E27FC236}">
                <a16:creationId xmlns:a16="http://schemas.microsoft.com/office/drawing/2014/main" id="{7034BF6B-B013-228D-F553-57745C105602}"/>
              </a:ext>
            </a:extLst>
          </p:cNvPr>
          <p:cNvSpPr txBox="1"/>
          <p:nvPr/>
        </p:nvSpPr>
        <p:spPr>
          <a:xfrm>
            <a:off x="320421" y="1132278"/>
            <a:ext cx="3565779" cy="461665"/>
          </a:xfrm>
          <a:prstGeom prst="rect">
            <a:avLst/>
          </a:prstGeom>
          <a:noFill/>
        </p:spPr>
        <p:txBody>
          <a:bodyPr wrap="square" rtlCol="0">
            <a:spAutoFit/>
          </a:bodyPr>
          <a:lstStyle/>
          <a:p>
            <a:r>
              <a:rPr lang="en-AU" sz="1200">
                <a:latin typeface="+mj-lt"/>
                <a:hlinkClick r:id="rId2"/>
              </a:rPr>
              <a:t>Click here to download Stand for your community – Candidate guide (2768KB)</a:t>
            </a:r>
            <a:r>
              <a:rPr lang="en-AU" sz="1200">
                <a:latin typeface="+mj-lt"/>
              </a:rPr>
              <a:t> </a:t>
            </a:r>
            <a:endParaRPr lang="en-US" sz="1200">
              <a:latin typeface="+mj-lt"/>
            </a:endParaRPr>
          </a:p>
        </p:txBody>
      </p:sp>
      <p:pic>
        <p:nvPicPr>
          <p:cNvPr id="8" name="Picture 7">
            <a:hlinkClick r:id="rId2"/>
            <a:extLst>
              <a:ext uri="{FF2B5EF4-FFF2-40B4-BE49-F238E27FC236}">
                <a16:creationId xmlns:a16="http://schemas.microsoft.com/office/drawing/2014/main" id="{92580F92-A542-A78B-5B7A-0EF648DED1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2675" y="1614534"/>
            <a:ext cx="3239114" cy="4599440"/>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B8B67CD9-3BBF-B381-3CBB-C096FACC84F6}"/>
              </a:ext>
            </a:extLst>
          </p:cNvPr>
          <p:cNvSpPr txBox="1"/>
          <p:nvPr/>
        </p:nvSpPr>
        <p:spPr>
          <a:xfrm>
            <a:off x="6017410" y="1132278"/>
            <a:ext cx="4273746" cy="461665"/>
          </a:xfrm>
          <a:prstGeom prst="rect">
            <a:avLst/>
          </a:prstGeom>
          <a:noFill/>
        </p:spPr>
        <p:txBody>
          <a:bodyPr wrap="square" rtlCol="0">
            <a:spAutoFit/>
          </a:bodyPr>
          <a:lstStyle/>
          <a:p>
            <a:r>
              <a:rPr lang="en-AU" sz="1200" u="sng">
                <a:latin typeface="+mj-lt"/>
                <a:hlinkClick r:id="rId4"/>
              </a:rPr>
              <a:t>Click here for the Become a councillor: Information and Guide</a:t>
            </a:r>
            <a:endParaRPr lang="en-US" sz="1200" u="sng">
              <a:latin typeface="+mj-lt"/>
            </a:endParaRPr>
          </a:p>
        </p:txBody>
      </p:sp>
      <p:pic>
        <p:nvPicPr>
          <p:cNvPr id="10" name="Picture 9">
            <a:hlinkClick r:id="rId4"/>
            <a:extLst>
              <a:ext uri="{FF2B5EF4-FFF2-40B4-BE49-F238E27FC236}">
                <a16:creationId xmlns:a16="http://schemas.microsoft.com/office/drawing/2014/main" id="{012C41BD-1655-DBA4-A630-420F4001DD4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03518" y="2081719"/>
            <a:ext cx="4402354" cy="28347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9670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0D5D-4683-321E-BCE3-5E0A92304650}"/>
              </a:ext>
            </a:extLst>
          </p:cNvPr>
          <p:cNvSpPr>
            <a:spLocks noGrp="1"/>
          </p:cNvSpPr>
          <p:nvPr>
            <p:ph type="title"/>
          </p:nvPr>
        </p:nvSpPr>
        <p:spPr>
          <a:xfrm>
            <a:off x="360000" y="360000"/>
            <a:ext cx="10764000" cy="587612"/>
          </a:xfrm>
        </p:spPr>
        <p:txBody>
          <a:bodyPr/>
          <a:lstStyle/>
          <a:p>
            <a:r>
              <a:rPr lang="en-AU" sz="2800"/>
              <a:t>Fact sheet: Stand for your Community - Women</a:t>
            </a:r>
          </a:p>
        </p:txBody>
      </p:sp>
      <p:sp>
        <p:nvSpPr>
          <p:cNvPr id="3" name="Slide Number Placeholder 2">
            <a:extLst>
              <a:ext uri="{FF2B5EF4-FFF2-40B4-BE49-F238E27FC236}">
                <a16:creationId xmlns:a16="http://schemas.microsoft.com/office/drawing/2014/main" id="{ED5C682D-6E14-80F5-292A-C23D17BB97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
        <p:nvSpPr>
          <p:cNvPr id="5" name="TextBox 4">
            <a:extLst>
              <a:ext uri="{FF2B5EF4-FFF2-40B4-BE49-F238E27FC236}">
                <a16:creationId xmlns:a16="http://schemas.microsoft.com/office/drawing/2014/main" id="{7034BF6B-B013-228D-F553-57745C105602}"/>
              </a:ext>
            </a:extLst>
          </p:cNvPr>
          <p:cNvSpPr txBox="1"/>
          <p:nvPr/>
        </p:nvSpPr>
        <p:spPr>
          <a:xfrm>
            <a:off x="320421" y="1132278"/>
            <a:ext cx="3565779" cy="276999"/>
          </a:xfrm>
          <a:prstGeom prst="rect">
            <a:avLst/>
          </a:prstGeom>
          <a:noFill/>
        </p:spPr>
        <p:txBody>
          <a:bodyPr wrap="square" rtlCol="0">
            <a:spAutoFit/>
          </a:bodyPr>
          <a:lstStyle/>
          <a:p>
            <a:r>
              <a:rPr lang="en-AU" sz="1200">
                <a:latin typeface="+mj-lt"/>
                <a:hlinkClick r:id="rId2"/>
              </a:rPr>
              <a:t>Click here to download fact sheet (PDF 227KB)</a:t>
            </a:r>
            <a:endParaRPr lang="en-US" sz="1200">
              <a:latin typeface="+mj-lt"/>
            </a:endParaRPr>
          </a:p>
        </p:txBody>
      </p:sp>
      <p:pic>
        <p:nvPicPr>
          <p:cNvPr id="8" name="Picture 7">
            <a:hlinkClick r:id="rId2"/>
            <a:extLst>
              <a:ext uri="{FF2B5EF4-FFF2-40B4-BE49-F238E27FC236}">
                <a16:creationId xmlns:a16="http://schemas.microsoft.com/office/drawing/2014/main" id="{92580F92-A542-A78B-5B7A-0EF648DED1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520" y="1614534"/>
            <a:ext cx="3217423" cy="4599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9283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0D5D-4683-321E-BCE3-5E0A92304650}"/>
              </a:ext>
            </a:extLst>
          </p:cNvPr>
          <p:cNvSpPr>
            <a:spLocks noGrp="1"/>
          </p:cNvSpPr>
          <p:nvPr>
            <p:ph type="title"/>
          </p:nvPr>
        </p:nvSpPr>
        <p:spPr>
          <a:xfrm>
            <a:off x="360000" y="360000"/>
            <a:ext cx="10764000" cy="587612"/>
          </a:xfrm>
        </p:spPr>
        <p:txBody>
          <a:bodyPr>
            <a:normAutofit fontScale="90000"/>
          </a:bodyPr>
          <a:lstStyle/>
          <a:p>
            <a:r>
              <a:rPr lang="en-AU" sz="2800"/>
              <a:t>Fact sheet: Stand for your Community – Aboriginal and Torres Strait Islander people</a:t>
            </a:r>
          </a:p>
        </p:txBody>
      </p:sp>
      <p:sp>
        <p:nvSpPr>
          <p:cNvPr id="3" name="Slide Number Placeholder 2">
            <a:extLst>
              <a:ext uri="{FF2B5EF4-FFF2-40B4-BE49-F238E27FC236}">
                <a16:creationId xmlns:a16="http://schemas.microsoft.com/office/drawing/2014/main" id="{ED5C682D-6E14-80F5-292A-C23D17BB97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
        <p:nvSpPr>
          <p:cNvPr id="5" name="TextBox 4">
            <a:extLst>
              <a:ext uri="{FF2B5EF4-FFF2-40B4-BE49-F238E27FC236}">
                <a16:creationId xmlns:a16="http://schemas.microsoft.com/office/drawing/2014/main" id="{7034BF6B-B013-228D-F553-57745C105602}"/>
              </a:ext>
            </a:extLst>
          </p:cNvPr>
          <p:cNvSpPr txBox="1"/>
          <p:nvPr/>
        </p:nvSpPr>
        <p:spPr>
          <a:xfrm>
            <a:off x="320421" y="1132278"/>
            <a:ext cx="3565779" cy="276999"/>
          </a:xfrm>
          <a:prstGeom prst="rect">
            <a:avLst/>
          </a:prstGeom>
          <a:noFill/>
        </p:spPr>
        <p:txBody>
          <a:bodyPr wrap="square" rtlCol="0">
            <a:spAutoFit/>
          </a:bodyPr>
          <a:lstStyle/>
          <a:p>
            <a:r>
              <a:rPr lang="en-AU" sz="1200">
                <a:latin typeface="+mj-lt"/>
                <a:hlinkClick r:id="rId2"/>
              </a:rPr>
              <a:t>Click here to download fact sheet (PDF 203KB)</a:t>
            </a:r>
            <a:endParaRPr lang="en-US" sz="1200">
              <a:latin typeface="+mj-lt"/>
            </a:endParaRPr>
          </a:p>
        </p:txBody>
      </p:sp>
      <p:pic>
        <p:nvPicPr>
          <p:cNvPr id="8" name="Picture 7">
            <a:hlinkClick r:id="rId2"/>
            <a:extLst>
              <a:ext uri="{FF2B5EF4-FFF2-40B4-BE49-F238E27FC236}">
                <a16:creationId xmlns:a16="http://schemas.microsoft.com/office/drawing/2014/main" id="{92580F92-A542-A78B-5B7A-0EF648DED1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237" y="1614534"/>
            <a:ext cx="3093990" cy="4599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888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0D5D-4683-321E-BCE3-5E0A92304650}"/>
              </a:ext>
            </a:extLst>
          </p:cNvPr>
          <p:cNvSpPr>
            <a:spLocks noGrp="1"/>
          </p:cNvSpPr>
          <p:nvPr>
            <p:ph type="title"/>
          </p:nvPr>
        </p:nvSpPr>
        <p:spPr>
          <a:xfrm>
            <a:off x="360000" y="360000"/>
            <a:ext cx="10764000" cy="587612"/>
          </a:xfrm>
        </p:spPr>
        <p:txBody>
          <a:bodyPr>
            <a:normAutofit fontScale="90000"/>
          </a:bodyPr>
          <a:lstStyle/>
          <a:p>
            <a:r>
              <a:rPr lang="en-AU" sz="2800"/>
              <a:t>Fact sheets: Stand for your Community – People from culturally and linguistically diverse backgrounds </a:t>
            </a:r>
          </a:p>
        </p:txBody>
      </p:sp>
      <p:sp>
        <p:nvSpPr>
          <p:cNvPr id="3" name="Slide Number Placeholder 2">
            <a:extLst>
              <a:ext uri="{FF2B5EF4-FFF2-40B4-BE49-F238E27FC236}">
                <a16:creationId xmlns:a16="http://schemas.microsoft.com/office/drawing/2014/main" id="{ED5C682D-6E14-80F5-292A-C23D17BB97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
        <p:nvSpPr>
          <p:cNvPr id="5" name="TextBox 4">
            <a:extLst>
              <a:ext uri="{FF2B5EF4-FFF2-40B4-BE49-F238E27FC236}">
                <a16:creationId xmlns:a16="http://schemas.microsoft.com/office/drawing/2014/main" id="{7034BF6B-B013-228D-F553-57745C105602}"/>
              </a:ext>
            </a:extLst>
          </p:cNvPr>
          <p:cNvSpPr txBox="1"/>
          <p:nvPr/>
        </p:nvSpPr>
        <p:spPr>
          <a:xfrm>
            <a:off x="320421" y="1132278"/>
            <a:ext cx="3565779" cy="276999"/>
          </a:xfrm>
          <a:prstGeom prst="rect">
            <a:avLst/>
          </a:prstGeom>
          <a:noFill/>
        </p:spPr>
        <p:txBody>
          <a:bodyPr wrap="square" rtlCol="0">
            <a:spAutoFit/>
          </a:bodyPr>
          <a:lstStyle/>
          <a:p>
            <a:r>
              <a:rPr lang="en-AU" sz="1200">
                <a:latin typeface="+mj-lt"/>
                <a:hlinkClick r:id="rId2"/>
              </a:rPr>
              <a:t>Click here to download fact sheet (PDF 207KB)</a:t>
            </a:r>
            <a:endParaRPr lang="en-US" sz="1200">
              <a:latin typeface="+mj-lt"/>
            </a:endParaRPr>
          </a:p>
        </p:txBody>
      </p:sp>
      <p:pic>
        <p:nvPicPr>
          <p:cNvPr id="8" name="Picture 7">
            <a:hlinkClick r:id="rId2"/>
            <a:extLst>
              <a:ext uri="{FF2B5EF4-FFF2-40B4-BE49-F238E27FC236}">
                <a16:creationId xmlns:a16="http://schemas.microsoft.com/office/drawing/2014/main" id="{92580F92-A542-A78B-5B7A-0EF648DED1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437" y="1614534"/>
            <a:ext cx="3245590" cy="459944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508034D6-CA46-A88F-573C-1D00AD41A0F3}"/>
              </a:ext>
            </a:extLst>
          </p:cNvPr>
          <p:cNvSpPr txBox="1">
            <a:spLocks/>
          </p:cNvSpPr>
          <p:nvPr/>
        </p:nvSpPr>
        <p:spPr>
          <a:xfrm>
            <a:off x="4006849" y="1564447"/>
            <a:ext cx="2306401" cy="2477466"/>
          </a:xfrm>
          <a:prstGeom prst="rect">
            <a:avLst/>
          </a:prstGeom>
          <a:noFill/>
        </p:spPr>
        <p:txBody>
          <a:bodyPr wrap="square" lIns="0" tIns="0" rIns="0" bIns="0" rtlCol="0" anchor="t">
            <a:noAutofit/>
          </a:bodyPr>
          <a:lstStyle/>
          <a:p>
            <a:r>
              <a:rPr lang="en-AU" sz="1200" b="1">
                <a:latin typeface="Public Sans"/>
              </a:rPr>
              <a:t>Languages available:</a:t>
            </a:r>
            <a:r>
              <a:rPr lang="en-AU" sz="1200">
                <a:latin typeface="Public Sans"/>
              </a:rPr>
              <a:t> </a:t>
            </a:r>
            <a:endParaRPr lang="en-AU" sz="1200">
              <a:latin typeface="Public Sans" pitchFamily="2" charset="0"/>
            </a:endParaRPr>
          </a:p>
          <a:p>
            <a:r>
              <a:rPr lang="en-AU" sz="1200">
                <a:latin typeface="+mj-lt"/>
                <a:ea typeface="Times New Roman" panose="02020603050405020304" pitchFamily="18" charset="0"/>
                <a:hlinkClick r:id="rId4"/>
              </a:rPr>
              <a:t>Arabic</a:t>
            </a:r>
            <a:endParaRPr lang="en-AU" sz="1200">
              <a:latin typeface="+mj-lt"/>
              <a:ea typeface="Times New Roman" panose="02020603050405020304" pitchFamily="18" charset="0"/>
            </a:endParaRPr>
          </a:p>
          <a:p>
            <a:r>
              <a:rPr lang="en-AU" sz="1200">
                <a:latin typeface="+mj-lt"/>
                <a:ea typeface="Times New Roman" panose="02020603050405020304" pitchFamily="18" charset="0"/>
                <a:hlinkClick r:id="rId5"/>
              </a:rPr>
              <a:t>Turkish</a:t>
            </a:r>
            <a:endParaRPr lang="en-AU"/>
          </a:p>
          <a:p>
            <a:r>
              <a:rPr lang="en-AU" sz="1200">
                <a:effectLst/>
                <a:latin typeface="+mj-lt"/>
                <a:ea typeface="Times New Roman" panose="02020603050405020304" pitchFamily="18" charset="0"/>
                <a:hlinkClick r:id="rId6"/>
              </a:rPr>
              <a:t>Simplified Chinese (Mandarin)</a:t>
            </a:r>
            <a:endParaRPr lang="en-AU" sz="1200">
              <a:effectLst/>
              <a:latin typeface="+mj-lt"/>
              <a:ea typeface="Calibri" panose="020F0502020204030204" pitchFamily="34" charset="0"/>
              <a:hlinkClick r:id="rId6"/>
            </a:endParaRPr>
          </a:p>
          <a:p>
            <a:r>
              <a:rPr lang="en-AU" sz="1200">
                <a:effectLst/>
                <a:latin typeface="+mj-lt"/>
                <a:ea typeface="Times New Roman" panose="02020603050405020304" pitchFamily="18" charset="0"/>
                <a:hlinkClick r:id="rId7"/>
              </a:rPr>
              <a:t>Vietnamese</a:t>
            </a:r>
            <a:endParaRPr lang="en-AU" sz="1200">
              <a:effectLst/>
              <a:latin typeface="+mj-lt"/>
              <a:ea typeface="Calibri" panose="020F0502020204030204" pitchFamily="34" charset="0"/>
              <a:hlinkClick r:id="rId7"/>
            </a:endParaRPr>
          </a:p>
          <a:p>
            <a:r>
              <a:rPr lang="en-AU" sz="1200">
                <a:effectLst/>
                <a:latin typeface="+mj-lt"/>
                <a:ea typeface="Times New Roman" panose="02020603050405020304" pitchFamily="18" charset="0"/>
                <a:hlinkClick r:id="rId8"/>
              </a:rPr>
              <a:t>Spanish</a:t>
            </a:r>
          </a:p>
          <a:p>
            <a:r>
              <a:rPr lang="en-AU" sz="1200">
                <a:latin typeface="+mj-lt"/>
                <a:ea typeface="Times New Roman" panose="02020603050405020304" pitchFamily="18" charset="0"/>
                <a:hlinkClick r:id="rId9">
                  <a:extLst>
                    <a:ext uri="{A12FA001-AC4F-418D-AE19-62706E023703}">
                      <ahyp:hlinkClr xmlns:ahyp="http://schemas.microsoft.com/office/drawing/2018/hyperlinkcolor" val="tx"/>
                    </a:ext>
                  </a:extLst>
                </a:hlinkClick>
              </a:rPr>
              <a:t>Traditional Chinese </a:t>
            </a:r>
            <a:r>
              <a:rPr lang="en-AU" sz="1200">
                <a:effectLst/>
                <a:latin typeface="+mj-lt"/>
                <a:ea typeface="Times New Roman" panose="02020603050405020304" pitchFamily="18" charset="0"/>
                <a:hlinkClick r:id="rId9">
                  <a:extLst>
                    <a:ext uri="{A12FA001-AC4F-418D-AE19-62706E023703}">
                      <ahyp:hlinkClr xmlns:ahyp="http://schemas.microsoft.com/office/drawing/2018/hyperlinkcolor" val="tx"/>
                    </a:ext>
                  </a:extLst>
                </a:hlinkClick>
              </a:rPr>
              <a:t>(Cantonese)</a:t>
            </a:r>
            <a:endParaRPr lang="en-AU" sz="1200">
              <a:effectLst/>
              <a:latin typeface="+mj-lt"/>
              <a:ea typeface="Calibri" panose="020F0502020204030204" pitchFamily="34" charset="0"/>
              <a:hlinkClick r:id="rId9">
                <a:extLst>
                  <a:ext uri="{A12FA001-AC4F-418D-AE19-62706E023703}">
                    <ahyp:hlinkClr xmlns:ahyp="http://schemas.microsoft.com/office/drawing/2018/hyperlinkcolor" val="tx"/>
                  </a:ext>
                </a:extLst>
              </a:hlinkClick>
            </a:endParaRPr>
          </a:p>
          <a:p>
            <a:r>
              <a:rPr lang="en-AU" sz="1200">
                <a:effectLst/>
                <a:latin typeface="+mj-lt"/>
                <a:ea typeface="Calibri" panose="020F0502020204030204" pitchFamily="34" charset="0"/>
                <a:hlinkClick r:id="rId10"/>
              </a:rPr>
              <a:t>Italian</a:t>
            </a:r>
            <a:r>
              <a:rPr lang="en-AU" sz="1200">
                <a:effectLst/>
                <a:latin typeface="+mj-lt"/>
                <a:ea typeface="Calibri" panose="020F0502020204030204" pitchFamily="34" charset="0"/>
              </a:rPr>
              <a:t> </a:t>
            </a:r>
          </a:p>
          <a:p>
            <a:r>
              <a:rPr lang="en-AU" sz="1200">
                <a:effectLst/>
                <a:latin typeface="+mj-lt"/>
                <a:ea typeface="Calibri" panose="020F0502020204030204" pitchFamily="34" charset="0"/>
                <a:hlinkClick r:id="rId11"/>
              </a:rPr>
              <a:t>Greek</a:t>
            </a:r>
          </a:p>
          <a:p>
            <a:r>
              <a:rPr lang="en-AU" sz="1200">
                <a:effectLst/>
                <a:latin typeface="+mj-lt"/>
                <a:ea typeface="Calibri" panose="020F0502020204030204" pitchFamily="34" charset="0"/>
                <a:hlinkClick r:id="rId12"/>
              </a:rPr>
              <a:t>Filipino</a:t>
            </a:r>
          </a:p>
          <a:p>
            <a:r>
              <a:rPr lang="en-AU" sz="1200">
                <a:latin typeface="+mj-lt"/>
                <a:hlinkClick r:id="rId13"/>
              </a:rPr>
              <a:t>Korean</a:t>
            </a:r>
          </a:p>
        </p:txBody>
      </p:sp>
    </p:spTree>
    <p:extLst>
      <p:ext uri="{BB962C8B-B14F-4D97-AF65-F5344CB8AC3E}">
        <p14:creationId xmlns:p14="http://schemas.microsoft.com/office/powerpoint/2010/main" val="2905030018"/>
      </p:ext>
    </p:extLst>
  </p:cSld>
  <p:clrMapOvr>
    <a:masterClrMapping/>
  </p:clrMapOvr>
</p:sld>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HI_MC_PowerPoint" id="{C40E7F5C-67DA-FD49-9A0B-C27913E83B7E}" vid="{69CAFA7A-DCA9-C745-8C23-DD0AA0D63270}"/>
    </a:ext>
  </a:extLst>
</a:theme>
</file>

<file path=ppt/theme/theme2.xml><?xml version="1.0" encoding="utf-8"?>
<a:theme xmlns:a="http://schemas.openxmlformats.org/drawingml/2006/main" name="Placeholder">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CC PPT Sept 2022">
      <a:majorFont>
        <a:latin typeface="Public Sans"/>
        <a:ea typeface=""/>
        <a:cs typeface=""/>
      </a:majorFont>
      <a:minorFont>
        <a:latin typeface="Public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0" tIns="0" rIns="0" bIns="0" rtlCol="0" anchor="t" anchorCtr="0"/>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Presentation44" id="{A9442CE9-87F9-42A7-8C5D-8D58B0DCFE30}" vid="{9CFA4899-32EA-4BE4-B0B6-ED3529DF15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AC6BC923D16C40B5105B04462B2D92" ma:contentTypeVersion="32" ma:contentTypeDescription="Create a new document." ma:contentTypeScope="" ma:versionID="dfecd0a9d77f345569dcc1404978747b">
  <xsd:schema xmlns:xsd="http://www.w3.org/2001/XMLSchema" xmlns:xs="http://www.w3.org/2001/XMLSchema" xmlns:p="http://schemas.microsoft.com/office/2006/metadata/properties" xmlns:ns1="http://schemas.microsoft.com/sharepoint/v3" xmlns:ns2="72ec9ffe-0460-410c-91ee-3a737a4020a1" xmlns:ns3="83082e1b-c201-461b-b5a1-87a0a3db5f32" targetNamespace="http://schemas.microsoft.com/office/2006/metadata/properties" ma:root="true" ma:fieldsID="f30bf4e43c4ee61829050aafa349200b" ns1:_="" ns2:_="" ns3:_="">
    <xsd:import namespace="http://schemas.microsoft.com/sharepoint/v3"/>
    <xsd:import namespace="72ec9ffe-0460-410c-91ee-3a737a4020a1"/>
    <xsd:import namespace="83082e1b-c201-461b-b5a1-87a0a3db5f3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2:MediaLengthInSeconds" minOccurs="0"/>
                <xsd:element ref="ns2:notsuitable" minOccurs="0"/>
                <xsd:element ref="ns2:lcf76f155ced4ddcb4097134ff3c332f" minOccurs="0"/>
                <xsd:element ref="ns3:TaxCatchAll" minOccurs="0"/>
                <xsd:element ref="ns2:MediaServiceObjectDetectorVersions" minOccurs="0"/>
                <xsd:element ref="ns2:Person" minOccurs="0"/>
                <xsd:element ref="ns1:_ip_UnifiedCompliancePolicyProperties" minOccurs="0"/>
                <xsd:element ref="ns1:_ip_UnifiedCompliancePolicyUIAction" minOccurs="0"/>
                <xsd:element ref="ns2:siz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ec9ffe-0460-410c-91ee-3a737a4020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notsuitable" ma:index="21" nillable="true" ma:displayName="not suitable" ma:default="1" ma:format="Dropdown" ma:internalName="notsuitable">
      <xsd:simpleType>
        <xsd:restriction base="dms:Boolea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444c108-d34f-4c01-85d9-27842d7407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ize" ma:index="29" nillable="true" ma:displayName="size" ma:internalName="size">
      <xsd:simpleType>
        <xsd:restriction base="dms:Text">
          <xsd:maxLength value="255"/>
        </xsd:restriction>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082e1b-c201-461b-b5a1-87a0a3db5f3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e99a612-78e2-4fa6-9c92-5269c5751818}" ma:internalName="TaxCatchAll" ma:showField="CatchAllData" ma:web="83082e1b-c201-461b-b5a1-87a0a3db5f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Person xmlns="72ec9ffe-0460-410c-91ee-3a737a4020a1">
      <UserInfo>
        <DisplayName/>
        <AccountId xsi:nil="true"/>
        <AccountType/>
      </UserInfo>
    </Person>
    <size xmlns="72ec9ffe-0460-410c-91ee-3a737a4020a1" xsi:nil="true"/>
    <_ip_UnifiedCompliancePolicyProperties xmlns="http://schemas.microsoft.com/sharepoint/v3" xsi:nil="true"/>
    <lcf76f155ced4ddcb4097134ff3c332f xmlns="72ec9ffe-0460-410c-91ee-3a737a4020a1">
      <Terms xmlns="http://schemas.microsoft.com/office/infopath/2007/PartnerControls"/>
    </lcf76f155ced4ddcb4097134ff3c332f>
    <notsuitable xmlns="72ec9ffe-0460-410c-91ee-3a737a4020a1">true</notsuitable>
    <TaxCatchAll xmlns="83082e1b-c201-461b-b5a1-87a0a3db5f32" xsi:nil="true"/>
    <SharedWithUsers xmlns="83082e1b-c201-461b-b5a1-87a0a3db5f32">
      <UserInfo>
        <DisplayName>Chiara Brophy</DisplayName>
        <AccountId>18357</AccountId>
        <AccountType/>
      </UserInfo>
      <UserInfo>
        <DisplayName>Su Fei Tan</DisplayName>
        <AccountId>18358</AccountId>
        <AccountType/>
      </UserInfo>
      <UserInfo>
        <DisplayName>Terry Aylett</DisplayName>
        <AccountId>1251</AccountId>
        <AccountType/>
      </UserInfo>
    </SharedWithUsers>
  </documentManagement>
</p:properties>
</file>

<file path=customXml/itemProps1.xml><?xml version="1.0" encoding="utf-8"?>
<ds:datastoreItem xmlns:ds="http://schemas.openxmlformats.org/officeDocument/2006/customXml" ds:itemID="{D9C3C296-2113-44B4-84A7-0453C1AB6B87}">
  <ds:schemaRefs>
    <ds:schemaRef ds:uri="http://schemas.microsoft.com/sharepoint/v3/contenttype/forms"/>
  </ds:schemaRefs>
</ds:datastoreItem>
</file>

<file path=customXml/itemProps2.xml><?xml version="1.0" encoding="utf-8"?>
<ds:datastoreItem xmlns:ds="http://schemas.openxmlformats.org/officeDocument/2006/customXml" ds:itemID="{CB9016FD-927F-497A-91E7-72B42D25751B}">
  <ds:schemaRefs>
    <ds:schemaRef ds:uri="72ec9ffe-0460-410c-91ee-3a737a4020a1"/>
    <ds:schemaRef ds:uri="83082e1b-c201-461b-b5a1-87a0a3db5f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9305458-4C64-4A99-BD4F-6912C5498980}">
  <ds:schemaRefs>
    <ds:schemaRef ds:uri="72ec9ffe-0460-410c-91ee-3a737a4020a1"/>
    <ds:schemaRef ds:uri="83082e1b-c201-461b-b5a1-87a0a3db5f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DPHI_MC_PowerPoint</Template>
  <Application>Microsoft Office PowerPoint</Application>
  <PresentationFormat>Widescreen</PresentationFormat>
  <Slides>20</Slides>
  <Notes>1</Notes>
  <HiddenSlides>0</HiddenSlide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NSWG Corporate</vt:lpstr>
      <vt:lpstr>Placeholder</vt:lpstr>
      <vt:lpstr>Local Government Elections   </vt:lpstr>
      <vt:lpstr>Purpose of this toolkit</vt:lpstr>
      <vt:lpstr>Key websites and links</vt:lpstr>
      <vt:lpstr>Key websites and links</vt:lpstr>
      <vt:lpstr>Newsletter / website copy</vt:lpstr>
      <vt:lpstr>Candidate resources </vt:lpstr>
      <vt:lpstr>Fact sheet: Stand for your Community - Women</vt:lpstr>
      <vt:lpstr>Fact sheet: Stand for your Community – Aboriginal and Torres Strait Islander people</vt:lpstr>
      <vt:lpstr>Fact sheets: Stand for your Community – People from culturally and linguistically diverse backgrounds </vt:lpstr>
      <vt:lpstr>Fact sheet: Stand for your Community – People with disability</vt:lpstr>
      <vt:lpstr>Fact sheet: Stand for your Community – Young people</vt:lpstr>
      <vt:lpstr>Animations  * The animations are intended for use during the nomination period for the Local Government elections and the license to use the audio will expire in June 2025.  </vt:lpstr>
      <vt:lpstr>Social content: Stand for your Community</vt:lpstr>
      <vt:lpstr>Social content: Stand for your Community</vt:lpstr>
      <vt:lpstr>Social content: Stand for your Community  </vt:lpstr>
      <vt:lpstr>Social content: Who is representing your voice?                                                                                                                                                                                                                                                                                                                                                                                                                                                    * The data on the following social media tiles (pages 16-18) has been sourced from the Office of Local Government’s Candidate and Councillor Diversity Report 2021/22.</vt:lpstr>
      <vt:lpstr>Social content: Who is representing your voice?</vt:lpstr>
      <vt:lpstr>Social content: Who is representing your voice?</vt:lpstr>
      <vt:lpstr>Social content – animations  * The animations are intended for use during the nomination period for the Local Government elections and the license to use the audio will expire in June 2025.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Government Elections   Information for candidates</dc:title>
  <dc:subject/>
  <dc:creator>Chiara Brophy</dc:creator>
  <cp:keywords/>
  <dc:description/>
  <cp:revision>2</cp:revision>
  <dcterms:created xsi:type="dcterms:W3CDTF">2024-06-27T05:03:47Z</dcterms:created>
  <dcterms:modified xsi:type="dcterms:W3CDTF">2024-08-06T23:47:58Z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0x010100BAAC6BC923D16C40B5105B04462B2D92</vt:lpwstr>
  </property>
  <property fmtid="{D5CDD505-2E9C-101B-9397-08002B2CF9AE}" pid="3" name="Order">
    <vt:r8>686300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xd_Signature">
    <vt:bool>false</vt:bool>
  </property>
  <property fmtid="{D5CDD505-2E9C-101B-9397-08002B2CF9AE}" pid="8" name="xd_ProgID">
    <vt:lpwstr/>
  </property>
  <property fmtid="{D5CDD505-2E9C-101B-9397-08002B2CF9AE}" pid="9" name="TemplateUrl">
    <vt:lpwstr/>
  </property>
  <property fmtid="{D5CDD505-2E9C-101B-9397-08002B2CF9AE}" pid="10" name="MediaServiceImageTags">
    <vt:lpwstr/>
  </property>
</Properties>
</file>