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83" r:id="rId3"/>
    <p:sldId id="286" r:id="rId4"/>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F5EF6F-1CE0-B75F-275F-79E06AFBA353}" name="Emily Vrech" initials="EV" userId="S::emily.vrech@olg.nsw.gov.au::27865e5a-699c-49f8-8cb1-465b68e8047e" providerId="AD"/>
  <p188:author id="{F537A1C5-69E6-A9DC-62B0-119AAE6E6BC7}" name="Anita Gambhir" initials="AG" userId="S::anita.gambhir@olg.nsw.gov.au::19e85a7e-9e6f-463e-a900-f20bd50174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D8ED"/>
    <a:srgbClr val="D3E8C6"/>
    <a:srgbClr val="F9D5BD"/>
    <a:srgbClr val="D7BCEA"/>
    <a:srgbClr val="FFECB7"/>
    <a:srgbClr val="B7DCEF"/>
    <a:srgbClr val="DFCAEE"/>
    <a:srgbClr val="F9D9C3"/>
    <a:srgbClr val="D1E7C3"/>
    <a:srgbClr val="FFEB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89" Type="http://schemas.openxmlformats.org/officeDocument/2006/relationships/slideLayout" Target="../slideLayouts/slideLayout7.xml"/><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tags" Target="../tags/tag87.xm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90" Type="http://schemas.openxmlformats.org/officeDocument/2006/relationships/hyperlink" Target="https://www.olg.nsw.gov.au/councils/policy-and-legislation/guidelines-and-policy-information-resources-for-councils/council-annual-reporting-requirements/" TargetMode="External"/><Relationship Id="rId19" Type="http://schemas.openxmlformats.org/officeDocument/2006/relationships/tags" Target="../tags/tag1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tags" Target="../tags/tag88.xml"/><Relationship Id="rId91" Type="http://schemas.openxmlformats.org/officeDocument/2006/relationships/hyperlink" Target="https://www.olg.nsw.gov.au/council-portal/council-surveys/" TargetMode="Externa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13" Type="http://schemas.openxmlformats.org/officeDocument/2006/relationships/tags" Target="../tags/tag101.xml"/><Relationship Id="rId18" Type="http://schemas.openxmlformats.org/officeDocument/2006/relationships/tags" Target="../tags/tag106.xml"/><Relationship Id="rId26" Type="http://schemas.openxmlformats.org/officeDocument/2006/relationships/tags" Target="../tags/tag114.xml"/><Relationship Id="rId39" Type="http://schemas.openxmlformats.org/officeDocument/2006/relationships/tags" Target="../tags/tag127.xml"/><Relationship Id="rId21" Type="http://schemas.openxmlformats.org/officeDocument/2006/relationships/tags" Target="../tags/tag109.xml"/><Relationship Id="rId34" Type="http://schemas.openxmlformats.org/officeDocument/2006/relationships/tags" Target="../tags/tag122.xml"/><Relationship Id="rId42" Type="http://schemas.openxmlformats.org/officeDocument/2006/relationships/tags" Target="../tags/tag130.xml"/><Relationship Id="rId47" Type="http://schemas.openxmlformats.org/officeDocument/2006/relationships/tags" Target="../tags/tag135.xml"/><Relationship Id="rId50" Type="http://schemas.openxmlformats.org/officeDocument/2006/relationships/tags" Target="../tags/tag138.xml"/><Relationship Id="rId55" Type="http://schemas.openxmlformats.org/officeDocument/2006/relationships/tags" Target="../tags/tag143.xml"/><Relationship Id="rId63" Type="http://schemas.openxmlformats.org/officeDocument/2006/relationships/hyperlink" Target="https://lgnsw.org.au/Public/Public/Events/Learning-and-Development/Learning-Development.aspx" TargetMode="External"/><Relationship Id="rId7" Type="http://schemas.openxmlformats.org/officeDocument/2006/relationships/tags" Target="../tags/tag95.xml"/><Relationship Id="rId2" Type="http://schemas.openxmlformats.org/officeDocument/2006/relationships/tags" Target="../tags/tag90.xml"/><Relationship Id="rId16" Type="http://schemas.openxmlformats.org/officeDocument/2006/relationships/tags" Target="../tags/tag104.xml"/><Relationship Id="rId20" Type="http://schemas.openxmlformats.org/officeDocument/2006/relationships/tags" Target="../tags/tag108.xml"/><Relationship Id="rId29" Type="http://schemas.openxmlformats.org/officeDocument/2006/relationships/tags" Target="../tags/tag117.xml"/><Relationship Id="rId41" Type="http://schemas.openxmlformats.org/officeDocument/2006/relationships/tags" Target="../tags/tag129.xml"/><Relationship Id="rId54" Type="http://schemas.openxmlformats.org/officeDocument/2006/relationships/tags" Target="../tags/tag142.xml"/><Relationship Id="rId62" Type="http://schemas.openxmlformats.org/officeDocument/2006/relationships/hyperlink" Target="https://www.lgprofessionals.com.au/Web/Web/Events/Event-Listing.aspx?hkey=a352b71e-2625-4e79-8974-50bcee276031" TargetMode="External"/><Relationship Id="rId1" Type="http://schemas.openxmlformats.org/officeDocument/2006/relationships/tags" Target="../tags/tag89.xml"/><Relationship Id="rId6" Type="http://schemas.openxmlformats.org/officeDocument/2006/relationships/tags" Target="../tags/tag94.xml"/><Relationship Id="rId11" Type="http://schemas.openxmlformats.org/officeDocument/2006/relationships/tags" Target="../tags/tag99.xml"/><Relationship Id="rId24" Type="http://schemas.openxmlformats.org/officeDocument/2006/relationships/tags" Target="../tags/tag112.xml"/><Relationship Id="rId32" Type="http://schemas.openxmlformats.org/officeDocument/2006/relationships/tags" Target="../tags/tag120.xml"/><Relationship Id="rId37" Type="http://schemas.openxmlformats.org/officeDocument/2006/relationships/tags" Target="../tags/tag125.xml"/><Relationship Id="rId40" Type="http://schemas.openxmlformats.org/officeDocument/2006/relationships/tags" Target="../tags/tag128.xml"/><Relationship Id="rId45" Type="http://schemas.openxmlformats.org/officeDocument/2006/relationships/tags" Target="../tags/tag133.xml"/><Relationship Id="rId53" Type="http://schemas.openxmlformats.org/officeDocument/2006/relationships/tags" Target="../tags/tag141.xml"/><Relationship Id="rId58" Type="http://schemas.openxmlformats.org/officeDocument/2006/relationships/tags" Target="../tags/tag146.xml"/><Relationship Id="rId5" Type="http://schemas.openxmlformats.org/officeDocument/2006/relationships/tags" Target="../tags/tag93.xml"/><Relationship Id="rId15" Type="http://schemas.openxmlformats.org/officeDocument/2006/relationships/tags" Target="../tags/tag103.xml"/><Relationship Id="rId23" Type="http://schemas.openxmlformats.org/officeDocument/2006/relationships/tags" Target="../tags/tag111.xml"/><Relationship Id="rId28" Type="http://schemas.openxmlformats.org/officeDocument/2006/relationships/tags" Target="../tags/tag116.xml"/><Relationship Id="rId36" Type="http://schemas.openxmlformats.org/officeDocument/2006/relationships/tags" Target="../tags/tag124.xml"/><Relationship Id="rId49" Type="http://schemas.openxmlformats.org/officeDocument/2006/relationships/tags" Target="../tags/tag137.xml"/><Relationship Id="rId57" Type="http://schemas.openxmlformats.org/officeDocument/2006/relationships/tags" Target="../tags/tag145.xml"/><Relationship Id="rId61" Type="http://schemas.openxmlformats.org/officeDocument/2006/relationships/hyperlink" Target="https://www.olg.nsw.gov.au/create-account/" TargetMode="External"/><Relationship Id="rId10" Type="http://schemas.openxmlformats.org/officeDocument/2006/relationships/tags" Target="../tags/tag98.xml"/><Relationship Id="rId19" Type="http://schemas.openxmlformats.org/officeDocument/2006/relationships/tags" Target="../tags/tag107.xml"/><Relationship Id="rId31" Type="http://schemas.openxmlformats.org/officeDocument/2006/relationships/tags" Target="../tags/tag119.xml"/><Relationship Id="rId44" Type="http://schemas.openxmlformats.org/officeDocument/2006/relationships/tags" Target="../tags/tag132.xml"/><Relationship Id="rId52" Type="http://schemas.openxmlformats.org/officeDocument/2006/relationships/tags" Target="../tags/tag140.xml"/><Relationship Id="rId60" Type="http://schemas.openxmlformats.org/officeDocument/2006/relationships/hyperlink" Target="https://www.ipc.nsw.gov.au/information-access-guideline-6" TargetMode="External"/><Relationship Id="rId4" Type="http://schemas.openxmlformats.org/officeDocument/2006/relationships/tags" Target="../tags/tag92.xml"/><Relationship Id="rId9" Type="http://schemas.openxmlformats.org/officeDocument/2006/relationships/tags" Target="../tags/tag97.xml"/><Relationship Id="rId14" Type="http://schemas.openxmlformats.org/officeDocument/2006/relationships/tags" Target="../tags/tag102.xml"/><Relationship Id="rId22" Type="http://schemas.openxmlformats.org/officeDocument/2006/relationships/tags" Target="../tags/tag110.xml"/><Relationship Id="rId27" Type="http://schemas.openxmlformats.org/officeDocument/2006/relationships/tags" Target="../tags/tag115.xml"/><Relationship Id="rId30" Type="http://schemas.openxmlformats.org/officeDocument/2006/relationships/tags" Target="../tags/tag118.xml"/><Relationship Id="rId35" Type="http://schemas.openxmlformats.org/officeDocument/2006/relationships/tags" Target="../tags/tag123.xml"/><Relationship Id="rId43" Type="http://schemas.openxmlformats.org/officeDocument/2006/relationships/tags" Target="../tags/tag131.xml"/><Relationship Id="rId48" Type="http://schemas.openxmlformats.org/officeDocument/2006/relationships/tags" Target="../tags/tag136.xml"/><Relationship Id="rId56" Type="http://schemas.openxmlformats.org/officeDocument/2006/relationships/tags" Target="../tags/tag144.xml"/><Relationship Id="rId8" Type="http://schemas.openxmlformats.org/officeDocument/2006/relationships/tags" Target="../tags/tag96.xml"/><Relationship Id="rId51" Type="http://schemas.openxmlformats.org/officeDocument/2006/relationships/tags" Target="../tags/tag139.xml"/><Relationship Id="rId3" Type="http://schemas.openxmlformats.org/officeDocument/2006/relationships/tags" Target="../tags/tag91.xml"/><Relationship Id="rId12" Type="http://schemas.openxmlformats.org/officeDocument/2006/relationships/tags" Target="../tags/tag100.xml"/><Relationship Id="rId17" Type="http://schemas.openxmlformats.org/officeDocument/2006/relationships/tags" Target="../tags/tag105.xml"/><Relationship Id="rId25" Type="http://schemas.openxmlformats.org/officeDocument/2006/relationships/tags" Target="../tags/tag113.xml"/><Relationship Id="rId33" Type="http://schemas.openxmlformats.org/officeDocument/2006/relationships/tags" Target="../tags/tag121.xml"/><Relationship Id="rId38" Type="http://schemas.openxmlformats.org/officeDocument/2006/relationships/tags" Target="../tags/tag126.xml"/><Relationship Id="rId46" Type="http://schemas.openxmlformats.org/officeDocument/2006/relationships/tags" Target="../tags/tag134.xml"/><Relationship Id="rId5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2"/>
            </p:custDataLst>
          </p:nvPr>
        </p:nvSpPr>
        <p:spPr>
          <a:xfrm>
            <a:off x="510486" y="885483"/>
            <a:ext cx="11629619" cy="283930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3"/>
            </p:custDataLst>
          </p:nvPr>
        </p:nvSpPr>
        <p:spPr>
          <a:xfrm>
            <a:off x="563170" y="3734763"/>
            <a:ext cx="11629619" cy="297444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4"/>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5"/>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6"/>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7"/>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9"/>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0"/>
            </p:custDataLst>
          </p:nvPr>
        </p:nvSpPr>
        <p:spPr>
          <a:xfrm>
            <a:off x="87928" y="872776"/>
            <a:ext cx="386525" cy="2839303"/>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1"/>
            </p:custDataLst>
          </p:nvPr>
        </p:nvSpPr>
        <p:spPr>
          <a:xfrm>
            <a:off x="107529" y="3734763"/>
            <a:ext cx="361531" cy="297444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2"/>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3"/>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4"/>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5"/>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6"/>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7"/>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8"/>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9"/>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0"/>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1"/>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2"/>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3"/>
            </p:custDataLst>
          </p:nvPr>
        </p:nvSpPr>
        <p:spPr>
          <a:xfrm rot="16200000">
            <a:off x="-120258" y="2174790"/>
            <a:ext cx="714276" cy="22856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4"/>
            </p:custDataLst>
          </p:nvPr>
        </p:nvSpPr>
        <p:spPr>
          <a:xfrm rot="16200000">
            <a:off x="-201268" y="4997318"/>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7"/>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8"/>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9"/>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80C8A7DB-E81B-CAB4-ADB3-92BFB355B7FE}"/>
              </a:ext>
            </a:extLst>
          </p:cNvPr>
          <p:cNvSpPr txBox="1"/>
          <p:nvPr>
            <p:custDataLst>
              <p:tags r:id="rId30"/>
            </p:custDataLst>
          </p:nvPr>
        </p:nvSpPr>
        <p:spPr>
          <a:xfrm>
            <a:off x="968611" y="517253"/>
            <a:ext cx="683205" cy="208135"/>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July 2025</a:t>
            </a:r>
            <a:endParaRPr lang="en-GB" sz="11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1"/>
            </p:custDataLst>
          </p:nvPr>
        </p:nvSpPr>
        <p:spPr>
          <a:xfrm>
            <a:off x="2288838" y="519183"/>
            <a:ext cx="683205" cy="204274"/>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Aug</a:t>
            </a:r>
            <a:r>
              <a:rPr lang="en-GB" sz="1100" spc="-18" dirty="0">
                <a:solidFill>
                  <a:schemeClr val="dk1"/>
                </a:solidFill>
              </a:rPr>
              <a:t> </a:t>
            </a:r>
            <a:r>
              <a:rPr lang="en-GB" sz="1100" b="1" spc="-18" dirty="0">
                <a:solidFill>
                  <a:schemeClr val="dk1"/>
                </a:solidFill>
              </a:rPr>
              <a:t>2025</a:t>
            </a:r>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2"/>
            </p:custDataLst>
          </p:nvPr>
        </p:nvSpPr>
        <p:spPr>
          <a:xfrm>
            <a:off x="3477737" y="511215"/>
            <a:ext cx="695198" cy="20231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Sept</a:t>
            </a:r>
            <a:r>
              <a:rPr lang="en-GB" sz="1100" spc="-22" dirty="0">
                <a:solidFill>
                  <a:schemeClr val="dk1"/>
                </a:solidFill>
              </a:rPr>
              <a:t> </a:t>
            </a:r>
            <a:r>
              <a:rPr lang="en-GB" sz="1100" b="1" spc="-22" dirty="0">
                <a:solidFill>
                  <a:schemeClr val="dk1"/>
                </a:solidFill>
              </a:rPr>
              <a:t>2025</a:t>
            </a:r>
            <a:endParaRPr lang="en-GB" sz="11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3"/>
            </p:custDataLst>
          </p:nvPr>
        </p:nvSpPr>
        <p:spPr>
          <a:xfrm>
            <a:off x="4807230" y="532744"/>
            <a:ext cx="754737" cy="18323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Oct</a:t>
            </a:r>
            <a:r>
              <a:rPr lang="en-GB" sz="1100" spc="-20" dirty="0">
                <a:solidFill>
                  <a:schemeClr val="dk1"/>
                </a:solidFill>
              </a:rPr>
              <a:t> </a:t>
            </a:r>
            <a:r>
              <a:rPr lang="en-GB" sz="1100" b="1" spc="-20"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4"/>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5"/>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0"/>
            </p:custDataLst>
          </p:nvPr>
        </p:nvCxnSpPr>
        <p:spPr>
          <a:xfrm>
            <a:off x="1943217"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1"/>
            </p:custDataLst>
          </p:nvPr>
        </p:nvCxnSpPr>
        <p:spPr>
          <a:xfrm>
            <a:off x="3172712"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2"/>
            </p:custDataLst>
          </p:nvPr>
        </p:nvCxnSpPr>
        <p:spPr>
          <a:xfrm>
            <a:off x="5810822"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506443" y="21813"/>
            <a:ext cx="8772144"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a:t>
            </a:r>
            <a:r>
              <a:rPr lang="en-US" sz="2400">
                <a:solidFill>
                  <a:schemeClr val="accent1">
                    <a:lumMod val="75000"/>
                  </a:schemeClr>
                </a:solidFill>
              </a:rPr>
              <a:t>Requirements 2025-26</a:t>
            </a:r>
            <a:endParaRPr lang="en-US" sz="2400" dirty="0">
              <a:solidFill>
                <a:schemeClr val="accent1">
                  <a:lumMod val="75000"/>
                </a:schemeClr>
              </a:solidFill>
            </a:endParaRPr>
          </a:p>
        </p:txBody>
      </p:sp>
      <p:sp>
        <p:nvSpPr>
          <p:cNvPr id="149" name="OTLSHAPE_SLA_199d0cae46ea41538561df4885311cf6_Title">
            <a:extLst>
              <a:ext uri="{FF2B5EF4-FFF2-40B4-BE49-F238E27FC236}">
                <a16:creationId xmlns:a16="http://schemas.microsoft.com/office/drawing/2014/main" id="{B3296606-12DD-486D-8542-937B13918F67}"/>
              </a:ext>
            </a:extLst>
          </p:cNvPr>
          <p:cNvSpPr txBox="1"/>
          <p:nvPr>
            <p:custDataLst>
              <p:tags r:id="rId63"/>
            </p:custDataLst>
          </p:nvPr>
        </p:nvSpPr>
        <p:spPr>
          <a:xfrm>
            <a:off x="834120" y="1003385"/>
            <a:ext cx="861824" cy="769441"/>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4 months [LGA s416(1)]</a:t>
            </a:r>
          </a:p>
        </p:txBody>
      </p:sp>
      <p:sp>
        <p:nvSpPr>
          <p:cNvPr id="85" name="OTLSHAPE_SLA_199d0cae46ea41538561df4885311cf6_Title">
            <a:extLst>
              <a:ext uri="{FF2B5EF4-FFF2-40B4-BE49-F238E27FC236}">
                <a16:creationId xmlns:a16="http://schemas.microsoft.com/office/drawing/2014/main" id="{7BC3B23E-6120-4938-B274-F545C86BFDE6}"/>
              </a:ext>
            </a:extLst>
          </p:cNvPr>
          <p:cNvSpPr txBox="1"/>
          <p:nvPr>
            <p:custDataLst>
              <p:tags r:id="rId64"/>
            </p:custDataLst>
          </p:nvPr>
        </p:nvSpPr>
        <p:spPr>
          <a:xfrm>
            <a:off x="846362" y="3002176"/>
            <a:ext cx="861824"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5"/>
            </p:custDataLst>
          </p:nvPr>
        </p:nvSpPr>
        <p:spPr>
          <a:xfrm>
            <a:off x="3246456" y="4684000"/>
            <a:ext cx="1304864" cy="1670720"/>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voting representatives and designated persons who held office at 30 June [MCC cl4.21(b)] to be lodged</a:t>
            </a:r>
          </a:p>
          <a:p>
            <a:r>
              <a:rPr lang="en-US" sz="1000" spc="-8" dirty="0">
                <a:solidFill>
                  <a:schemeClr val="dk1"/>
                </a:solidFill>
                <a:latin typeface="Calibri" panose="020F0502020204030204" pitchFamily="34" charset="0"/>
              </a:rPr>
              <a:t>EO to table returns at next JO Board meeting [MCC cl 4.25]</a:t>
            </a:r>
          </a:p>
        </p:txBody>
      </p:sp>
      <p:sp>
        <p:nvSpPr>
          <p:cNvPr id="103" name="OTLSHAPE_SLA_199d0cae46ea41538561df4885311cf6_Title">
            <a:extLst>
              <a:ext uri="{FF2B5EF4-FFF2-40B4-BE49-F238E27FC236}">
                <a16:creationId xmlns:a16="http://schemas.microsoft.com/office/drawing/2014/main" id="{95298C95-54DC-4FF4-893B-789FCD63C391}"/>
              </a:ext>
            </a:extLst>
          </p:cNvPr>
          <p:cNvSpPr txBox="1"/>
          <p:nvPr>
            <p:custDataLst>
              <p:tags r:id="rId66"/>
            </p:custDataLst>
          </p:nvPr>
        </p:nvSpPr>
        <p:spPr>
          <a:xfrm>
            <a:off x="4702673" y="1102222"/>
            <a:ext cx="106264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05" name="OTLSHAPE_SLA_d5b7e43d7a3448f2b24d21705fa8dd72_Title">
            <a:extLst>
              <a:ext uri="{FF2B5EF4-FFF2-40B4-BE49-F238E27FC236}">
                <a16:creationId xmlns:a16="http://schemas.microsoft.com/office/drawing/2014/main" id="{60E55678-590A-4B0A-B9B9-900A38B0CBCE}"/>
              </a:ext>
            </a:extLst>
          </p:cNvPr>
          <p:cNvSpPr txBox="1"/>
          <p:nvPr>
            <p:custDataLst>
              <p:tags r:id="rId67"/>
            </p:custDataLst>
          </p:nvPr>
        </p:nvSpPr>
        <p:spPr>
          <a:xfrm>
            <a:off x="4732182" y="3826113"/>
            <a:ext cx="918853" cy="1217439"/>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106" name="OTLSHAPE_SLA_199d0cae46ea41538561df4885311cf6_Title">
            <a:extLst>
              <a:ext uri="{FF2B5EF4-FFF2-40B4-BE49-F238E27FC236}">
                <a16:creationId xmlns:a16="http://schemas.microsoft.com/office/drawing/2014/main" id="{B516A6F9-BC01-441E-8BC7-D469EED5C1D3}"/>
              </a:ext>
            </a:extLst>
          </p:cNvPr>
          <p:cNvSpPr txBox="1"/>
          <p:nvPr>
            <p:custDataLst>
              <p:tags r:id="rId68"/>
            </p:custDataLst>
          </p:nvPr>
        </p:nvSpPr>
        <p:spPr>
          <a:xfrm>
            <a:off x="4702673" y="2275613"/>
            <a:ext cx="1062643"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a:t>
            </a:r>
          </a:p>
        </p:txBody>
      </p:sp>
      <p:sp>
        <p:nvSpPr>
          <p:cNvPr id="114" name="OTLSHAPE_TB_00000000000000000000000000000000_TimescaleInterval1">
            <a:extLst>
              <a:ext uri="{FF2B5EF4-FFF2-40B4-BE49-F238E27FC236}">
                <a16:creationId xmlns:a16="http://schemas.microsoft.com/office/drawing/2014/main" id="{36B3B84F-69F2-4097-8440-B993FF8926D5}"/>
              </a:ext>
            </a:extLst>
          </p:cNvPr>
          <p:cNvSpPr txBox="1"/>
          <p:nvPr>
            <p:custDataLst>
              <p:tags r:id="rId69"/>
            </p:custDataLst>
          </p:nvPr>
        </p:nvSpPr>
        <p:spPr>
          <a:xfrm>
            <a:off x="6089207" y="525499"/>
            <a:ext cx="663972" cy="20102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Nov 2025</a:t>
            </a:r>
            <a:endParaRPr lang="en-GB" sz="1100" spc="-20" dirty="0">
              <a:solidFill>
                <a:schemeClr val="dk1"/>
              </a:solidFill>
            </a:endParaRPr>
          </a:p>
        </p:txBody>
      </p:sp>
      <p:sp>
        <p:nvSpPr>
          <p:cNvPr id="116" name="OTLSHAPE_TB_00000000000000000000000000000000_TimescaleInterval2">
            <a:extLst>
              <a:ext uri="{FF2B5EF4-FFF2-40B4-BE49-F238E27FC236}">
                <a16:creationId xmlns:a16="http://schemas.microsoft.com/office/drawing/2014/main" id="{04A19CCB-FA81-4938-92FD-A9B1DD63D3A8}"/>
              </a:ext>
            </a:extLst>
          </p:cNvPr>
          <p:cNvSpPr txBox="1"/>
          <p:nvPr>
            <p:custDataLst>
              <p:tags r:id="rId70"/>
            </p:custDataLst>
          </p:nvPr>
        </p:nvSpPr>
        <p:spPr>
          <a:xfrm>
            <a:off x="7325689" y="544021"/>
            <a:ext cx="716578" cy="19455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Dec</a:t>
            </a:r>
            <a:r>
              <a:rPr lang="en-GB" sz="1100" spc="-18" dirty="0">
                <a:solidFill>
                  <a:schemeClr val="dk1"/>
                </a:solidFill>
              </a:rPr>
              <a:t> </a:t>
            </a:r>
            <a:r>
              <a:rPr lang="en-GB" sz="1100" b="1" spc="-18" dirty="0">
                <a:solidFill>
                  <a:schemeClr val="dk1"/>
                </a:solidFill>
              </a:rPr>
              <a:t>2025</a:t>
            </a:r>
          </a:p>
        </p:txBody>
      </p:sp>
      <p:sp>
        <p:nvSpPr>
          <p:cNvPr id="121" name="OTLSHAPE_SLA_199d0cae46ea41538561df4885311cf6_Title">
            <a:extLst>
              <a:ext uri="{FF2B5EF4-FFF2-40B4-BE49-F238E27FC236}">
                <a16:creationId xmlns:a16="http://schemas.microsoft.com/office/drawing/2014/main" id="{B8B2F235-3AD8-4D16-893F-DAC2837E26BC}"/>
              </a:ext>
            </a:extLst>
          </p:cNvPr>
          <p:cNvSpPr txBox="1"/>
          <p:nvPr>
            <p:custDataLst>
              <p:tags r:id="rId71"/>
            </p:custDataLst>
          </p:nvPr>
        </p:nvSpPr>
        <p:spPr>
          <a:xfrm>
            <a:off x="6096000" y="3826113"/>
            <a:ext cx="1160400" cy="107721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Annual </a:t>
            </a:r>
            <a:r>
              <a:rPr lang="en-US" sz="1000" dirty="0"/>
              <a:t>Performance</a:t>
            </a:r>
            <a:r>
              <a:rPr lang="en-US" sz="1000" spc="-8" dirty="0">
                <a:solidFill>
                  <a:schemeClr val="dk1"/>
                </a:solidFill>
                <a:latin typeface="Calibri" panose="020F0502020204030204" pitchFamily="34" charset="0"/>
              </a:rPr>
              <a:t> Statement is to be prepared </a:t>
            </a:r>
            <a:r>
              <a:rPr lang="nn-NO" sz="1000" spc="-8" dirty="0">
                <a:solidFill>
                  <a:schemeClr val="dk1"/>
                </a:solidFill>
                <a:latin typeface="Calibri" panose="020F0502020204030204" pitchFamily="34" charset="0"/>
              </a:rPr>
              <a:t> [LG Reg ss 397J &amp; 217(1)</a:t>
            </a:r>
            <a:r>
              <a:rPr lang="en-US" sz="1000" spc="-8" dirty="0">
                <a:solidFill>
                  <a:schemeClr val="dk1"/>
                </a:solidFill>
                <a:latin typeface="Calibri" panose="020F0502020204030204" pitchFamily="34" charset="0"/>
              </a:rPr>
              <a:t>] [Checklist is available </a:t>
            </a:r>
            <a:r>
              <a:rPr lang="en-US" sz="1000" spc="-8" dirty="0">
                <a:solidFill>
                  <a:schemeClr val="dk1"/>
                </a:solidFill>
                <a:latin typeface="Calibri" panose="020F0502020204030204" pitchFamily="34" charset="0"/>
                <a:hlinkClick r:id="rId90"/>
              </a:rPr>
              <a:t>here</a:t>
            </a:r>
            <a:r>
              <a:rPr lang="en-US" sz="1000" spc="-8" dirty="0">
                <a:solidFill>
                  <a:schemeClr val="dk1"/>
                </a:solidFill>
                <a:latin typeface="Calibri" panose="020F0502020204030204" pitchFamily="34" charset="0"/>
              </a:rPr>
              <a:t>]</a:t>
            </a:r>
          </a:p>
        </p:txBody>
      </p:sp>
      <p:sp>
        <p:nvSpPr>
          <p:cNvPr id="122" name="OTLSHAPE_SLA_199d0cae46ea41538561df4885311cf6_Title">
            <a:extLst>
              <a:ext uri="{FF2B5EF4-FFF2-40B4-BE49-F238E27FC236}">
                <a16:creationId xmlns:a16="http://schemas.microsoft.com/office/drawing/2014/main" id="{5A187CD1-2126-4AD2-B0A4-5F8A79F6F90E}"/>
              </a:ext>
            </a:extLst>
          </p:cNvPr>
          <p:cNvSpPr txBox="1"/>
          <p:nvPr>
            <p:custDataLst>
              <p:tags r:id="rId72"/>
            </p:custDataLst>
          </p:nvPr>
        </p:nvSpPr>
        <p:spPr>
          <a:xfrm>
            <a:off x="7463096" y="5258861"/>
            <a:ext cx="1139632"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Board [Procedures 11.1].  Collection form due to OLG [Procedures 11.2]</a:t>
            </a:r>
          </a:p>
        </p:txBody>
      </p:sp>
      <p:cxnSp>
        <p:nvCxnSpPr>
          <p:cNvPr id="123" name="OTLSHAPE_TB_00000000000000000000000000000000_Separator3">
            <a:extLst>
              <a:ext uri="{FF2B5EF4-FFF2-40B4-BE49-F238E27FC236}">
                <a16:creationId xmlns:a16="http://schemas.microsoft.com/office/drawing/2014/main" id="{27F401E6-715C-4C27-81BB-13F132CB5512}"/>
              </a:ext>
            </a:extLst>
          </p:cNvPr>
          <p:cNvCxnSpPr>
            <a:cxnSpLocks/>
          </p:cNvCxnSpPr>
          <p:nvPr>
            <p:custDataLst>
              <p:tags r:id="rId73"/>
            </p:custDataLst>
          </p:nvPr>
        </p:nvCxnSpPr>
        <p:spPr>
          <a:xfrm>
            <a:off x="7077188" y="52093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OTLSHAPE_TB_00000000000000000000000000000000_Separator3">
            <a:extLst>
              <a:ext uri="{FF2B5EF4-FFF2-40B4-BE49-F238E27FC236}">
                <a16:creationId xmlns:a16="http://schemas.microsoft.com/office/drawing/2014/main" id="{B6B95465-1B52-4E58-8CE5-25137BD5E54F}"/>
              </a:ext>
            </a:extLst>
          </p:cNvPr>
          <p:cNvCxnSpPr/>
          <p:nvPr>
            <p:custDataLst>
              <p:tags r:id="rId74"/>
            </p:custDataLst>
          </p:nvPr>
        </p:nvCxnSpPr>
        <p:spPr>
          <a:xfrm>
            <a:off x="9379422" y="52258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OTLSHAPE_TB_00000000000000000000000000000000_Separator3">
            <a:extLst>
              <a:ext uri="{FF2B5EF4-FFF2-40B4-BE49-F238E27FC236}">
                <a16:creationId xmlns:a16="http://schemas.microsoft.com/office/drawing/2014/main" id="{88B765F1-DD30-48BC-908D-734E58E9D720}"/>
              </a:ext>
            </a:extLst>
          </p:cNvPr>
          <p:cNvCxnSpPr/>
          <p:nvPr>
            <p:custDataLst>
              <p:tags r:id="rId75"/>
            </p:custDataLst>
          </p:nvPr>
        </p:nvCxnSpPr>
        <p:spPr>
          <a:xfrm>
            <a:off x="4525364" y="532070"/>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7" name="OTLSHAPE_TB_00000000000000000000000000000000_TimescaleInterval3">
            <a:extLst>
              <a:ext uri="{FF2B5EF4-FFF2-40B4-BE49-F238E27FC236}">
                <a16:creationId xmlns:a16="http://schemas.microsoft.com/office/drawing/2014/main" id="{5FFAB3B5-12C2-4E0A-A804-BF96D206FCD6}"/>
              </a:ext>
            </a:extLst>
          </p:cNvPr>
          <p:cNvSpPr txBox="1"/>
          <p:nvPr>
            <p:custDataLst>
              <p:tags r:id="rId76"/>
            </p:custDataLst>
          </p:nvPr>
        </p:nvSpPr>
        <p:spPr>
          <a:xfrm>
            <a:off x="8469081" y="536398"/>
            <a:ext cx="722184" cy="188221"/>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Jan</a:t>
            </a:r>
            <a:r>
              <a:rPr lang="en-GB" sz="1100" spc="-22" dirty="0">
                <a:solidFill>
                  <a:schemeClr val="dk1"/>
                </a:solidFill>
              </a:rPr>
              <a:t> </a:t>
            </a:r>
            <a:r>
              <a:rPr lang="en-GB" sz="1100" b="1" spc="-22" dirty="0">
                <a:solidFill>
                  <a:schemeClr val="dk1"/>
                </a:solidFill>
              </a:rPr>
              <a:t>2026</a:t>
            </a:r>
            <a:endParaRPr lang="en-GB" sz="1100" spc="-22" dirty="0">
              <a:solidFill>
                <a:schemeClr val="dk1"/>
              </a:solidFill>
            </a:endParaRPr>
          </a:p>
        </p:txBody>
      </p:sp>
      <p:sp>
        <p:nvSpPr>
          <p:cNvPr id="128" name="OTLSHAPE_TB_00000000000000000000000000000000_TimescaleInterval4">
            <a:extLst>
              <a:ext uri="{FF2B5EF4-FFF2-40B4-BE49-F238E27FC236}">
                <a16:creationId xmlns:a16="http://schemas.microsoft.com/office/drawing/2014/main" id="{9B951698-356D-4A0D-8339-D7214C5C4C6C}"/>
              </a:ext>
            </a:extLst>
          </p:cNvPr>
          <p:cNvSpPr txBox="1"/>
          <p:nvPr>
            <p:custDataLst>
              <p:tags r:id="rId77"/>
            </p:custDataLst>
          </p:nvPr>
        </p:nvSpPr>
        <p:spPr>
          <a:xfrm>
            <a:off x="9497141" y="458972"/>
            <a:ext cx="936091" cy="34015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Feb</a:t>
            </a:r>
            <a:r>
              <a:rPr lang="en-GB" sz="1100" spc="-20" dirty="0">
                <a:solidFill>
                  <a:schemeClr val="dk1"/>
                </a:solidFill>
              </a:rPr>
              <a:t> </a:t>
            </a:r>
            <a:r>
              <a:rPr lang="en-GB" sz="1100" b="1" spc="-20" dirty="0">
                <a:solidFill>
                  <a:schemeClr val="dk1"/>
                </a:solidFill>
              </a:rPr>
              <a:t>2026 – </a:t>
            </a:r>
          </a:p>
          <a:p>
            <a:pPr algn="ctr"/>
            <a:r>
              <a:rPr lang="en-GB" sz="1100" b="1" spc="-20" dirty="0">
                <a:solidFill>
                  <a:schemeClr val="dk1"/>
                </a:solidFill>
              </a:rPr>
              <a:t>May 2026</a:t>
            </a:r>
          </a:p>
        </p:txBody>
      </p:sp>
      <p:sp>
        <p:nvSpPr>
          <p:cNvPr id="132" name="OTLSHAPE_TB_00000000000000000000000000000000_TimescaleInterval4">
            <a:extLst>
              <a:ext uri="{FF2B5EF4-FFF2-40B4-BE49-F238E27FC236}">
                <a16:creationId xmlns:a16="http://schemas.microsoft.com/office/drawing/2014/main" id="{46377C81-8DD6-47C4-A9A1-7558F235ED02}"/>
              </a:ext>
            </a:extLst>
          </p:cNvPr>
          <p:cNvSpPr txBox="1"/>
          <p:nvPr>
            <p:custDataLst>
              <p:tags r:id="rId78"/>
            </p:custDataLst>
          </p:nvPr>
        </p:nvSpPr>
        <p:spPr>
          <a:xfrm>
            <a:off x="11029663" y="575967"/>
            <a:ext cx="769701" cy="18288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June</a:t>
            </a:r>
            <a:r>
              <a:rPr lang="en-GB" sz="1100" spc="-20" dirty="0">
                <a:solidFill>
                  <a:schemeClr val="dk1"/>
                </a:solidFill>
              </a:rPr>
              <a:t> </a:t>
            </a:r>
            <a:r>
              <a:rPr lang="en-GB" sz="1100" b="1" spc="-20" dirty="0">
                <a:solidFill>
                  <a:schemeClr val="dk1"/>
                </a:solidFill>
              </a:rPr>
              <a:t>2026</a:t>
            </a:r>
          </a:p>
        </p:txBody>
      </p:sp>
      <p:sp>
        <p:nvSpPr>
          <p:cNvPr id="135" name="OTLSHAPE_SLA_199d0cae46ea41538561df4885311cf6_Title">
            <a:extLst>
              <a:ext uri="{FF2B5EF4-FFF2-40B4-BE49-F238E27FC236}">
                <a16:creationId xmlns:a16="http://schemas.microsoft.com/office/drawing/2014/main" id="{CD56090B-6484-456B-A800-0CAAF2DE8872}"/>
              </a:ext>
            </a:extLst>
          </p:cNvPr>
          <p:cNvSpPr txBox="1"/>
          <p:nvPr>
            <p:custDataLst>
              <p:tags r:id="rId79"/>
            </p:custDataLst>
          </p:nvPr>
        </p:nvSpPr>
        <p:spPr>
          <a:xfrm>
            <a:off x="11045088" y="3871691"/>
            <a:ext cx="91885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to adopt Statement of Revenue Policy and Budget 2025-26 [LG Reg cl 397I]</a:t>
            </a:r>
            <a:endParaRPr lang="en-US" sz="1000" spc="-8" dirty="0">
              <a:solidFill>
                <a:schemeClr val="dk1"/>
              </a:solidFill>
              <a:latin typeface="Calibri" panose="020F0502020204030204" pitchFamily="34" charset="0"/>
            </a:endParaRPr>
          </a:p>
        </p:txBody>
      </p:sp>
      <p:cxnSp>
        <p:nvCxnSpPr>
          <p:cNvPr id="136" name="OTLSHAPE_TB_00000000000000000000000000000000_Separator3">
            <a:extLst>
              <a:ext uri="{FF2B5EF4-FFF2-40B4-BE49-F238E27FC236}">
                <a16:creationId xmlns:a16="http://schemas.microsoft.com/office/drawing/2014/main" id="{F7FCE3B4-A7A5-4D52-A0CB-470BBE4A3C31}"/>
              </a:ext>
            </a:extLst>
          </p:cNvPr>
          <p:cNvCxnSpPr/>
          <p:nvPr>
            <p:custDataLst>
              <p:tags r:id="rId80"/>
            </p:custDataLst>
          </p:nvPr>
        </p:nvCxnSpPr>
        <p:spPr>
          <a:xfrm>
            <a:off x="8272366" y="522581"/>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OTLSHAPE_TB_00000000000000000000000000000000_Separator3">
            <a:extLst>
              <a:ext uri="{FF2B5EF4-FFF2-40B4-BE49-F238E27FC236}">
                <a16:creationId xmlns:a16="http://schemas.microsoft.com/office/drawing/2014/main" id="{13865864-231F-46B8-9653-93A4CDED592D}"/>
              </a:ext>
            </a:extLst>
          </p:cNvPr>
          <p:cNvCxnSpPr/>
          <p:nvPr>
            <p:custDataLst>
              <p:tags r:id="rId81"/>
            </p:custDataLst>
          </p:nvPr>
        </p:nvCxnSpPr>
        <p:spPr>
          <a:xfrm>
            <a:off x="10731319"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OTLSHAPE_SLA_199d0cae46ea41538561df4885311cf6_Title">
            <a:extLst>
              <a:ext uri="{FF2B5EF4-FFF2-40B4-BE49-F238E27FC236}">
                <a16:creationId xmlns:a16="http://schemas.microsoft.com/office/drawing/2014/main" id="{4AE4E2CD-2D1B-4157-BD88-B19B93052E9D}"/>
              </a:ext>
            </a:extLst>
          </p:cNvPr>
          <p:cNvSpPr txBox="1"/>
          <p:nvPr>
            <p:custDataLst>
              <p:tags r:id="rId82"/>
            </p:custDataLst>
          </p:nvPr>
        </p:nvSpPr>
        <p:spPr>
          <a:xfrm>
            <a:off x="7355272" y="1099800"/>
            <a:ext cx="798725"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Last day for financial statements to be presented to the public [LGA 418(2)] </a:t>
            </a:r>
          </a:p>
        </p:txBody>
      </p:sp>
      <p:sp>
        <p:nvSpPr>
          <p:cNvPr id="88" name="OTLSHAPE_SLA_199d0cae46ea41538561df4885311cf6_Title">
            <a:extLst>
              <a:ext uri="{FF2B5EF4-FFF2-40B4-BE49-F238E27FC236}">
                <a16:creationId xmlns:a16="http://schemas.microsoft.com/office/drawing/2014/main" id="{55D0A954-FD9D-4CBA-B35F-E680025760E1}"/>
              </a:ext>
            </a:extLst>
          </p:cNvPr>
          <p:cNvSpPr txBox="1"/>
          <p:nvPr>
            <p:custDataLst>
              <p:tags r:id="rId83"/>
            </p:custDataLst>
          </p:nvPr>
        </p:nvSpPr>
        <p:spPr>
          <a:xfrm>
            <a:off x="846363" y="1873532"/>
            <a:ext cx="849581"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7    </a:t>
            </a:r>
            <a:r>
              <a:rPr lang="en-US" sz="1000" spc="-8" dirty="0">
                <a:solidFill>
                  <a:schemeClr val="dk1"/>
                </a:solidFill>
                <a:latin typeface="Calibri" panose="020F0502020204030204" pitchFamily="34" charset="0"/>
              </a:rPr>
              <a:t>Proposed borrowing return to be submitted to </a:t>
            </a:r>
            <a:r>
              <a:rPr lang="en-US" sz="1000" spc="-8" dirty="0" err="1">
                <a:solidFill>
                  <a:schemeClr val="dk1"/>
                </a:solidFill>
                <a:latin typeface="Calibri" panose="020F0502020204030204" pitchFamily="34" charset="0"/>
              </a:rPr>
              <a:t>Tcorp</a:t>
            </a:r>
            <a:r>
              <a:rPr lang="en-US" sz="1000" spc="-8" dirty="0">
                <a:solidFill>
                  <a:schemeClr val="dk1"/>
                </a:solidFill>
                <a:latin typeface="Calibri" panose="020F0502020204030204" pitchFamily="34" charset="0"/>
              </a:rPr>
              <a:t>. Return available </a:t>
            </a:r>
            <a:r>
              <a:rPr lang="en-US" sz="1000" spc="-8" dirty="0">
                <a:solidFill>
                  <a:schemeClr val="dk1"/>
                </a:solidFill>
                <a:latin typeface="Calibri" panose="020F0502020204030204" pitchFamily="34" charset="0"/>
                <a:hlinkClick r:id="rId91"/>
              </a:rPr>
              <a:t>here</a:t>
            </a:r>
            <a:endParaRPr lang="en-US" sz="1000" spc="-8" dirty="0">
              <a:solidFill>
                <a:schemeClr val="dk1"/>
              </a:solidFill>
              <a:latin typeface="Calibri" panose="020F0502020204030204" pitchFamily="34" charset="0"/>
            </a:endParaRPr>
          </a:p>
        </p:txBody>
      </p:sp>
      <p:sp>
        <p:nvSpPr>
          <p:cNvPr id="3" name="OTLSHAPE_SLA_199d0cae46ea41538561df4885311cf6_Title">
            <a:extLst>
              <a:ext uri="{FF2B5EF4-FFF2-40B4-BE49-F238E27FC236}">
                <a16:creationId xmlns:a16="http://schemas.microsoft.com/office/drawing/2014/main" id="{4597AD91-EC68-A3DD-8EFE-92D72A91BBCD}"/>
              </a:ext>
            </a:extLst>
          </p:cNvPr>
          <p:cNvSpPr txBox="1"/>
          <p:nvPr>
            <p:custDataLst>
              <p:tags r:id="rId84"/>
            </p:custDataLst>
          </p:nvPr>
        </p:nvSpPr>
        <p:spPr>
          <a:xfrm>
            <a:off x="6089206" y="2289070"/>
            <a:ext cx="987981" cy="107721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AU" sz="1000" spc="-8" dirty="0">
                <a:solidFill>
                  <a:schemeClr val="dk1"/>
                </a:solidFill>
                <a:latin typeface="Calibri" panose="020F0502020204030204" pitchFamily="34" charset="0"/>
              </a:rPr>
              <a:t>JO must prepare its Annual Performance Statement within 5 months from the end of each year </a:t>
            </a:r>
            <a:r>
              <a:rPr lang="en-AU" sz="1000" spc="-8" dirty="0" err="1">
                <a:solidFill>
                  <a:schemeClr val="dk1"/>
                </a:solidFill>
                <a:latin typeface="Calibri" panose="020F0502020204030204" pitchFamily="34" charset="0"/>
              </a:rPr>
              <a:t>LGReg</a:t>
            </a:r>
            <a:r>
              <a:rPr lang="en-AU" sz="1000" spc="-8" dirty="0">
                <a:solidFill>
                  <a:schemeClr val="dk1"/>
                </a:solidFill>
                <a:latin typeface="Calibri" panose="020F0502020204030204" pitchFamily="34" charset="0"/>
              </a:rPr>
              <a:t> s397J(1)</a:t>
            </a:r>
            <a:endParaRPr lang="en-US" sz="1000" spc="-8" dirty="0">
              <a:solidFill>
                <a:schemeClr val="dk1"/>
              </a:solidFill>
              <a:latin typeface="Calibri" panose="020F0502020204030204" pitchFamily="34" charset="0"/>
            </a:endParaRPr>
          </a:p>
        </p:txBody>
      </p:sp>
      <p:sp>
        <p:nvSpPr>
          <p:cNvPr id="2" name="OTLSHAPE_SLA_d5b7e43d7a3448f2b24d21705fa8dd72_Title">
            <a:extLst>
              <a:ext uri="{FF2B5EF4-FFF2-40B4-BE49-F238E27FC236}">
                <a16:creationId xmlns:a16="http://schemas.microsoft.com/office/drawing/2014/main" id="{850F24CD-843C-1CD6-44E4-E0AA73AF968F}"/>
              </a:ext>
            </a:extLst>
          </p:cNvPr>
          <p:cNvSpPr txBox="1"/>
          <p:nvPr>
            <p:custDataLst>
              <p:tags r:id="rId85"/>
            </p:custDataLst>
          </p:nvPr>
        </p:nvSpPr>
        <p:spPr>
          <a:xfrm>
            <a:off x="3246701" y="3844722"/>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25   </a:t>
            </a:r>
            <a:r>
              <a:rPr lang="en-US" sz="1000" spc="-8" dirty="0">
                <a:solidFill>
                  <a:schemeClr val="dk1"/>
                </a:solidFill>
                <a:latin typeface="Calibri" panose="020F0502020204030204" pitchFamily="34" charset="0"/>
              </a:rPr>
              <a:t>Cyber Security Councils Forum.  Registration via community@cyber.nsw.gov.au</a:t>
            </a:r>
          </a:p>
        </p:txBody>
      </p:sp>
      <p:sp>
        <p:nvSpPr>
          <p:cNvPr id="6" name="OTLSHAPE_SLA_d5b7e43d7a3448f2b24d21705fa8dd72_Title">
            <a:extLst>
              <a:ext uri="{FF2B5EF4-FFF2-40B4-BE49-F238E27FC236}">
                <a16:creationId xmlns:a16="http://schemas.microsoft.com/office/drawing/2014/main" id="{65C189BB-D244-42BD-C7BC-0AAC82AF1606}"/>
              </a:ext>
            </a:extLst>
          </p:cNvPr>
          <p:cNvSpPr txBox="1"/>
          <p:nvPr>
            <p:custDataLst>
              <p:tags r:id="rId86"/>
            </p:custDataLst>
          </p:nvPr>
        </p:nvSpPr>
        <p:spPr>
          <a:xfrm>
            <a:off x="7423459" y="3826113"/>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4" name="OTLSHAPE_SLA_199d0cae46ea41538561df4885311cf6_Title">
            <a:extLst>
              <a:ext uri="{FF2B5EF4-FFF2-40B4-BE49-F238E27FC236}">
                <a16:creationId xmlns:a16="http://schemas.microsoft.com/office/drawing/2014/main" id="{F12FC939-F232-2924-D7F9-AADF6C43D6BE}"/>
              </a:ext>
            </a:extLst>
          </p:cNvPr>
          <p:cNvSpPr txBox="1"/>
          <p:nvPr>
            <p:custDataLst>
              <p:tags r:id="rId87"/>
            </p:custDataLst>
          </p:nvPr>
        </p:nvSpPr>
        <p:spPr>
          <a:xfrm>
            <a:off x="7346124" y="2326401"/>
            <a:ext cx="926242" cy="1231106"/>
          </a:xfrm>
          <a:prstGeom prst="rect">
            <a:avLst/>
          </a:prstGeom>
          <a:noFill/>
        </p:spPr>
        <p:txBody>
          <a:bodyPr vert="horz" wrap="square" lIns="0" tIns="0" rIns="0" bIns="0" rtlCol="0" anchor="ctr" anchorCtr="0">
            <a:spAutoFit/>
          </a:bodyPr>
          <a:lstStyle/>
          <a:p>
            <a:r>
              <a:rPr lang="en-US" sz="1000" b="1" spc="-8" dirty="0">
                <a:solidFill>
                  <a:schemeClr val="dk1"/>
                </a:solidFill>
              </a:rPr>
              <a:t>28    </a:t>
            </a:r>
            <a:r>
              <a:rPr lang="en-AU" sz="1000" dirty="0">
                <a:effectLst/>
              </a:rPr>
              <a:t>The Annual Performance Statement to be published on JO’s website within 28 days after it is made LG Reg s397(2)</a:t>
            </a:r>
            <a:endParaRPr lang="en-US" sz="1000" spc="-8" dirty="0">
              <a:solidFill>
                <a:schemeClr val="dk1"/>
              </a:solidFill>
            </a:endParaRPr>
          </a:p>
        </p:txBody>
      </p:sp>
      <p:sp>
        <p:nvSpPr>
          <p:cNvPr id="12" name="OTLSHAPE_SLA_199d0cae46ea41538561df4885311cf6_Title">
            <a:extLst>
              <a:ext uri="{FF2B5EF4-FFF2-40B4-BE49-F238E27FC236}">
                <a16:creationId xmlns:a16="http://schemas.microsoft.com/office/drawing/2014/main" id="{23D6E0B3-1B42-5350-46B2-2822192D2D10}"/>
              </a:ext>
            </a:extLst>
          </p:cNvPr>
          <p:cNvSpPr txBox="1"/>
          <p:nvPr>
            <p:custDataLst>
              <p:tags r:id="rId88"/>
            </p:custDataLst>
          </p:nvPr>
        </p:nvSpPr>
        <p:spPr>
          <a:xfrm>
            <a:off x="809032" y="3868177"/>
            <a:ext cx="1062643" cy="769441"/>
          </a:xfrm>
          <a:prstGeom prst="rect">
            <a:avLst/>
          </a:prstGeom>
          <a:noFill/>
        </p:spPr>
        <p:txBody>
          <a:bodyPr vert="horz" wrap="square" lIns="0" tIns="0" rIns="0" bIns="0" rtlCol="0" anchor="ctr" anchorCtr="0">
            <a:spAutoFit/>
          </a:bodyPr>
          <a:lstStyle/>
          <a:p>
            <a:r>
              <a:rPr lang="en-AU" sz="1000" b="1" dirty="0"/>
              <a:t>30 </a:t>
            </a:r>
            <a:r>
              <a:rPr lang="en-AU" sz="1000" dirty="0">
                <a:effectLst/>
              </a:rPr>
              <a:t>Public interest disclosure report due to the NSW Ombudsman [PIDA s78]. </a:t>
            </a:r>
            <a:endParaRPr lang="en-AU" sz="1050" dirty="0">
              <a:effectLst/>
            </a:endParaRPr>
          </a:p>
        </p:txBody>
      </p:sp>
    </p:spTree>
    <p:custDataLst>
      <p:tags r:id="rId1"/>
    </p:custDataLst>
    <p:extLst>
      <p:ext uri="{BB962C8B-B14F-4D97-AF65-F5344CB8AC3E}">
        <p14:creationId xmlns:p14="http://schemas.microsoft.com/office/powerpoint/2010/main" val="393028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1350724" y="2212730"/>
            <a:ext cx="10396776" cy="314858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3"/>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4"/>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5"/>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6"/>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7"/>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9"/>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0"/>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1"/>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2"/>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3"/>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4"/>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5"/>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6"/>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17"/>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18"/>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19"/>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0"/>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4"/>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25"/>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26"/>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2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2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2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3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3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3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3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3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3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863318" y="422546"/>
            <a:ext cx="8992990"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Requirements 2024-25 </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51"/>
            </p:custDataLst>
          </p:nvPr>
        </p:nvSpPr>
        <p:spPr>
          <a:xfrm>
            <a:off x="603786" y="2213048"/>
            <a:ext cx="746938" cy="3148589"/>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General</a:t>
            </a: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52"/>
            </p:custDataLst>
          </p:nvPr>
        </p:nvSpPr>
        <p:spPr>
          <a:xfrm>
            <a:off x="1505205" y="2569049"/>
            <a:ext cx="9734295"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Guide should include can be found </a:t>
            </a:r>
            <a:r>
              <a:rPr lang="en-AU" sz="1000" spc="-8" dirty="0">
                <a:solidFill>
                  <a:schemeClr val="dk1"/>
                </a:solidFill>
                <a:latin typeface="Calibri" panose="020F0502020204030204" pitchFamily="34" charset="0"/>
                <a:hlinkClick r:id="rId60"/>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53"/>
            </p:custDataLst>
          </p:nvPr>
        </p:nvSpPr>
        <p:spPr>
          <a:xfrm>
            <a:off x="1505205" y="3569636"/>
            <a:ext cx="10242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54"/>
            </p:custDataLst>
          </p:nvPr>
        </p:nvSpPr>
        <p:spPr>
          <a:xfrm>
            <a:off x="1505205" y="2315038"/>
            <a:ext cx="780406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JO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55"/>
            </p:custDataLst>
          </p:nvPr>
        </p:nvSpPr>
        <p:spPr>
          <a:xfrm>
            <a:off x="1505205" y="3787024"/>
            <a:ext cx="5542438" cy="138499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a:t>
            </a:r>
          </a:p>
          <a:p>
            <a:r>
              <a:rPr lang="en-AU" sz="1000" spc="-8" dirty="0">
                <a:solidFill>
                  <a:schemeClr val="dk1"/>
                </a:solidFill>
                <a:latin typeface="Calibri" panose="020F0502020204030204" pitchFamily="34" charset="0"/>
              </a:rPr>
              <a:t>LGA = Local Government Act 1993. </a:t>
            </a:r>
          </a:p>
          <a:p>
            <a:r>
              <a:rPr lang="en-AU" sz="1000" spc="-8" dirty="0">
                <a:solidFill>
                  <a:schemeClr val="dk1"/>
                </a:solidFill>
                <a:latin typeface="Calibri" panose="020F0502020204030204" pitchFamily="34" charset="0"/>
              </a:rPr>
              <a:t>LG Reg = Local Government (General) Regulation 2021</a:t>
            </a:r>
          </a:p>
          <a:p>
            <a:r>
              <a:rPr lang="en-AU" sz="1000" spc="-8" dirty="0">
                <a:solidFill>
                  <a:schemeClr val="dk1"/>
                </a:solidFill>
                <a:latin typeface="Calibri" panose="020F0502020204030204" pitchFamily="34" charset="0"/>
              </a:rPr>
              <a:t>Code = Local Government Code of Accounting Practice and Financial Reporting</a:t>
            </a:r>
          </a:p>
          <a:p>
            <a:r>
              <a:rPr lang="en-AU" sz="1000" spc="-8" dirty="0">
                <a:solidFill>
                  <a:schemeClr val="dk1"/>
                </a:solidFill>
                <a:latin typeface="Calibri" panose="020F0502020204030204" pitchFamily="34" charset="0"/>
              </a:rPr>
              <a:t>PIDA = Public Interests Disclosures Act 2022</a:t>
            </a:r>
          </a:p>
          <a:p>
            <a:r>
              <a:rPr lang="en-AU" sz="1000" spc="-8" dirty="0">
                <a:solidFill>
                  <a:schemeClr val="dk1"/>
                </a:solidFill>
                <a:latin typeface="Calibri" panose="020F0502020204030204" pitchFamily="34" charset="0"/>
              </a:rPr>
              <a:t>MCC = Model Code of Conduct for Local Councils in NSW, 2022</a:t>
            </a:r>
          </a:p>
          <a:p>
            <a:r>
              <a:rPr lang="en-AU" sz="1000" spc="-8" dirty="0">
                <a:solidFill>
                  <a:schemeClr val="dk1"/>
                </a:solidFill>
                <a:latin typeface="Calibri" panose="020F0502020204030204" pitchFamily="34" charset="0"/>
              </a:rPr>
              <a:t>MCCP = Procedures for the Administration of The Model Code of Conduct for Local Councils in NSW, 2022</a:t>
            </a:r>
          </a:p>
          <a:p>
            <a:r>
              <a:rPr lang="en-AU" sz="1000" spc="-8" dirty="0">
                <a:solidFill>
                  <a:schemeClr val="dk1"/>
                </a:solidFill>
                <a:latin typeface="Calibri" panose="020F0502020204030204" pitchFamily="34" charset="0"/>
              </a:rPr>
              <a:t>GIPA = Government Information (Public Access) Act 2009</a:t>
            </a:r>
          </a:p>
          <a:p>
            <a:r>
              <a:rPr lang="en-AU" sz="1000" spc="-8" dirty="0">
                <a:solidFill>
                  <a:schemeClr val="dk1"/>
                </a:solidFill>
                <a:latin typeface="Calibri" panose="020F0502020204030204" pitchFamily="34" charset="0"/>
              </a:rPr>
              <a:t>IP&amp;R G/L = Integrated Planning and Reporting Guidelines Sept 2021</a:t>
            </a:r>
            <a:endParaRPr lang="en-US" sz="900" spc="-8" dirty="0">
              <a:solidFill>
                <a:schemeClr val="dk1"/>
              </a:solidFill>
              <a:latin typeface="Calibri" panose="020F0502020204030204" pitchFamily="34" charset="0"/>
            </a:endParaRPr>
          </a:p>
        </p:txBody>
      </p:sp>
      <p:sp>
        <p:nvSpPr>
          <p:cNvPr id="2" name="OTLSHAPE_SL_769fe1c534d04d7f8de953029c5de3e1_HeaderRectangle">
            <a:extLst>
              <a:ext uri="{FF2B5EF4-FFF2-40B4-BE49-F238E27FC236}">
                <a16:creationId xmlns:a16="http://schemas.microsoft.com/office/drawing/2014/main" id="{B79A0589-F060-1EAB-479E-6A793881CDAA}"/>
              </a:ext>
            </a:extLst>
          </p:cNvPr>
          <p:cNvSpPr/>
          <p:nvPr>
            <p:custDataLst>
              <p:tags r:id="rId56"/>
            </p:custDataLst>
          </p:nvPr>
        </p:nvSpPr>
        <p:spPr>
          <a:xfrm>
            <a:off x="603786" y="1114407"/>
            <a:ext cx="746938" cy="867809"/>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4" name="OTLSHAPE_SL_769fe1c534d04d7f8de953029c5de3e1_BackgroundRectangle">
            <a:extLst>
              <a:ext uri="{FF2B5EF4-FFF2-40B4-BE49-F238E27FC236}">
                <a16:creationId xmlns:a16="http://schemas.microsoft.com/office/drawing/2014/main" id="{566B6685-FA89-A3FA-FCE0-B2EDB064C2F7}"/>
              </a:ext>
            </a:extLst>
          </p:cNvPr>
          <p:cNvSpPr/>
          <p:nvPr>
            <p:custDataLst>
              <p:tags r:id="rId57"/>
            </p:custDataLst>
          </p:nvPr>
        </p:nvSpPr>
        <p:spPr>
          <a:xfrm>
            <a:off x="1238225" y="1114725"/>
            <a:ext cx="10509276" cy="908705"/>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TextBox 4">
            <a:extLst>
              <a:ext uri="{FF2B5EF4-FFF2-40B4-BE49-F238E27FC236}">
                <a16:creationId xmlns:a16="http://schemas.microsoft.com/office/drawing/2014/main" id="{7CF0102B-0D3A-BEF0-35AB-3E3D29B9A637}"/>
              </a:ext>
            </a:extLst>
          </p:cNvPr>
          <p:cNvSpPr txBox="1"/>
          <p:nvPr/>
        </p:nvSpPr>
        <p:spPr>
          <a:xfrm>
            <a:off x="1350724" y="1199795"/>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61"/>
              </a:rPr>
              <a:t>here</a:t>
            </a:r>
            <a:endParaRPr lang="en-AU" sz="1000" dirty="0"/>
          </a:p>
        </p:txBody>
      </p:sp>
      <p:sp>
        <p:nvSpPr>
          <p:cNvPr id="7" name="TextBox 6">
            <a:extLst>
              <a:ext uri="{FF2B5EF4-FFF2-40B4-BE49-F238E27FC236}">
                <a16:creationId xmlns:a16="http://schemas.microsoft.com/office/drawing/2014/main" id="{70477196-3165-0BD3-9DEB-70F410DA23E8}"/>
              </a:ext>
            </a:extLst>
          </p:cNvPr>
          <p:cNvSpPr txBox="1"/>
          <p:nvPr/>
        </p:nvSpPr>
        <p:spPr>
          <a:xfrm>
            <a:off x="1350724" y="1452951"/>
            <a:ext cx="6219143" cy="246221"/>
          </a:xfrm>
          <a:prstGeom prst="rect">
            <a:avLst/>
          </a:prstGeom>
          <a:noFill/>
        </p:spPr>
        <p:txBody>
          <a:bodyPr wrap="square">
            <a:spAutoFit/>
          </a:bodyPr>
          <a:lstStyle/>
          <a:p>
            <a:r>
              <a:rPr lang="en-AU" sz="1000" dirty="0"/>
              <a:t>LG Professionals education/training available  </a:t>
            </a:r>
            <a:r>
              <a:rPr lang="en-AU" sz="1000" dirty="0">
                <a:hlinkClick r:id="rId62"/>
              </a:rPr>
              <a:t>here</a:t>
            </a:r>
            <a:endParaRPr lang="en-AU" sz="1000" dirty="0"/>
          </a:p>
        </p:txBody>
      </p:sp>
      <p:sp>
        <p:nvSpPr>
          <p:cNvPr id="8" name="TextBox 7">
            <a:extLst>
              <a:ext uri="{FF2B5EF4-FFF2-40B4-BE49-F238E27FC236}">
                <a16:creationId xmlns:a16="http://schemas.microsoft.com/office/drawing/2014/main" id="{97E20177-3A76-3010-90CB-3D516AE1ACF0}"/>
              </a:ext>
            </a:extLst>
          </p:cNvPr>
          <p:cNvSpPr txBox="1"/>
          <p:nvPr/>
        </p:nvSpPr>
        <p:spPr>
          <a:xfrm>
            <a:off x="1350724" y="1732326"/>
            <a:ext cx="6219143" cy="246221"/>
          </a:xfrm>
          <a:prstGeom prst="rect">
            <a:avLst/>
          </a:prstGeom>
          <a:noFill/>
        </p:spPr>
        <p:txBody>
          <a:bodyPr wrap="square">
            <a:spAutoFit/>
          </a:bodyPr>
          <a:lstStyle/>
          <a:p>
            <a:r>
              <a:rPr lang="en-AU" sz="1000" dirty="0"/>
              <a:t>Local Government NSW education/training available </a:t>
            </a:r>
            <a:r>
              <a:rPr lang="en-AU" sz="1000" dirty="0">
                <a:hlinkClick r:id="rId63"/>
              </a:rPr>
              <a:t>here</a:t>
            </a:r>
            <a:endParaRPr lang="en-AU" sz="1000" dirty="0"/>
          </a:p>
        </p:txBody>
      </p:sp>
      <p:sp>
        <p:nvSpPr>
          <p:cNvPr id="3" name="OTLSHAPE_SLA_199d0cae46ea41538561df4885311cf6_Title">
            <a:extLst>
              <a:ext uri="{FF2B5EF4-FFF2-40B4-BE49-F238E27FC236}">
                <a16:creationId xmlns:a16="http://schemas.microsoft.com/office/drawing/2014/main" id="{388C9CBF-DCDF-74B9-0FDC-9CF91DE86F6B}"/>
              </a:ext>
            </a:extLst>
          </p:cNvPr>
          <p:cNvSpPr txBox="1"/>
          <p:nvPr>
            <p:custDataLst>
              <p:tags r:id="rId58"/>
            </p:custDataLst>
          </p:nvPr>
        </p:nvSpPr>
        <p:spPr>
          <a:xfrm>
            <a:off x="1505205" y="3198359"/>
            <a:ext cx="9734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prepare its Statement of Strategic Regional Priorities by no later than 12 months after each ordinary election of councillors for all member councils (by 31 Aug 2025) [LG Reg s 397H]</a:t>
            </a: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UNKNOWN" version="1.0.0">
  <systemFields>
    <field name="Objective-Id">
      <value order="0">A970841</value>
    </field>
    <field name="Objective-Title">
      <value order="0">A967260 - Calendars of Compliance - Tab B - JOs copy</value>
    </field>
  </systemFields>
  <catalogues/>
</metadata>
</file>

<file path=customXml/itemProps1.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32</TotalTime>
  <Words>695</Words>
  <Application>Microsoft Office PowerPoint</Application>
  <PresentationFormat>Widescreen</PresentationFormat>
  <Paragraphs>67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Kielly</dc:creator>
  <cp:lastModifiedBy>Daniel Kielly</cp:lastModifiedBy>
  <cp:revision>9</cp:revision>
  <dcterms:created xsi:type="dcterms:W3CDTF">2022-08-05T10:19:56Z</dcterms:created>
  <dcterms:modified xsi:type="dcterms:W3CDTF">2025-07-21T00:58:15Z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A970841</vt:lpwstr>
  </property>
  <property fmtid="{D5CDD505-2E9C-101B-9397-08002B2CF9AE}" pid="4" name="Objective-Title">
    <vt:lpwstr>A967260 - Calendars of Compliance - Tab B - JOs copy</vt:lpwstr>
  </property>
</Properties>
</file>