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83" r:id="rId3"/>
    <p:sldId id="286" r:id="rId4"/>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F5EF6F-1CE0-B75F-275F-79E06AFBA353}" name="Emily Vrech" initials="EV" userId="S::emily.vrech@olg.nsw.gov.au::27865e5a-699c-49f8-8cb1-465b68e8047e" providerId="AD"/>
  <p188:author id="{F537A1C5-69E6-A9DC-62B0-119AAE6E6BC7}" name="Anita Gambhir" initials="AG" userId="S::anita.gambhir@olg.nsw.gov.au::19e85a7e-9e6f-463e-a900-f20bd501749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DD8ED"/>
    <a:srgbClr val="D3E8C6"/>
    <a:srgbClr val="F9D5BD"/>
    <a:srgbClr val="D7BCEA"/>
    <a:srgbClr val="FFECB7"/>
    <a:srgbClr val="B7DCEF"/>
    <a:srgbClr val="DFCAEE"/>
    <a:srgbClr val="F9D9C3"/>
    <a:srgbClr val="D1E7C3"/>
    <a:srgbClr val="FFEB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9"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3D979-D3AA-C7BF-A5FA-D5BA70273C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AC8B5E-E969-4C45-CE5A-5E9B088E24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65B569-2A8E-A970-5650-BACC0172BA63}"/>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B4C77719-2795-D341-7156-4289859C46B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26F9B88-FCF0-C05D-B37C-C159E92E36A7}"/>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2181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338C-80C3-26A4-0EC6-C0396CBEA76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7B33B5-8058-E532-B93F-F9A327DC04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6B263-83A4-4065-F695-EE41AA781B7E}"/>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C0D7511A-7C22-A0E8-AB1C-BF4BBF5A4D4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946D9D7-A925-8BFA-BB4E-DCC815925E21}"/>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73483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6BF16C-F47F-0C10-8AAE-A563D533C3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E8803B-8B34-8538-88EE-46F3A9149C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0562C-C34A-3C31-ACFB-187E2BFC2B14}"/>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86EF86AC-562B-8F1D-06B0-207931B1C65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36EECB-BD2E-4B53-9F40-11B21F57974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97780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04CBD-7627-1E8F-D7EC-34F4A28BFE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DEF17E-D922-A666-115C-1B1C4F0944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09F427-9A6A-EA2A-4D4B-14CB38D9CB60}"/>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DDB31BA6-59E3-01F8-0754-C41D5E42352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B5F8B8-905E-8D68-F6D8-3BA5D3B7192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94663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C580-9722-2B2F-E3C7-D2804C9892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85310B-6107-217B-752F-FB16B859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6F502E-812F-9BAB-BEAD-FDAE60640F30}"/>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F40AB9C4-B2CC-5F4D-79F0-FC656A0ACBF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9BEBF4D-42E3-D2E9-8DB8-0B2B6B2E443E}"/>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1179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5FE12-6C02-6A8F-4B7D-78CFDBBF33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B41A84-DB9F-4622-255F-5F70D6A0F6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9D6074-5644-A7C4-221C-CD1700BC3F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B5C12E-E355-B8F8-6481-B07E4F297355}"/>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6" name="Footer Placeholder 5">
            <a:extLst>
              <a:ext uri="{FF2B5EF4-FFF2-40B4-BE49-F238E27FC236}">
                <a16:creationId xmlns:a16="http://schemas.microsoft.com/office/drawing/2014/main" id="{E86FE156-90AD-8A91-E815-DA3B034CC24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CB6FAB7-ADC6-6118-4A3C-94F1F75C715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8982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AB79-7D9C-942E-7B6A-067A0BB52F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4F302B-8020-A397-B61B-0FC459E9F2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D3A52-C5FB-123D-B212-5D76070167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4CA147-F262-099E-8DC8-A0F84F256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77C96-A0B4-4F45-50BB-D6A562D8EB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437F8-271C-8546-15BB-3A1EE3014155}"/>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8" name="Footer Placeholder 7">
            <a:extLst>
              <a:ext uri="{FF2B5EF4-FFF2-40B4-BE49-F238E27FC236}">
                <a16:creationId xmlns:a16="http://schemas.microsoft.com/office/drawing/2014/main" id="{EC25E131-AB5F-A27C-20EC-860C31C24F5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655F8C1-1D7B-7078-400B-B0C3ACBDAF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07292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8FF36-7279-AFB4-E6F4-C2A079B16B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28E937-8EC9-969E-686C-CCD708A474EA}"/>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4" name="Footer Placeholder 3">
            <a:extLst>
              <a:ext uri="{FF2B5EF4-FFF2-40B4-BE49-F238E27FC236}">
                <a16:creationId xmlns:a16="http://schemas.microsoft.com/office/drawing/2014/main" id="{6083D6CF-2155-6361-E246-0545E7B85FC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DAA4834-3FD3-65A2-3C0A-CFEE15C350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69924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351CA8-F5E7-E134-D518-8AB4341D7B75}"/>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3" name="Footer Placeholder 2">
            <a:extLst>
              <a:ext uri="{FF2B5EF4-FFF2-40B4-BE49-F238E27FC236}">
                <a16:creationId xmlns:a16="http://schemas.microsoft.com/office/drawing/2014/main" id="{9130B5E3-AFF9-79F2-F515-2BC8859F538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74F0C31-D218-DA20-F60B-7485FEAA48A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50694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5B25-BDE3-0D95-4C05-A199E7FFAD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337C4B-0DE3-A8E8-76C1-DB236595E4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FEDAC8-B58E-490F-3170-A0344D3E44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5D4A9-E7C1-9FD6-4DD1-FCD9E4691177}"/>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6" name="Footer Placeholder 5">
            <a:extLst>
              <a:ext uri="{FF2B5EF4-FFF2-40B4-BE49-F238E27FC236}">
                <a16:creationId xmlns:a16="http://schemas.microsoft.com/office/drawing/2014/main" id="{4EE8C1DF-29DC-A7E3-D542-4A9A27466EC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475B9A9-0BF5-BAF2-F850-7CAB6ABE4CFA}"/>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49618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DF8F-18EB-4AA9-AA90-1B14B8BAB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67BDC2-9858-F019-1632-58B553BAC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0F01506-4DC5-F65C-9528-7DD7AEEB8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97244-2B94-17E3-2FDD-C29DA44961F4}"/>
              </a:ext>
            </a:extLst>
          </p:cNvPr>
          <p:cNvSpPr>
            <a:spLocks noGrp="1"/>
          </p:cNvSpPr>
          <p:nvPr>
            <p:ph type="dt" sz="half" idx="10"/>
          </p:nvPr>
        </p:nvSpPr>
        <p:spPr/>
        <p:txBody>
          <a:bodyPr/>
          <a:lstStyle/>
          <a:p>
            <a:fld id="{64865369-C498-43DF-95FB-3D34E490C81C}" type="datetimeFigureOut">
              <a:rPr lang="en-GB" smtClean="0"/>
              <a:t>21/07/2025</a:t>
            </a:fld>
            <a:endParaRPr lang="en-GB" dirty="0"/>
          </a:p>
        </p:txBody>
      </p:sp>
      <p:sp>
        <p:nvSpPr>
          <p:cNvPr id="6" name="Footer Placeholder 5">
            <a:extLst>
              <a:ext uri="{FF2B5EF4-FFF2-40B4-BE49-F238E27FC236}">
                <a16:creationId xmlns:a16="http://schemas.microsoft.com/office/drawing/2014/main" id="{FBEA7BD7-DD44-36D7-A220-CED8DC97B7E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B8AA0FD-F907-5DE6-CF71-7D4B8FC8F9C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46851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4917F7-FD33-6914-C5CB-285CD5C3C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BC55AE-03BC-9A70-4AB3-24907E9FA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DF0BE-4C5C-7CF2-80DE-86962374E5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65369-C498-43DF-95FB-3D34E490C81C}" type="datetimeFigureOut">
              <a:rPr lang="en-GB" smtClean="0"/>
              <a:t>21/07/2025</a:t>
            </a:fld>
            <a:endParaRPr lang="en-GB" dirty="0"/>
          </a:p>
        </p:txBody>
      </p:sp>
      <p:sp>
        <p:nvSpPr>
          <p:cNvPr id="5" name="Footer Placeholder 4">
            <a:extLst>
              <a:ext uri="{FF2B5EF4-FFF2-40B4-BE49-F238E27FC236}">
                <a16:creationId xmlns:a16="http://schemas.microsoft.com/office/drawing/2014/main" id="{7C74B6FD-3C79-9E57-1526-B1D536F9EF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2612321-6C7E-001E-03B9-789B5A43AF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8AEA6-3301-48B1-947D-312017C8671B}" type="slidenum">
              <a:rPr lang="en-GB" smtClean="0"/>
              <a:t>‹#›</a:t>
            </a:fld>
            <a:endParaRPr lang="en-GB" dirty="0"/>
          </a:p>
        </p:txBody>
      </p:sp>
    </p:spTree>
    <p:extLst>
      <p:ext uri="{BB962C8B-B14F-4D97-AF65-F5344CB8AC3E}">
        <p14:creationId xmlns:p14="http://schemas.microsoft.com/office/powerpoint/2010/main" val="3103840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55" Type="http://schemas.openxmlformats.org/officeDocument/2006/relationships/tags" Target="../tags/tag55.xml"/><Relationship Id="rId63" Type="http://schemas.openxmlformats.org/officeDocument/2006/relationships/tags" Target="../tags/tag63.xml"/><Relationship Id="rId68" Type="http://schemas.openxmlformats.org/officeDocument/2006/relationships/tags" Target="../tags/tag68.xml"/><Relationship Id="rId76" Type="http://schemas.openxmlformats.org/officeDocument/2006/relationships/tags" Target="../tags/tag76.xml"/><Relationship Id="rId84" Type="http://schemas.openxmlformats.org/officeDocument/2006/relationships/tags" Target="../tags/tag84.xml"/><Relationship Id="rId89" Type="http://schemas.openxmlformats.org/officeDocument/2006/relationships/slideLayout" Target="../slideLayouts/slideLayout7.xml"/><Relationship Id="rId7" Type="http://schemas.openxmlformats.org/officeDocument/2006/relationships/tags" Target="../tags/tag7.xml"/><Relationship Id="rId71" Type="http://schemas.openxmlformats.org/officeDocument/2006/relationships/tags" Target="../tags/tag71.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74" Type="http://schemas.openxmlformats.org/officeDocument/2006/relationships/tags" Target="../tags/tag74.xml"/><Relationship Id="rId79" Type="http://schemas.openxmlformats.org/officeDocument/2006/relationships/tags" Target="../tags/tag79.xml"/><Relationship Id="rId87" Type="http://schemas.openxmlformats.org/officeDocument/2006/relationships/tags" Target="../tags/tag87.xml"/><Relationship Id="rId5" Type="http://schemas.openxmlformats.org/officeDocument/2006/relationships/tags" Target="../tags/tag5.xml"/><Relationship Id="rId61" Type="http://schemas.openxmlformats.org/officeDocument/2006/relationships/tags" Target="../tags/tag61.xml"/><Relationship Id="rId82" Type="http://schemas.openxmlformats.org/officeDocument/2006/relationships/tags" Target="../tags/tag82.xml"/><Relationship Id="rId90" Type="http://schemas.openxmlformats.org/officeDocument/2006/relationships/hyperlink" Target="https://www.olg.nsw.gov.au/councils/policy-and-legislation/guidelines-and-policy-information-resources-for-councils/council-annual-reporting-requirements/" TargetMode="External"/><Relationship Id="rId19" Type="http://schemas.openxmlformats.org/officeDocument/2006/relationships/tags" Target="../tags/tag1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77" Type="http://schemas.openxmlformats.org/officeDocument/2006/relationships/tags" Target="../tags/tag77.xm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80" Type="http://schemas.openxmlformats.org/officeDocument/2006/relationships/tags" Target="../tags/tag80.xml"/><Relationship Id="rId85" Type="http://schemas.openxmlformats.org/officeDocument/2006/relationships/tags" Target="../tags/tag85.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tags" Target="../tags/tag83.xml"/><Relationship Id="rId88" Type="http://schemas.openxmlformats.org/officeDocument/2006/relationships/tags" Target="../tags/tag88.xml"/><Relationship Id="rId91" Type="http://schemas.openxmlformats.org/officeDocument/2006/relationships/hyperlink" Target="https://www.olg.nsw.gov.au/council-portal/council-surveys/" TargetMode="Externa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tags" Target="../tags/tag81.xml"/><Relationship Id="rId86" Type="http://schemas.openxmlformats.org/officeDocument/2006/relationships/tags" Target="../tags/tag86.xml"/><Relationship Id="rId4" Type="http://schemas.openxmlformats.org/officeDocument/2006/relationships/tags" Target="../tags/tag4.xml"/><Relationship Id="rId9" Type="http://schemas.openxmlformats.org/officeDocument/2006/relationships/tags" Target="../tags/tag9.xml"/></Relationships>
</file>

<file path=ppt/slides/_rels/slide2.xml.rels><?xml version="1.0" encoding="UTF-8" standalone="yes"?>
<Relationships xmlns="http://schemas.openxmlformats.org/package/2006/relationships"><Relationship Id="rId13" Type="http://schemas.openxmlformats.org/officeDocument/2006/relationships/tags" Target="../tags/tag101.xml"/><Relationship Id="rId18" Type="http://schemas.openxmlformats.org/officeDocument/2006/relationships/tags" Target="../tags/tag106.xml"/><Relationship Id="rId26" Type="http://schemas.openxmlformats.org/officeDocument/2006/relationships/tags" Target="../tags/tag114.xml"/><Relationship Id="rId39" Type="http://schemas.openxmlformats.org/officeDocument/2006/relationships/tags" Target="../tags/tag127.xml"/><Relationship Id="rId21" Type="http://schemas.openxmlformats.org/officeDocument/2006/relationships/tags" Target="../tags/tag109.xml"/><Relationship Id="rId34" Type="http://schemas.openxmlformats.org/officeDocument/2006/relationships/tags" Target="../tags/tag122.xml"/><Relationship Id="rId42" Type="http://schemas.openxmlformats.org/officeDocument/2006/relationships/tags" Target="../tags/tag130.xml"/><Relationship Id="rId47" Type="http://schemas.openxmlformats.org/officeDocument/2006/relationships/tags" Target="../tags/tag135.xml"/><Relationship Id="rId50" Type="http://schemas.openxmlformats.org/officeDocument/2006/relationships/tags" Target="../tags/tag138.xml"/><Relationship Id="rId55" Type="http://schemas.openxmlformats.org/officeDocument/2006/relationships/tags" Target="../tags/tag143.xml"/><Relationship Id="rId63" Type="http://schemas.openxmlformats.org/officeDocument/2006/relationships/hyperlink" Target="https://lgnsw.org.au/Public/Public/Events/Learning-and-Development/Learning-Development.aspx" TargetMode="External"/><Relationship Id="rId7" Type="http://schemas.openxmlformats.org/officeDocument/2006/relationships/tags" Target="../tags/tag95.xml"/><Relationship Id="rId2" Type="http://schemas.openxmlformats.org/officeDocument/2006/relationships/tags" Target="../tags/tag90.xml"/><Relationship Id="rId16" Type="http://schemas.openxmlformats.org/officeDocument/2006/relationships/tags" Target="../tags/tag104.xml"/><Relationship Id="rId20" Type="http://schemas.openxmlformats.org/officeDocument/2006/relationships/tags" Target="../tags/tag108.xml"/><Relationship Id="rId29" Type="http://schemas.openxmlformats.org/officeDocument/2006/relationships/tags" Target="../tags/tag117.xml"/><Relationship Id="rId41" Type="http://schemas.openxmlformats.org/officeDocument/2006/relationships/tags" Target="../tags/tag129.xml"/><Relationship Id="rId54" Type="http://schemas.openxmlformats.org/officeDocument/2006/relationships/tags" Target="../tags/tag142.xml"/><Relationship Id="rId62" Type="http://schemas.openxmlformats.org/officeDocument/2006/relationships/hyperlink" Target="https://www.lgprofessionals.com.au/Web/Web/Events/Event-Listing.aspx?hkey=a352b71e-2625-4e79-8974-50bcee276031" TargetMode="External"/><Relationship Id="rId1" Type="http://schemas.openxmlformats.org/officeDocument/2006/relationships/tags" Target="../tags/tag89.xml"/><Relationship Id="rId6" Type="http://schemas.openxmlformats.org/officeDocument/2006/relationships/tags" Target="../tags/tag94.xml"/><Relationship Id="rId11" Type="http://schemas.openxmlformats.org/officeDocument/2006/relationships/tags" Target="../tags/tag99.xml"/><Relationship Id="rId24" Type="http://schemas.openxmlformats.org/officeDocument/2006/relationships/tags" Target="../tags/tag112.xml"/><Relationship Id="rId32" Type="http://schemas.openxmlformats.org/officeDocument/2006/relationships/tags" Target="../tags/tag120.xml"/><Relationship Id="rId37" Type="http://schemas.openxmlformats.org/officeDocument/2006/relationships/tags" Target="../tags/tag125.xml"/><Relationship Id="rId40" Type="http://schemas.openxmlformats.org/officeDocument/2006/relationships/tags" Target="../tags/tag128.xml"/><Relationship Id="rId45" Type="http://schemas.openxmlformats.org/officeDocument/2006/relationships/tags" Target="../tags/tag133.xml"/><Relationship Id="rId53" Type="http://schemas.openxmlformats.org/officeDocument/2006/relationships/tags" Target="../tags/tag141.xml"/><Relationship Id="rId58" Type="http://schemas.openxmlformats.org/officeDocument/2006/relationships/tags" Target="../tags/tag146.xml"/><Relationship Id="rId5" Type="http://schemas.openxmlformats.org/officeDocument/2006/relationships/tags" Target="../tags/tag93.xml"/><Relationship Id="rId15" Type="http://schemas.openxmlformats.org/officeDocument/2006/relationships/tags" Target="../tags/tag103.xml"/><Relationship Id="rId23" Type="http://schemas.openxmlformats.org/officeDocument/2006/relationships/tags" Target="../tags/tag111.xml"/><Relationship Id="rId28" Type="http://schemas.openxmlformats.org/officeDocument/2006/relationships/tags" Target="../tags/tag116.xml"/><Relationship Id="rId36" Type="http://schemas.openxmlformats.org/officeDocument/2006/relationships/tags" Target="../tags/tag124.xml"/><Relationship Id="rId49" Type="http://schemas.openxmlformats.org/officeDocument/2006/relationships/tags" Target="../tags/tag137.xml"/><Relationship Id="rId57" Type="http://schemas.openxmlformats.org/officeDocument/2006/relationships/tags" Target="../tags/tag145.xml"/><Relationship Id="rId61" Type="http://schemas.openxmlformats.org/officeDocument/2006/relationships/hyperlink" Target="https://www.olg.nsw.gov.au/create-account/" TargetMode="External"/><Relationship Id="rId10" Type="http://schemas.openxmlformats.org/officeDocument/2006/relationships/tags" Target="../tags/tag98.xml"/><Relationship Id="rId19" Type="http://schemas.openxmlformats.org/officeDocument/2006/relationships/tags" Target="../tags/tag107.xml"/><Relationship Id="rId31" Type="http://schemas.openxmlformats.org/officeDocument/2006/relationships/tags" Target="../tags/tag119.xml"/><Relationship Id="rId44" Type="http://schemas.openxmlformats.org/officeDocument/2006/relationships/tags" Target="../tags/tag132.xml"/><Relationship Id="rId52" Type="http://schemas.openxmlformats.org/officeDocument/2006/relationships/tags" Target="../tags/tag140.xml"/><Relationship Id="rId60" Type="http://schemas.openxmlformats.org/officeDocument/2006/relationships/hyperlink" Target="https://www.ipc.nsw.gov.au/information-access-guideline-6" TargetMode="External"/><Relationship Id="rId4" Type="http://schemas.openxmlformats.org/officeDocument/2006/relationships/tags" Target="../tags/tag92.xml"/><Relationship Id="rId9" Type="http://schemas.openxmlformats.org/officeDocument/2006/relationships/tags" Target="../tags/tag97.xml"/><Relationship Id="rId14" Type="http://schemas.openxmlformats.org/officeDocument/2006/relationships/tags" Target="../tags/tag102.xml"/><Relationship Id="rId22" Type="http://schemas.openxmlformats.org/officeDocument/2006/relationships/tags" Target="../tags/tag110.xml"/><Relationship Id="rId27" Type="http://schemas.openxmlformats.org/officeDocument/2006/relationships/tags" Target="../tags/tag115.xml"/><Relationship Id="rId30" Type="http://schemas.openxmlformats.org/officeDocument/2006/relationships/tags" Target="../tags/tag118.xml"/><Relationship Id="rId35" Type="http://schemas.openxmlformats.org/officeDocument/2006/relationships/tags" Target="../tags/tag123.xml"/><Relationship Id="rId43" Type="http://schemas.openxmlformats.org/officeDocument/2006/relationships/tags" Target="../tags/tag131.xml"/><Relationship Id="rId48" Type="http://schemas.openxmlformats.org/officeDocument/2006/relationships/tags" Target="../tags/tag136.xml"/><Relationship Id="rId56" Type="http://schemas.openxmlformats.org/officeDocument/2006/relationships/tags" Target="../tags/tag144.xml"/><Relationship Id="rId8" Type="http://schemas.openxmlformats.org/officeDocument/2006/relationships/tags" Target="../tags/tag96.xml"/><Relationship Id="rId51" Type="http://schemas.openxmlformats.org/officeDocument/2006/relationships/tags" Target="../tags/tag139.xml"/><Relationship Id="rId3" Type="http://schemas.openxmlformats.org/officeDocument/2006/relationships/tags" Target="../tags/tag91.xml"/><Relationship Id="rId12" Type="http://schemas.openxmlformats.org/officeDocument/2006/relationships/tags" Target="../tags/tag100.xml"/><Relationship Id="rId17" Type="http://schemas.openxmlformats.org/officeDocument/2006/relationships/tags" Target="../tags/tag105.xml"/><Relationship Id="rId25" Type="http://schemas.openxmlformats.org/officeDocument/2006/relationships/tags" Target="../tags/tag113.xml"/><Relationship Id="rId33" Type="http://schemas.openxmlformats.org/officeDocument/2006/relationships/tags" Target="../tags/tag121.xml"/><Relationship Id="rId38" Type="http://schemas.openxmlformats.org/officeDocument/2006/relationships/tags" Target="../tags/tag126.xml"/><Relationship Id="rId46" Type="http://schemas.openxmlformats.org/officeDocument/2006/relationships/tags" Target="../tags/tag134.xml"/><Relationship Id="rId59"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2"/>
            </p:custDataLst>
          </p:nvPr>
        </p:nvSpPr>
        <p:spPr>
          <a:xfrm>
            <a:off x="510486" y="885483"/>
            <a:ext cx="11629619" cy="283930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3"/>
            </p:custDataLst>
          </p:nvPr>
        </p:nvSpPr>
        <p:spPr>
          <a:xfrm>
            <a:off x="563170" y="3734763"/>
            <a:ext cx="11629619" cy="2974445"/>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4"/>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5"/>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6"/>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7"/>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8"/>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9"/>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0"/>
            </p:custDataLst>
          </p:nvPr>
        </p:nvSpPr>
        <p:spPr>
          <a:xfrm>
            <a:off x="87928" y="872776"/>
            <a:ext cx="386525" cy="2839303"/>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1"/>
            </p:custDataLst>
          </p:nvPr>
        </p:nvSpPr>
        <p:spPr>
          <a:xfrm>
            <a:off x="107529" y="3734763"/>
            <a:ext cx="361531" cy="297444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2"/>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3"/>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4"/>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15"/>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16"/>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17"/>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18"/>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19"/>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0"/>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1"/>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2"/>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3"/>
            </p:custDataLst>
          </p:nvPr>
        </p:nvSpPr>
        <p:spPr>
          <a:xfrm rot="16200000">
            <a:off x="-120258" y="2174790"/>
            <a:ext cx="714276" cy="228561"/>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4"/>
            </p:custDataLst>
          </p:nvPr>
        </p:nvSpPr>
        <p:spPr>
          <a:xfrm rot="16200000">
            <a:off x="-201268" y="4997318"/>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2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26"/>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27"/>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28"/>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29"/>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TLSHAPE_TB_00000000000000000000000000000000_TimescaleInterval1">
            <a:extLst>
              <a:ext uri="{FF2B5EF4-FFF2-40B4-BE49-F238E27FC236}">
                <a16:creationId xmlns:a16="http://schemas.microsoft.com/office/drawing/2014/main" id="{80C8A7DB-E81B-CAB4-ADB3-92BFB355B7FE}"/>
              </a:ext>
            </a:extLst>
          </p:cNvPr>
          <p:cNvSpPr txBox="1"/>
          <p:nvPr>
            <p:custDataLst>
              <p:tags r:id="rId30"/>
            </p:custDataLst>
          </p:nvPr>
        </p:nvSpPr>
        <p:spPr>
          <a:xfrm>
            <a:off x="968611" y="517253"/>
            <a:ext cx="683205" cy="208135"/>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July 2025</a:t>
            </a:r>
            <a:endParaRPr lang="en-GB" sz="1100" spc="-20" dirty="0">
              <a:solidFill>
                <a:schemeClr val="dk1"/>
              </a:solidFill>
            </a:endParaRPr>
          </a:p>
        </p:txBody>
      </p:sp>
      <p:sp>
        <p:nvSpPr>
          <p:cNvPr id="9" name="OTLSHAPE_TB_00000000000000000000000000000000_TimescaleInterval2">
            <a:extLst>
              <a:ext uri="{FF2B5EF4-FFF2-40B4-BE49-F238E27FC236}">
                <a16:creationId xmlns:a16="http://schemas.microsoft.com/office/drawing/2014/main" id="{9C18AE59-0576-861F-D34E-8DCCDCA32121}"/>
              </a:ext>
            </a:extLst>
          </p:cNvPr>
          <p:cNvSpPr txBox="1"/>
          <p:nvPr>
            <p:custDataLst>
              <p:tags r:id="rId31"/>
            </p:custDataLst>
          </p:nvPr>
        </p:nvSpPr>
        <p:spPr>
          <a:xfrm>
            <a:off x="2288838" y="519183"/>
            <a:ext cx="683205" cy="204274"/>
          </a:xfrm>
          <a:prstGeom prst="rect">
            <a:avLst/>
          </a:prstGeom>
          <a:solidFill>
            <a:schemeClr val="bg1">
              <a:lumMod val="85000"/>
            </a:schemeClr>
          </a:solidFill>
        </p:spPr>
        <p:txBody>
          <a:bodyPr vert="horz" wrap="none" lIns="0" tIns="0" rIns="0" bIns="0" rtlCol="0" anchor="ctr" anchorCtr="0">
            <a:noAutofit/>
          </a:bodyPr>
          <a:lstStyle/>
          <a:p>
            <a:pPr algn="ctr"/>
            <a:r>
              <a:rPr lang="en-GB" sz="1100" b="1" spc="-18" dirty="0">
                <a:solidFill>
                  <a:schemeClr val="dk1"/>
                </a:solidFill>
              </a:rPr>
              <a:t>Aug</a:t>
            </a:r>
            <a:r>
              <a:rPr lang="en-GB" sz="1100" spc="-18" dirty="0">
                <a:solidFill>
                  <a:schemeClr val="dk1"/>
                </a:solidFill>
              </a:rPr>
              <a:t> </a:t>
            </a:r>
            <a:r>
              <a:rPr lang="en-GB" sz="1100" b="1" spc="-18" dirty="0">
                <a:solidFill>
                  <a:schemeClr val="dk1"/>
                </a:solidFill>
              </a:rPr>
              <a:t>2025</a:t>
            </a:r>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2"/>
            </p:custDataLst>
          </p:nvPr>
        </p:nvSpPr>
        <p:spPr>
          <a:xfrm>
            <a:off x="3477737" y="511215"/>
            <a:ext cx="695198" cy="202317"/>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2" dirty="0">
                <a:solidFill>
                  <a:schemeClr val="dk1"/>
                </a:solidFill>
              </a:rPr>
              <a:t>Sept</a:t>
            </a:r>
            <a:r>
              <a:rPr lang="en-GB" sz="1100" spc="-22" dirty="0">
                <a:solidFill>
                  <a:schemeClr val="dk1"/>
                </a:solidFill>
              </a:rPr>
              <a:t> </a:t>
            </a:r>
            <a:r>
              <a:rPr lang="en-GB" sz="1100" b="1" spc="-22" dirty="0">
                <a:solidFill>
                  <a:schemeClr val="dk1"/>
                </a:solidFill>
              </a:rPr>
              <a:t>2025</a:t>
            </a:r>
            <a:endParaRPr lang="en-GB" sz="1100" spc="-22" dirty="0">
              <a:solidFill>
                <a:schemeClr val="dk1"/>
              </a:solidFill>
            </a:endParaRPr>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3"/>
            </p:custDataLst>
          </p:nvPr>
        </p:nvSpPr>
        <p:spPr>
          <a:xfrm>
            <a:off x="4807230" y="532744"/>
            <a:ext cx="754737" cy="183232"/>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Oct</a:t>
            </a:r>
            <a:r>
              <a:rPr lang="en-GB" sz="1100" spc="-20" dirty="0">
                <a:solidFill>
                  <a:schemeClr val="dk1"/>
                </a:solidFill>
              </a:rPr>
              <a:t> </a:t>
            </a:r>
            <a:r>
              <a:rPr lang="en-GB" sz="1100" b="1" spc="-20" dirty="0">
                <a:solidFill>
                  <a:schemeClr val="dk1"/>
                </a:solidFill>
              </a:rPr>
              <a:t>2025</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4"/>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5"/>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3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3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3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9F62FA9B-AA44-7A99-834B-624B1D6206D6}"/>
              </a:ext>
            </a:extLst>
          </p:cNvPr>
          <p:cNvCxnSpPr/>
          <p:nvPr>
            <p:custDataLst>
              <p:tags r:id="rId60"/>
            </p:custDataLst>
          </p:nvPr>
        </p:nvCxnSpPr>
        <p:spPr>
          <a:xfrm>
            <a:off x="1943217" y="50223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1"/>
            </p:custDataLst>
          </p:nvPr>
        </p:nvCxnSpPr>
        <p:spPr>
          <a:xfrm>
            <a:off x="3172712" y="552728"/>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8" name="OTLSHAPE_TB_00000000000000000000000000000000_Separator3">
            <a:extLst>
              <a:ext uri="{FF2B5EF4-FFF2-40B4-BE49-F238E27FC236}">
                <a16:creationId xmlns:a16="http://schemas.microsoft.com/office/drawing/2014/main" id="{B31DD512-614A-E04A-2992-FF283DA49DF0}"/>
              </a:ext>
            </a:extLst>
          </p:cNvPr>
          <p:cNvCxnSpPr/>
          <p:nvPr>
            <p:custDataLst>
              <p:tags r:id="rId62"/>
            </p:custDataLst>
          </p:nvPr>
        </p:nvCxnSpPr>
        <p:spPr>
          <a:xfrm>
            <a:off x="5810822" y="50223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1506443" y="21813"/>
            <a:ext cx="8772144" cy="461665"/>
          </a:xfrm>
          <a:prstGeom prst="rect">
            <a:avLst/>
          </a:prstGeom>
          <a:noFill/>
        </p:spPr>
        <p:txBody>
          <a:bodyPr wrap="square" rtlCol="0">
            <a:spAutoFit/>
          </a:bodyPr>
          <a:lstStyle/>
          <a:p>
            <a:pPr algn="ctr"/>
            <a:r>
              <a:rPr lang="en-US" sz="2400" dirty="0">
                <a:solidFill>
                  <a:schemeClr val="accent1">
                    <a:lumMod val="75000"/>
                  </a:schemeClr>
                </a:solidFill>
              </a:rPr>
              <a:t>JO Calendar of Compliance &amp; Reporting </a:t>
            </a:r>
            <a:r>
              <a:rPr lang="en-US" sz="2400">
                <a:solidFill>
                  <a:schemeClr val="accent1">
                    <a:lumMod val="75000"/>
                  </a:schemeClr>
                </a:solidFill>
              </a:rPr>
              <a:t>Requirements 2025-26</a:t>
            </a:r>
            <a:endParaRPr lang="en-US" sz="2400" dirty="0">
              <a:solidFill>
                <a:schemeClr val="accent1">
                  <a:lumMod val="75000"/>
                </a:schemeClr>
              </a:solidFill>
            </a:endParaRPr>
          </a:p>
        </p:txBody>
      </p:sp>
      <p:sp>
        <p:nvSpPr>
          <p:cNvPr id="149" name="OTLSHAPE_SLA_199d0cae46ea41538561df4885311cf6_Title">
            <a:extLst>
              <a:ext uri="{FF2B5EF4-FFF2-40B4-BE49-F238E27FC236}">
                <a16:creationId xmlns:a16="http://schemas.microsoft.com/office/drawing/2014/main" id="{B3296606-12DD-486D-8542-937B13918F67}"/>
              </a:ext>
            </a:extLst>
          </p:cNvPr>
          <p:cNvSpPr txBox="1"/>
          <p:nvPr>
            <p:custDataLst>
              <p:tags r:id="rId63"/>
            </p:custDataLst>
          </p:nvPr>
        </p:nvSpPr>
        <p:spPr>
          <a:xfrm>
            <a:off x="834120" y="1003385"/>
            <a:ext cx="861824" cy="769441"/>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Financial statements to be audited within 4 months [LGA s416(1)]</a:t>
            </a:r>
          </a:p>
        </p:txBody>
      </p:sp>
      <p:sp>
        <p:nvSpPr>
          <p:cNvPr id="85" name="OTLSHAPE_SLA_199d0cae46ea41538561df4885311cf6_Title">
            <a:extLst>
              <a:ext uri="{FF2B5EF4-FFF2-40B4-BE49-F238E27FC236}">
                <a16:creationId xmlns:a16="http://schemas.microsoft.com/office/drawing/2014/main" id="{7BC3B23E-6120-4938-B274-F545C86BFDE6}"/>
              </a:ext>
            </a:extLst>
          </p:cNvPr>
          <p:cNvSpPr txBox="1"/>
          <p:nvPr>
            <p:custDataLst>
              <p:tags r:id="rId64"/>
            </p:custDataLst>
          </p:nvPr>
        </p:nvSpPr>
        <p:spPr>
          <a:xfrm>
            <a:off x="846362" y="3002176"/>
            <a:ext cx="861824"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GST Certificate to be submitted</a:t>
            </a:r>
          </a:p>
        </p:txBody>
      </p:sp>
      <p:sp>
        <p:nvSpPr>
          <p:cNvPr id="101" name="OTLSHAPE_SLA_d5b7e43d7a3448f2b24d21705fa8dd72_Title">
            <a:extLst>
              <a:ext uri="{FF2B5EF4-FFF2-40B4-BE49-F238E27FC236}">
                <a16:creationId xmlns:a16="http://schemas.microsoft.com/office/drawing/2014/main" id="{2D89C365-682A-41E2-92A5-D92024B9C0FC}"/>
              </a:ext>
            </a:extLst>
          </p:cNvPr>
          <p:cNvSpPr txBox="1"/>
          <p:nvPr>
            <p:custDataLst>
              <p:tags r:id="rId65"/>
            </p:custDataLst>
          </p:nvPr>
        </p:nvSpPr>
        <p:spPr>
          <a:xfrm>
            <a:off x="3246456" y="4684000"/>
            <a:ext cx="1304864" cy="1670720"/>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Written returns of interest due  for voting representatives and designated persons who held office at 30 June [MCC cl4.21(b)] to be lodged</a:t>
            </a:r>
          </a:p>
          <a:p>
            <a:r>
              <a:rPr lang="en-US" sz="1000" spc="-8" dirty="0">
                <a:solidFill>
                  <a:schemeClr val="dk1"/>
                </a:solidFill>
                <a:latin typeface="Calibri" panose="020F0502020204030204" pitchFamily="34" charset="0"/>
              </a:rPr>
              <a:t>EO to table returns at next JO Board meeting [MCC cl 4.25]</a:t>
            </a:r>
          </a:p>
        </p:txBody>
      </p:sp>
      <p:sp>
        <p:nvSpPr>
          <p:cNvPr id="103" name="OTLSHAPE_SLA_199d0cae46ea41538561df4885311cf6_Title">
            <a:extLst>
              <a:ext uri="{FF2B5EF4-FFF2-40B4-BE49-F238E27FC236}">
                <a16:creationId xmlns:a16="http://schemas.microsoft.com/office/drawing/2014/main" id="{95298C95-54DC-4FF4-893B-789FCD63C391}"/>
              </a:ext>
            </a:extLst>
          </p:cNvPr>
          <p:cNvSpPr txBox="1"/>
          <p:nvPr>
            <p:custDataLst>
              <p:tags r:id="rId66"/>
            </p:custDataLst>
          </p:nvPr>
        </p:nvSpPr>
        <p:spPr>
          <a:xfrm>
            <a:off x="4702673" y="1102222"/>
            <a:ext cx="1062643"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17     </a:t>
            </a:r>
            <a:r>
              <a:rPr lang="en-US" sz="1000" spc="-8" dirty="0">
                <a:solidFill>
                  <a:schemeClr val="dk1"/>
                </a:solidFill>
                <a:latin typeface="Calibri" panose="020F0502020204030204" pitchFamily="34" charset="0"/>
              </a:rPr>
              <a:t>Request for extension to lodge financial statements due in writing to OLG [LGA s416(2), Code</a:t>
            </a:r>
            <a:r>
              <a:rPr lang="en-US" sz="900" spc="-8" dirty="0">
                <a:solidFill>
                  <a:schemeClr val="dk1"/>
                </a:solidFill>
                <a:latin typeface="Calibri" panose="020F0502020204030204" pitchFamily="34" charset="0"/>
              </a:rPr>
              <a:t>]</a:t>
            </a:r>
          </a:p>
        </p:txBody>
      </p:sp>
      <p:sp>
        <p:nvSpPr>
          <p:cNvPr id="105" name="OTLSHAPE_SLA_d5b7e43d7a3448f2b24d21705fa8dd72_Title">
            <a:extLst>
              <a:ext uri="{FF2B5EF4-FFF2-40B4-BE49-F238E27FC236}">
                <a16:creationId xmlns:a16="http://schemas.microsoft.com/office/drawing/2014/main" id="{60E55678-590A-4B0A-B9B9-900A38B0CBCE}"/>
              </a:ext>
            </a:extLst>
          </p:cNvPr>
          <p:cNvSpPr txBox="1"/>
          <p:nvPr>
            <p:custDataLst>
              <p:tags r:id="rId67"/>
            </p:custDataLst>
          </p:nvPr>
        </p:nvSpPr>
        <p:spPr>
          <a:xfrm>
            <a:off x="4732182" y="3826113"/>
            <a:ext cx="918853" cy="1217439"/>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of obligations under GIPA due to the Minister and the Information Commissioner [GIPA s125]</a:t>
            </a:r>
            <a:endParaRPr lang="en-US" sz="1000" b="1" spc="-8" dirty="0">
              <a:solidFill>
                <a:schemeClr val="dk1"/>
              </a:solidFill>
              <a:latin typeface="Calibri" panose="020F0502020204030204" pitchFamily="34" charset="0"/>
            </a:endParaRPr>
          </a:p>
        </p:txBody>
      </p:sp>
      <p:sp>
        <p:nvSpPr>
          <p:cNvPr id="106" name="OTLSHAPE_SLA_199d0cae46ea41538561df4885311cf6_Title">
            <a:extLst>
              <a:ext uri="{FF2B5EF4-FFF2-40B4-BE49-F238E27FC236}">
                <a16:creationId xmlns:a16="http://schemas.microsoft.com/office/drawing/2014/main" id="{B516A6F9-BC01-441E-8BC7-D469EED5C1D3}"/>
              </a:ext>
            </a:extLst>
          </p:cNvPr>
          <p:cNvSpPr txBox="1"/>
          <p:nvPr>
            <p:custDataLst>
              <p:tags r:id="rId68"/>
            </p:custDataLst>
          </p:nvPr>
        </p:nvSpPr>
        <p:spPr>
          <a:xfrm>
            <a:off x="4702673" y="2275613"/>
            <a:ext cx="1062643" cy="1231106"/>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Financial Statements to be audited [LGAs416(1), Code] and lodged to OLG [LGA s417)5)] with Financial Data Return</a:t>
            </a:r>
          </a:p>
        </p:txBody>
      </p:sp>
      <p:sp>
        <p:nvSpPr>
          <p:cNvPr id="114" name="OTLSHAPE_TB_00000000000000000000000000000000_TimescaleInterval1">
            <a:extLst>
              <a:ext uri="{FF2B5EF4-FFF2-40B4-BE49-F238E27FC236}">
                <a16:creationId xmlns:a16="http://schemas.microsoft.com/office/drawing/2014/main" id="{36B3B84F-69F2-4097-8440-B993FF8926D5}"/>
              </a:ext>
            </a:extLst>
          </p:cNvPr>
          <p:cNvSpPr txBox="1"/>
          <p:nvPr>
            <p:custDataLst>
              <p:tags r:id="rId69"/>
            </p:custDataLst>
          </p:nvPr>
        </p:nvSpPr>
        <p:spPr>
          <a:xfrm>
            <a:off x="6089207" y="525499"/>
            <a:ext cx="663972" cy="201022"/>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Nov 2025</a:t>
            </a:r>
            <a:endParaRPr lang="en-GB" sz="1100" spc="-20" dirty="0">
              <a:solidFill>
                <a:schemeClr val="dk1"/>
              </a:solidFill>
            </a:endParaRPr>
          </a:p>
        </p:txBody>
      </p:sp>
      <p:sp>
        <p:nvSpPr>
          <p:cNvPr id="116" name="OTLSHAPE_TB_00000000000000000000000000000000_TimescaleInterval2">
            <a:extLst>
              <a:ext uri="{FF2B5EF4-FFF2-40B4-BE49-F238E27FC236}">
                <a16:creationId xmlns:a16="http://schemas.microsoft.com/office/drawing/2014/main" id="{04A19CCB-FA81-4938-92FD-A9B1DD63D3A8}"/>
              </a:ext>
            </a:extLst>
          </p:cNvPr>
          <p:cNvSpPr txBox="1"/>
          <p:nvPr>
            <p:custDataLst>
              <p:tags r:id="rId70"/>
            </p:custDataLst>
          </p:nvPr>
        </p:nvSpPr>
        <p:spPr>
          <a:xfrm>
            <a:off x="7325689" y="544021"/>
            <a:ext cx="716578" cy="194557"/>
          </a:xfrm>
          <a:prstGeom prst="rect">
            <a:avLst/>
          </a:prstGeom>
          <a:solidFill>
            <a:schemeClr val="bg1">
              <a:lumMod val="85000"/>
            </a:schemeClr>
          </a:solidFill>
        </p:spPr>
        <p:txBody>
          <a:bodyPr vert="horz" wrap="none" lIns="0" tIns="0" rIns="0" bIns="0" rtlCol="0" anchor="ctr" anchorCtr="0">
            <a:noAutofit/>
          </a:bodyPr>
          <a:lstStyle/>
          <a:p>
            <a:pPr algn="ctr"/>
            <a:r>
              <a:rPr lang="en-GB" sz="1100" b="1" spc="-18" dirty="0">
                <a:solidFill>
                  <a:schemeClr val="dk1"/>
                </a:solidFill>
              </a:rPr>
              <a:t>Dec</a:t>
            </a:r>
            <a:r>
              <a:rPr lang="en-GB" sz="1100" spc="-18" dirty="0">
                <a:solidFill>
                  <a:schemeClr val="dk1"/>
                </a:solidFill>
              </a:rPr>
              <a:t> </a:t>
            </a:r>
            <a:r>
              <a:rPr lang="en-GB" sz="1100" b="1" spc="-18" dirty="0">
                <a:solidFill>
                  <a:schemeClr val="dk1"/>
                </a:solidFill>
              </a:rPr>
              <a:t>2025</a:t>
            </a:r>
          </a:p>
        </p:txBody>
      </p:sp>
      <p:sp>
        <p:nvSpPr>
          <p:cNvPr id="121" name="OTLSHAPE_SLA_199d0cae46ea41538561df4885311cf6_Title">
            <a:extLst>
              <a:ext uri="{FF2B5EF4-FFF2-40B4-BE49-F238E27FC236}">
                <a16:creationId xmlns:a16="http://schemas.microsoft.com/office/drawing/2014/main" id="{B8B2F235-3AD8-4D16-893F-DAC2837E26BC}"/>
              </a:ext>
            </a:extLst>
          </p:cNvPr>
          <p:cNvSpPr txBox="1"/>
          <p:nvPr>
            <p:custDataLst>
              <p:tags r:id="rId71"/>
            </p:custDataLst>
          </p:nvPr>
        </p:nvSpPr>
        <p:spPr>
          <a:xfrm>
            <a:off x="6096000" y="3826113"/>
            <a:ext cx="1160400" cy="107721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Annual </a:t>
            </a:r>
            <a:r>
              <a:rPr lang="en-US" sz="1000" dirty="0"/>
              <a:t>Performance</a:t>
            </a:r>
            <a:r>
              <a:rPr lang="en-US" sz="1000" spc="-8" dirty="0">
                <a:solidFill>
                  <a:schemeClr val="dk1"/>
                </a:solidFill>
                <a:latin typeface="Calibri" panose="020F0502020204030204" pitchFamily="34" charset="0"/>
              </a:rPr>
              <a:t> Statement is to be prepared </a:t>
            </a:r>
            <a:r>
              <a:rPr lang="nn-NO" sz="1000" spc="-8" dirty="0">
                <a:solidFill>
                  <a:schemeClr val="dk1"/>
                </a:solidFill>
                <a:latin typeface="Calibri" panose="020F0502020204030204" pitchFamily="34" charset="0"/>
              </a:rPr>
              <a:t> [LG Reg ss 397J &amp; 217(1)</a:t>
            </a:r>
            <a:r>
              <a:rPr lang="en-US" sz="1000" spc="-8" dirty="0">
                <a:solidFill>
                  <a:schemeClr val="dk1"/>
                </a:solidFill>
                <a:latin typeface="Calibri" panose="020F0502020204030204" pitchFamily="34" charset="0"/>
              </a:rPr>
              <a:t>] [Checklist is available </a:t>
            </a:r>
            <a:r>
              <a:rPr lang="en-US" sz="1000" spc="-8" dirty="0">
                <a:solidFill>
                  <a:schemeClr val="dk1"/>
                </a:solidFill>
                <a:latin typeface="Calibri" panose="020F0502020204030204" pitchFamily="34" charset="0"/>
                <a:hlinkClick r:id="rId90"/>
              </a:rPr>
              <a:t>here</a:t>
            </a:r>
            <a:r>
              <a:rPr lang="en-US" sz="1000" spc="-8" dirty="0">
                <a:solidFill>
                  <a:schemeClr val="dk1"/>
                </a:solidFill>
                <a:latin typeface="Calibri" panose="020F0502020204030204" pitchFamily="34" charset="0"/>
              </a:rPr>
              <a:t>]</a:t>
            </a:r>
          </a:p>
        </p:txBody>
      </p:sp>
      <p:sp>
        <p:nvSpPr>
          <p:cNvPr id="122" name="OTLSHAPE_SLA_199d0cae46ea41538561df4885311cf6_Title">
            <a:extLst>
              <a:ext uri="{FF2B5EF4-FFF2-40B4-BE49-F238E27FC236}">
                <a16:creationId xmlns:a16="http://schemas.microsoft.com/office/drawing/2014/main" id="{5A187CD1-2126-4AD2-B0A4-5F8A79F6F90E}"/>
              </a:ext>
            </a:extLst>
          </p:cNvPr>
          <p:cNvSpPr txBox="1"/>
          <p:nvPr>
            <p:custDataLst>
              <p:tags r:id="rId72"/>
            </p:custDataLst>
          </p:nvPr>
        </p:nvSpPr>
        <p:spPr>
          <a:xfrm>
            <a:off x="7463096" y="5258861"/>
            <a:ext cx="1139632" cy="1231106"/>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Model Code of Conduct Complaints Statistics to be reported to Board [Procedures 11.1].  Collection form due to OLG [Procedures 11.2]</a:t>
            </a:r>
          </a:p>
        </p:txBody>
      </p:sp>
      <p:cxnSp>
        <p:nvCxnSpPr>
          <p:cNvPr id="123" name="OTLSHAPE_TB_00000000000000000000000000000000_Separator3">
            <a:extLst>
              <a:ext uri="{FF2B5EF4-FFF2-40B4-BE49-F238E27FC236}">
                <a16:creationId xmlns:a16="http://schemas.microsoft.com/office/drawing/2014/main" id="{27F401E6-715C-4C27-81BB-13F132CB5512}"/>
              </a:ext>
            </a:extLst>
          </p:cNvPr>
          <p:cNvCxnSpPr>
            <a:cxnSpLocks/>
          </p:cNvCxnSpPr>
          <p:nvPr>
            <p:custDataLst>
              <p:tags r:id="rId73"/>
            </p:custDataLst>
          </p:nvPr>
        </p:nvCxnSpPr>
        <p:spPr>
          <a:xfrm>
            <a:off x="7077188" y="520933"/>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4" name="OTLSHAPE_TB_00000000000000000000000000000000_Separator3">
            <a:extLst>
              <a:ext uri="{FF2B5EF4-FFF2-40B4-BE49-F238E27FC236}">
                <a16:creationId xmlns:a16="http://schemas.microsoft.com/office/drawing/2014/main" id="{B6B95465-1B52-4E58-8CE5-25137BD5E54F}"/>
              </a:ext>
            </a:extLst>
          </p:cNvPr>
          <p:cNvCxnSpPr/>
          <p:nvPr>
            <p:custDataLst>
              <p:tags r:id="rId74"/>
            </p:custDataLst>
          </p:nvPr>
        </p:nvCxnSpPr>
        <p:spPr>
          <a:xfrm>
            <a:off x="9379422" y="522583"/>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5" name="OTLSHAPE_TB_00000000000000000000000000000000_Separator3">
            <a:extLst>
              <a:ext uri="{FF2B5EF4-FFF2-40B4-BE49-F238E27FC236}">
                <a16:creationId xmlns:a16="http://schemas.microsoft.com/office/drawing/2014/main" id="{88B765F1-DD30-48BC-908D-734E58E9D720}"/>
              </a:ext>
            </a:extLst>
          </p:cNvPr>
          <p:cNvCxnSpPr/>
          <p:nvPr>
            <p:custDataLst>
              <p:tags r:id="rId75"/>
            </p:custDataLst>
          </p:nvPr>
        </p:nvCxnSpPr>
        <p:spPr>
          <a:xfrm>
            <a:off x="4525364" y="532070"/>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7" name="OTLSHAPE_TB_00000000000000000000000000000000_TimescaleInterval3">
            <a:extLst>
              <a:ext uri="{FF2B5EF4-FFF2-40B4-BE49-F238E27FC236}">
                <a16:creationId xmlns:a16="http://schemas.microsoft.com/office/drawing/2014/main" id="{5FFAB3B5-12C2-4E0A-A804-BF96D206FCD6}"/>
              </a:ext>
            </a:extLst>
          </p:cNvPr>
          <p:cNvSpPr txBox="1"/>
          <p:nvPr>
            <p:custDataLst>
              <p:tags r:id="rId76"/>
            </p:custDataLst>
          </p:nvPr>
        </p:nvSpPr>
        <p:spPr>
          <a:xfrm>
            <a:off x="8469081" y="536398"/>
            <a:ext cx="722184" cy="188221"/>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2" dirty="0">
                <a:solidFill>
                  <a:schemeClr val="dk1"/>
                </a:solidFill>
              </a:rPr>
              <a:t>Jan</a:t>
            </a:r>
            <a:r>
              <a:rPr lang="en-GB" sz="1100" spc="-22" dirty="0">
                <a:solidFill>
                  <a:schemeClr val="dk1"/>
                </a:solidFill>
              </a:rPr>
              <a:t> </a:t>
            </a:r>
            <a:r>
              <a:rPr lang="en-GB" sz="1100" b="1" spc="-22" dirty="0">
                <a:solidFill>
                  <a:schemeClr val="dk1"/>
                </a:solidFill>
              </a:rPr>
              <a:t>2026</a:t>
            </a:r>
            <a:endParaRPr lang="en-GB" sz="1100" spc="-22" dirty="0">
              <a:solidFill>
                <a:schemeClr val="dk1"/>
              </a:solidFill>
            </a:endParaRPr>
          </a:p>
        </p:txBody>
      </p:sp>
      <p:sp>
        <p:nvSpPr>
          <p:cNvPr id="128" name="OTLSHAPE_TB_00000000000000000000000000000000_TimescaleInterval4">
            <a:extLst>
              <a:ext uri="{FF2B5EF4-FFF2-40B4-BE49-F238E27FC236}">
                <a16:creationId xmlns:a16="http://schemas.microsoft.com/office/drawing/2014/main" id="{9B951698-356D-4A0D-8339-D7214C5C4C6C}"/>
              </a:ext>
            </a:extLst>
          </p:cNvPr>
          <p:cNvSpPr txBox="1"/>
          <p:nvPr>
            <p:custDataLst>
              <p:tags r:id="rId77"/>
            </p:custDataLst>
          </p:nvPr>
        </p:nvSpPr>
        <p:spPr>
          <a:xfrm>
            <a:off x="9497141" y="458972"/>
            <a:ext cx="936091" cy="340150"/>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Feb</a:t>
            </a:r>
            <a:r>
              <a:rPr lang="en-GB" sz="1100" spc="-20" dirty="0">
                <a:solidFill>
                  <a:schemeClr val="dk1"/>
                </a:solidFill>
              </a:rPr>
              <a:t> </a:t>
            </a:r>
            <a:r>
              <a:rPr lang="en-GB" sz="1100" b="1" spc="-20" dirty="0">
                <a:solidFill>
                  <a:schemeClr val="dk1"/>
                </a:solidFill>
              </a:rPr>
              <a:t>2026 – </a:t>
            </a:r>
          </a:p>
          <a:p>
            <a:pPr algn="ctr"/>
            <a:r>
              <a:rPr lang="en-GB" sz="1100" b="1" spc="-20" dirty="0">
                <a:solidFill>
                  <a:schemeClr val="dk1"/>
                </a:solidFill>
              </a:rPr>
              <a:t>May 2026</a:t>
            </a:r>
          </a:p>
        </p:txBody>
      </p:sp>
      <p:sp>
        <p:nvSpPr>
          <p:cNvPr id="132" name="OTLSHAPE_TB_00000000000000000000000000000000_TimescaleInterval4">
            <a:extLst>
              <a:ext uri="{FF2B5EF4-FFF2-40B4-BE49-F238E27FC236}">
                <a16:creationId xmlns:a16="http://schemas.microsoft.com/office/drawing/2014/main" id="{46377C81-8DD6-47C4-A9A1-7558F235ED02}"/>
              </a:ext>
            </a:extLst>
          </p:cNvPr>
          <p:cNvSpPr txBox="1"/>
          <p:nvPr>
            <p:custDataLst>
              <p:tags r:id="rId78"/>
            </p:custDataLst>
          </p:nvPr>
        </p:nvSpPr>
        <p:spPr>
          <a:xfrm>
            <a:off x="11029663" y="575967"/>
            <a:ext cx="769701" cy="182880"/>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June</a:t>
            </a:r>
            <a:r>
              <a:rPr lang="en-GB" sz="1100" spc="-20" dirty="0">
                <a:solidFill>
                  <a:schemeClr val="dk1"/>
                </a:solidFill>
              </a:rPr>
              <a:t> </a:t>
            </a:r>
            <a:r>
              <a:rPr lang="en-GB" sz="1100" b="1" spc="-20" dirty="0">
                <a:solidFill>
                  <a:schemeClr val="dk1"/>
                </a:solidFill>
              </a:rPr>
              <a:t>2026</a:t>
            </a:r>
          </a:p>
        </p:txBody>
      </p:sp>
      <p:sp>
        <p:nvSpPr>
          <p:cNvPr id="135" name="OTLSHAPE_SLA_199d0cae46ea41538561df4885311cf6_Title">
            <a:extLst>
              <a:ext uri="{FF2B5EF4-FFF2-40B4-BE49-F238E27FC236}">
                <a16:creationId xmlns:a16="http://schemas.microsoft.com/office/drawing/2014/main" id="{CD56090B-6484-456B-A800-0CAAF2DE8872}"/>
              </a:ext>
            </a:extLst>
          </p:cNvPr>
          <p:cNvSpPr txBox="1"/>
          <p:nvPr>
            <p:custDataLst>
              <p:tags r:id="rId79"/>
            </p:custDataLst>
          </p:nvPr>
        </p:nvSpPr>
        <p:spPr>
          <a:xfrm>
            <a:off x="11045088" y="3871691"/>
            <a:ext cx="918853"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to adopt Statement of Revenue Policy and Budget 2025-26 [LG Reg cl 397I]</a:t>
            </a:r>
            <a:endParaRPr lang="en-US" sz="1000" spc="-8" dirty="0">
              <a:solidFill>
                <a:schemeClr val="dk1"/>
              </a:solidFill>
              <a:latin typeface="Calibri" panose="020F0502020204030204" pitchFamily="34" charset="0"/>
            </a:endParaRPr>
          </a:p>
        </p:txBody>
      </p:sp>
      <p:cxnSp>
        <p:nvCxnSpPr>
          <p:cNvPr id="136" name="OTLSHAPE_TB_00000000000000000000000000000000_Separator3">
            <a:extLst>
              <a:ext uri="{FF2B5EF4-FFF2-40B4-BE49-F238E27FC236}">
                <a16:creationId xmlns:a16="http://schemas.microsoft.com/office/drawing/2014/main" id="{F7FCE3B4-A7A5-4D52-A0CB-470BBE4A3C31}"/>
              </a:ext>
            </a:extLst>
          </p:cNvPr>
          <p:cNvCxnSpPr/>
          <p:nvPr>
            <p:custDataLst>
              <p:tags r:id="rId80"/>
            </p:custDataLst>
          </p:nvPr>
        </p:nvCxnSpPr>
        <p:spPr>
          <a:xfrm>
            <a:off x="8272366" y="522581"/>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OTLSHAPE_TB_00000000000000000000000000000000_Separator3">
            <a:extLst>
              <a:ext uri="{FF2B5EF4-FFF2-40B4-BE49-F238E27FC236}">
                <a16:creationId xmlns:a16="http://schemas.microsoft.com/office/drawing/2014/main" id="{13865864-231F-46B8-9653-93A4CDED592D}"/>
              </a:ext>
            </a:extLst>
          </p:cNvPr>
          <p:cNvCxnSpPr/>
          <p:nvPr>
            <p:custDataLst>
              <p:tags r:id="rId81"/>
            </p:custDataLst>
          </p:nvPr>
        </p:nvCxnSpPr>
        <p:spPr>
          <a:xfrm>
            <a:off x="10731319" y="552728"/>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OTLSHAPE_SLA_199d0cae46ea41538561df4885311cf6_Title">
            <a:extLst>
              <a:ext uri="{FF2B5EF4-FFF2-40B4-BE49-F238E27FC236}">
                <a16:creationId xmlns:a16="http://schemas.microsoft.com/office/drawing/2014/main" id="{4AE4E2CD-2D1B-4157-BD88-B19B93052E9D}"/>
              </a:ext>
            </a:extLst>
          </p:cNvPr>
          <p:cNvSpPr txBox="1"/>
          <p:nvPr>
            <p:custDataLst>
              <p:tags r:id="rId82"/>
            </p:custDataLst>
          </p:nvPr>
        </p:nvSpPr>
        <p:spPr>
          <a:xfrm>
            <a:off x="7355272" y="1099800"/>
            <a:ext cx="798725"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5    </a:t>
            </a:r>
            <a:r>
              <a:rPr lang="en-US" sz="1000" spc="-8" dirty="0">
                <a:solidFill>
                  <a:schemeClr val="dk1"/>
                </a:solidFill>
                <a:latin typeface="Calibri" panose="020F0502020204030204" pitchFamily="34" charset="0"/>
              </a:rPr>
              <a:t>Last day for financial statements to be presented to the public [LGA 418(2)] </a:t>
            </a:r>
          </a:p>
        </p:txBody>
      </p:sp>
      <p:sp>
        <p:nvSpPr>
          <p:cNvPr id="88" name="OTLSHAPE_SLA_199d0cae46ea41538561df4885311cf6_Title">
            <a:extLst>
              <a:ext uri="{FF2B5EF4-FFF2-40B4-BE49-F238E27FC236}">
                <a16:creationId xmlns:a16="http://schemas.microsoft.com/office/drawing/2014/main" id="{55D0A954-FD9D-4CBA-B35F-E680025760E1}"/>
              </a:ext>
            </a:extLst>
          </p:cNvPr>
          <p:cNvSpPr txBox="1"/>
          <p:nvPr>
            <p:custDataLst>
              <p:tags r:id="rId83"/>
            </p:custDataLst>
          </p:nvPr>
        </p:nvSpPr>
        <p:spPr>
          <a:xfrm>
            <a:off x="846363" y="1873532"/>
            <a:ext cx="849581"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7    </a:t>
            </a:r>
            <a:r>
              <a:rPr lang="en-US" sz="1000" spc="-8" dirty="0">
                <a:solidFill>
                  <a:schemeClr val="dk1"/>
                </a:solidFill>
                <a:latin typeface="Calibri" panose="020F0502020204030204" pitchFamily="34" charset="0"/>
              </a:rPr>
              <a:t>Proposed borrowing return to be submitted to </a:t>
            </a:r>
            <a:r>
              <a:rPr lang="en-US" sz="1000" spc="-8" dirty="0" err="1">
                <a:solidFill>
                  <a:schemeClr val="dk1"/>
                </a:solidFill>
                <a:latin typeface="Calibri" panose="020F0502020204030204" pitchFamily="34" charset="0"/>
              </a:rPr>
              <a:t>Tcorp</a:t>
            </a:r>
            <a:r>
              <a:rPr lang="en-US" sz="1000" spc="-8" dirty="0">
                <a:solidFill>
                  <a:schemeClr val="dk1"/>
                </a:solidFill>
                <a:latin typeface="Calibri" panose="020F0502020204030204" pitchFamily="34" charset="0"/>
              </a:rPr>
              <a:t>. Return available </a:t>
            </a:r>
            <a:r>
              <a:rPr lang="en-US" sz="1000" spc="-8" dirty="0">
                <a:solidFill>
                  <a:schemeClr val="dk1"/>
                </a:solidFill>
                <a:latin typeface="Calibri" panose="020F0502020204030204" pitchFamily="34" charset="0"/>
                <a:hlinkClick r:id="rId91"/>
              </a:rPr>
              <a:t>here</a:t>
            </a:r>
            <a:endParaRPr lang="en-US" sz="1000" spc="-8" dirty="0">
              <a:solidFill>
                <a:schemeClr val="dk1"/>
              </a:solidFill>
              <a:latin typeface="Calibri" panose="020F0502020204030204" pitchFamily="34" charset="0"/>
            </a:endParaRPr>
          </a:p>
        </p:txBody>
      </p:sp>
      <p:sp>
        <p:nvSpPr>
          <p:cNvPr id="3" name="OTLSHAPE_SLA_199d0cae46ea41538561df4885311cf6_Title">
            <a:extLst>
              <a:ext uri="{FF2B5EF4-FFF2-40B4-BE49-F238E27FC236}">
                <a16:creationId xmlns:a16="http://schemas.microsoft.com/office/drawing/2014/main" id="{4597AD91-EC68-A3DD-8EFE-92D72A91BBCD}"/>
              </a:ext>
            </a:extLst>
          </p:cNvPr>
          <p:cNvSpPr txBox="1"/>
          <p:nvPr>
            <p:custDataLst>
              <p:tags r:id="rId84"/>
            </p:custDataLst>
          </p:nvPr>
        </p:nvSpPr>
        <p:spPr>
          <a:xfrm>
            <a:off x="6089206" y="2289070"/>
            <a:ext cx="987981" cy="107721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AU" sz="1000" spc="-8" dirty="0">
                <a:solidFill>
                  <a:schemeClr val="dk1"/>
                </a:solidFill>
                <a:latin typeface="Calibri" panose="020F0502020204030204" pitchFamily="34" charset="0"/>
              </a:rPr>
              <a:t>JO must prepare its Annual Performance Statement within 5 months from the end of each year </a:t>
            </a:r>
            <a:r>
              <a:rPr lang="en-AU" sz="1000" spc="-8" dirty="0" err="1">
                <a:solidFill>
                  <a:schemeClr val="dk1"/>
                </a:solidFill>
                <a:latin typeface="Calibri" panose="020F0502020204030204" pitchFamily="34" charset="0"/>
              </a:rPr>
              <a:t>LGReg</a:t>
            </a:r>
            <a:r>
              <a:rPr lang="en-AU" sz="1000" spc="-8" dirty="0">
                <a:solidFill>
                  <a:schemeClr val="dk1"/>
                </a:solidFill>
                <a:latin typeface="Calibri" panose="020F0502020204030204" pitchFamily="34" charset="0"/>
              </a:rPr>
              <a:t> s397J(1)</a:t>
            </a:r>
            <a:endParaRPr lang="en-US" sz="1000" spc="-8" dirty="0">
              <a:solidFill>
                <a:schemeClr val="dk1"/>
              </a:solidFill>
              <a:latin typeface="Calibri" panose="020F0502020204030204" pitchFamily="34" charset="0"/>
            </a:endParaRPr>
          </a:p>
        </p:txBody>
      </p:sp>
      <p:sp>
        <p:nvSpPr>
          <p:cNvPr id="2" name="OTLSHAPE_SLA_d5b7e43d7a3448f2b24d21705fa8dd72_Title">
            <a:extLst>
              <a:ext uri="{FF2B5EF4-FFF2-40B4-BE49-F238E27FC236}">
                <a16:creationId xmlns:a16="http://schemas.microsoft.com/office/drawing/2014/main" id="{850F24CD-843C-1CD6-44E4-E0AA73AF968F}"/>
              </a:ext>
            </a:extLst>
          </p:cNvPr>
          <p:cNvSpPr txBox="1"/>
          <p:nvPr>
            <p:custDataLst>
              <p:tags r:id="rId85"/>
            </p:custDataLst>
          </p:nvPr>
        </p:nvSpPr>
        <p:spPr>
          <a:xfrm>
            <a:off x="3246701" y="3844722"/>
            <a:ext cx="1188411" cy="792896"/>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25   </a:t>
            </a:r>
            <a:r>
              <a:rPr lang="en-US" sz="1000" spc="-8" dirty="0">
                <a:solidFill>
                  <a:schemeClr val="dk1"/>
                </a:solidFill>
                <a:latin typeface="Calibri" panose="020F0502020204030204" pitchFamily="34" charset="0"/>
              </a:rPr>
              <a:t>Cyber Security Councils Forum.  Registration via community@cyber.nsw.gov.au</a:t>
            </a:r>
          </a:p>
        </p:txBody>
      </p:sp>
      <p:sp>
        <p:nvSpPr>
          <p:cNvPr id="6" name="OTLSHAPE_SLA_d5b7e43d7a3448f2b24d21705fa8dd72_Title">
            <a:extLst>
              <a:ext uri="{FF2B5EF4-FFF2-40B4-BE49-F238E27FC236}">
                <a16:creationId xmlns:a16="http://schemas.microsoft.com/office/drawing/2014/main" id="{65C189BB-D244-42BD-C7BC-0AAC82AF1606}"/>
              </a:ext>
            </a:extLst>
          </p:cNvPr>
          <p:cNvSpPr txBox="1"/>
          <p:nvPr>
            <p:custDataLst>
              <p:tags r:id="rId86"/>
            </p:custDataLst>
          </p:nvPr>
        </p:nvSpPr>
        <p:spPr>
          <a:xfrm>
            <a:off x="7423459" y="3826113"/>
            <a:ext cx="1188411" cy="792896"/>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Cyber Security Councils Forum.  Registration via community@cyber.nsw.gov.au</a:t>
            </a:r>
          </a:p>
        </p:txBody>
      </p:sp>
      <p:sp>
        <p:nvSpPr>
          <p:cNvPr id="4" name="OTLSHAPE_SLA_199d0cae46ea41538561df4885311cf6_Title">
            <a:extLst>
              <a:ext uri="{FF2B5EF4-FFF2-40B4-BE49-F238E27FC236}">
                <a16:creationId xmlns:a16="http://schemas.microsoft.com/office/drawing/2014/main" id="{F12FC939-F232-2924-D7F9-AADF6C43D6BE}"/>
              </a:ext>
            </a:extLst>
          </p:cNvPr>
          <p:cNvSpPr txBox="1"/>
          <p:nvPr>
            <p:custDataLst>
              <p:tags r:id="rId87"/>
            </p:custDataLst>
          </p:nvPr>
        </p:nvSpPr>
        <p:spPr>
          <a:xfrm>
            <a:off x="7346124" y="2326401"/>
            <a:ext cx="926242" cy="1231106"/>
          </a:xfrm>
          <a:prstGeom prst="rect">
            <a:avLst/>
          </a:prstGeom>
          <a:noFill/>
        </p:spPr>
        <p:txBody>
          <a:bodyPr vert="horz" wrap="square" lIns="0" tIns="0" rIns="0" bIns="0" rtlCol="0" anchor="ctr" anchorCtr="0">
            <a:spAutoFit/>
          </a:bodyPr>
          <a:lstStyle/>
          <a:p>
            <a:r>
              <a:rPr lang="en-US" sz="1000" b="1" spc="-8" dirty="0">
                <a:solidFill>
                  <a:schemeClr val="dk1"/>
                </a:solidFill>
              </a:rPr>
              <a:t>28    </a:t>
            </a:r>
            <a:r>
              <a:rPr lang="en-AU" sz="1000" dirty="0">
                <a:effectLst/>
              </a:rPr>
              <a:t>The Annual Performance Statement to be published on JO’s website within 28 days after it is made LG Reg s397(2)</a:t>
            </a:r>
            <a:endParaRPr lang="en-US" sz="1000" spc="-8" dirty="0">
              <a:solidFill>
                <a:schemeClr val="dk1"/>
              </a:solidFill>
            </a:endParaRPr>
          </a:p>
        </p:txBody>
      </p:sp>
      <p:sp>
        <p:nvSpPr>
          <p:cNvPr id="12" name="OTLSHAPE_SLA_199d0cae46ea41538561df4885311cf6_Title">
            <a:extLst>
              <a:ext uri="{FF2B5EF4-FFF2-40B4-BE49-F238E27FC236}">
                <a16:creationId xmlns:a16="http://schemas.microsoft.com/office/drawing/2014/main" id="{23D6E0B3-1B42-5350-46B2-2822192D2D10}"/>
              </a:ext>
            </a:extLst>
          </p:cNvPr>
          <p:cNvSpPr txBox="1"/>
          <p:nvPr>
            <p:custDataLst>
              <p:tags r:id="rId88"/>
            </p:custDataLst>
          </p:nvPr>
        </p:nvSpPr>
        <p:spPr>
          <a:xfrm>
            <a:off x="809032" y="3868177"/>
            <a:ext cx="1062643" cy="769441"/>
          </a:xfrm>
          <a:prstGeom prst="rect">
            <a:avLst/>
          </a:prstGeom>
          <a:noFill/>
        </p:spPr>
        <p:txBody>
          <a:bodyPr vert="horz" wrap="square" lIns="0" tIns="0" rIns="0" bIns="0" rtlCol="0" anchor="ctr" anchorCtr="0">
            <a:spAutoFit/>
          </a:bodyPr>
          <a:lstStyle/>
          <a:p>
            <a:r>
              <a:rPr lang="en-AU" sz="1000" b="1" dirty="0"/>
              <a:t>30 </a:t>
            </a:r>
            <a:r>
              <a:rPr lang="en-AU" sz="1000" dirty="0">
                <a:effectLst/>
              </a:rPr>
              <a:t>Public interest disclosure report due to the NSW Ombudsman [PIDA s78]. </a:t>
            </a:r>
            <a:endParaRPr lang="en-AU" sz="1050" dirty="0">
              <a:effectLst/>
            </a:endParaRPr>
          </a:p>
        </p:txBody>
      </p:sp>
    </p:spTree>
    <p:custDataLst>
      <p:tags r:id="rId1"/>
    </p:custDataLst>
    <p:extLst>
      <p:ext uri="{BB962C8B-B14F-4D97-AF65-F5344CB8AC3E}">
        <p14:creationId xmlns:p14="http://schemas.microsoft.com/office/powerpoint/2010/main" val="393028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1350724" y="2212730"/>
            <a:ext cx="10396776" cy="3148589"/>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3"/>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4"/>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5"/>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6"/>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7"/>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8"/>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9"/>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0"/>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1"/>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12"/>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13"/>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14"/>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15"/>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16"/>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17"/>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18"/>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19"/>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20"/>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21"/>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2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2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24"/>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25"/>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26"/>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2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2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2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3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3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3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3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3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3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3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3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3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3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4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4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49" name="TextBox 248">
            <a:extLst>
              <a:ext uri="{FF2B5EF4-FFF2-40B4-BE49-F238E27FC236}">
                <a16:creationId xmlns:a16="http://schemas.microsoft.com/office/drawing/2014/main" id="{2C5743A2-30AC-0532-8E52-29F5BF9F7328}"/>
              </a:ext>
            </a:extLst>
          </p:cNvPr>
          <p:cNvSpPr txBox="1"/>
          <p:nvPr/>
        </p:nvSpPr>
        <p:spPr>
          <a:xfrm>
            <a:off x="863318" y="422546"/>
            <a:ext cx="8992990" cy="461665"/>
          </a:xfrm>
          <a:prstGeom prst="rect">
            <a:avLst/>
          </a:prstGeom>
          <a:noFill/>
        </p:spPr>
        <p:txBody>
          <a:bodyPr wrap="square" rtlCol="0">
            <a:spAutoFit/>
          </a:bodyPr>
          <a:lstStyle/>
          <a:p>
            <a:pPr algn="ctr"/>
            <a:r>
              <a:rPr lang="en-US" sz="2400" dirty="0">
                <a:solidFill>
                  <a:schemeClr val="accent1">
                    <a:lumMod val="75000"/>
                  </a:schemeClr>
                </a:solidFill>
              </a:rPr>
              <a:t>JO Calendar of Compliance &amp; Reporting Requirements 2024-25 </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51"/>
            </p:custDataLst>
          </p:nvPr>
        </p:nvSpPr>
        <p:spPr>
          <a:xfrm>
            <a:off x="603786" y="2213048"/>
            <a:ext cx="746938" cy="3148589"/>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General</a:t>
            </a:r>
          </a:p>
        </p:txBody>
      </p:sp>
      <p:sp>
        <p:nvSpPr>
          <p:cNvPr id="85" name="OTLSHAPE_SLA_199d0cae46ea41538561df4885311cf6_Title">
            <a:extLst>
              <a:ext uri="{FF2B5EF4-FFF2-40B4-BE49-F238E27FC236}">
                <a16:creationId xmlns:a16="http://schemas.microsoft.com/office/drawing/2014/main" id="{38DAF144-D06B-4738-9F94-6A0008DE9FBB}"/>
              </a:ext>
            </a:extLst>
          </p:cNvPr>
          <p:cNvSpPr txBox="1"/>
          <p:nvPr>
            <p:custDataLst>
              <p:tags r:id="rId52"/>
            </p:custDataLst>
          </p:nvPr>
        </p:nvSpPr>
        <p:spPr>
          <a:xfrm>
            <a:off x="1505205" y="2569049"/>
            <a:ext cx="9734295" cy="46166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 JO must, at intervals of not more than 12 months, review its program for the release of government information under this section to identify the kinds of government information held by the agency that should in the public interest be made publicly available and that can be made publicly available without imposing unreasonable additional costs on the agency [GIPA 7(3)].  More information on what the Guide should include can be found </a:t>
            </a:r>
            <a:r>
              <a:rPr lang="en-AU" sz="1000" spc="-8" dirty="0">
                <a:solidFill>
                  <a:schemeClr val="dk1"/>
                </a:solidFill>
                <a:latin typeface="Calibri" panose="020F0502020204030204" pitchFamily="34" charset="0"/>
                <a:hlinkClick r:id="rId60"/>
              </a:rPr>
              <a:t>here</a:t>
            </a:r>
            <a:endParaRPr lang="en-AU"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63A3D764-1E17-4D1E-B90A-C250789E2B84}"/>
              </a:ext>
            </a:extLst>
          </p:cNvPr>
          <p:cNvSpPr txBox="1"/>
          <p:nvPr>
            <p:custDataLst>
              <p:tags r:id="rId53"/>
            </p:custDataLst>
          </p:nvPr>
        </p:nvSpPr>
        <p:spPr>
          <a:xfrm>
            <a:off x="1505205" y="3569636"/>
            <a:ext cx="1024229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Circulars are emailed to council.  Please advise OLG (olg@olg.nsw.gov.au) of any change of council email address.  Council Circulars can be downloaded from OLG website at www.olg.nsw.gov.au</a:t>
            </a:r>
            <a:endParaRPr lang="en-US" sz="9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EA59241A-4D48-46E3-BE30-E9454A7BAA41}"/>
              </a:ext>
            </a:extLst>
          </p:cNvPr>
          <p:cNvSpPr txBox="1"/>
          <p:nvPr>
            <p:custDataLst>
              <p:tags r:id="rId54"/>
            </p:custDataLst>
          </p:nvPr>
        </p:nvSpPr>
        <p:spPr>
          <a:xfrm>
            <a:off x="1505205" y="2315038"/>
            <a:ext cx="7804063"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JO should notify OLG (olg@olg.nsw.gov.au) of any senior staff or address changes via email to enable updating of the directory</a:t>
            </a:r>
            <a:endParaRPr lang="en-US" sz="900" spc="-8" dirty="0">
              <a:solidFill>
                <a:schemeClr val="dk1"/>
              </a:solidFill>
              <a:latin typeface="Calibri" panose="020F0502020204030204" pitchFamily="34" charset="0"/>
            </a:endParaRPr>
          </a:p>
        </p:txBody>
      </p:sp>
      <p:sp>
        <p:nvSpPr>
          <p:cNvPr id="89" name="OTLSHAPE_SLA_199d0cae46ea41538561df4885311cf6_Title">
            <a:extLst>
              <a:ext uri="{FF2B5EF4-FFF2-40B4-BE49-F238E27FC236}">
                <a16:creationId xmlns:a16="http://schemas.microsoft.com/office/drawing/2014/main" id="{A6DB71EF-7E06-47AC-9805-8E333F9BC502}"/>
              </a:ext>
            </a:extLst>
          </p:cNvPr>
          <p:cNvSpPr txBox="1"/>
          <p:nvPr>
            <p:custDataLst>
              <p:tags r:id="rId55"/>
            </p:custDataLst>
          </p:nvPr>
        </p:nvSpPr>
        <p:spPr>
          <a:xfrm>
            <a:off x="1505205" y="3787024"/>
            <a:ext cx="5542438" cy="138499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OLG = Office of Local Government</a:t>
            </a:r>
          </a:p>
          <a:p>
            <a:r>
              <a:rPr lang="en-AU" sz="1000" spc="-8" dirty="0">
                <a:solidFill>
                  <a:schemeClr val="dk1"/>
                </a:solidFill>
                <a:latin typeface="Calibri" panose="020F0502020204030204" pitchFamily="34" charset="0"/>
              </a:rPr>
              <a:t>LGA = Local Government Act 1993. </a:t>
            </a:r>
          </a:p>
          <a:p>
            <a:r>
              <a:rPr lang="en-AU" sz="1000" spc="-8" dirty="0">
                <a:solidFill>
                  <a:schemeClr val="dk1"/>
                </a:solidFill>
                <a:latin typeface="Calibri" panose="020F0502020204030204" pitchFamily="34" charset="0"/>
              </a:rPr>
              <a:t>LG Reg = Local Government (General) Regulation 2021</a:t>
            </a:r>
          </a:p>
          <a:p>
            <a:r>
              <a:rPr lang="en-AU" sz="1000" spc="-8" dirty="0">
                <a:solidFill>
                  <a:schemeClr val="dk1"/>
                </a:solidFill>
                <a:latin typeface="Calibri" panose="020F0502020204030204" pitchFamily="34" charset="0"/>
              </a:rPr>
              <a:t>Code = Local Government Code of Accounting Practice and Financial Reporting</a:t>
            </a:r>
          </a:p>
          <a:p>
            <a:r>
              <a:rPr lang="en-AU" sz="1000" spc="-8" dirty="0">
                <a:solidFill>
                  <a:schemeClr val="dk1"/>
                </a:solidFill>
                <a:latin typeface="Calibri" panose="020F0502020204030204" pitchFamily="34" charset="0"/>
              </a:rPr>
              <a:t>PIDA = Public Interests Disclosures Act 2022</a:t>
            </a:r>
          </a:p>
          <a:p>
            <a:r>
              <a:rPr lang="en-AU" sz="1000" spc="-8" dirty="0">
                <a:solidFill>
                  <a:schemeClr val="dk1"/>
                </a:solidFill>
                <a:latin typeface="Calibri" panose="020F0502020204030204" pitchFamily="34" charset="0"/>
              </a:rPr>
              <a:t>MCC = Model Code of Conduct for Local Councils in NSW, 2022</a:t>
            </a:r>
          </a:p>
          <a:p>
            <a:r>
              <a:rPr lang="en-AU" sz="1000" spc="-8" dirty="0">
                <a:solidFill>
                  <a:schemeClr val="dk1"/>
                </a:solidFill>
                <a:latin typeface="Calibri" panose="020F0502020204030204" pitchFamily="34" charset="0"/>
              </a:rPr>
              <a:t>MCCP = Procedures for the Administration of The Model Code of Conduct for Local Councils in NSW, 2022</a:t>
            </a:r>
          </a:p>
          <a:p>
            <a:r>
              <a:rPr lang="en-AU" sz="1000" spc="-8" dirty="0">
                <a:solidFill>
                  <a:schemeClr val="dk1"/>
                </a:solidFill>
                <a:latin typeface="Calibri" panose="020F0502020204030204" pitchFamily="34" charset="0"/>
              </a:rPr>
              <a:t>GIPA = Government Information (Public Access) Act 2009</a:t>
            </a:r>
          </a:p>
          <a:p>
            <a:r>
              <a:rPr lang="en-AU" sz="1000" spc="-8" dirty="0">
                <a:solidFill>
                  <a:schemeClr val="dk1"/>
                </a:solidFill>
                <a:latin typeface="Calibri" panose="020F0502020204030204" pitchFamily="34" charset="0"/>
              </a:rPr>
              <a:t>IP&amp;R G/L = Integrated Planning and Reporting Guidelines Sept 2021</a:t>
            </a:r>
            <a:endParaRPr lang="en-US" sz="900" spc="-8" dirty="0">
              <a:solidFill>
                <a:schemeClr val="dk1"/>
              </a:solidFill>
              <a:latin typeface="Calibri" panose="020F0502020204030204" pitchFamily="34" charset="0"/>
            </a:endParaRPr>
          </a:p>
        </p:txBody>
      </p:sp>
      <p:sp>
        <p:nvSpPr>
          <p:cNvPr id="2" name="OTLSHAPE_SL_769fe1c534d04d7f8de953029c5de3e1_HeaderRectangle">
            <a:extLst>
              <a:ext uri="{FF2B5EF4-FFF2-40B4-BE49-F238E27FC236}">
                <a16:creationId xmlns:a16="http://schemas.microsoft.com/office/drawing/2014/main" id="{B79A0589-F060-1EAB-479E-6A793881CDAA}"/>
              </a:ext>
            </a:extLst>
          </p:cNvPr>
          <p:cNvSpPr/>
          <p:nvPr>
            <p:custDataLst>
              <p:tags r:id="rId56"/>
            </p:custDataLst>
          </p:nvPr>
        </p:nvSpPr>
        <p:spPr>
          <a:xfrm>
            <a:off x="603786" y="1114407"/>
            <a:ext cx="746938" cy="867809"/>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4" name="OTLSHAPE_SL_769fe1c534d04d7f8de953029c5de3e1_BackgroundRectangle">
            <a:extLst>
              <a:ext uri="{FF2B5EF4-FFF2-40B4-BE49-F238E27FC236}">
                <a16:creationId xmlns:a16="http://schemas.microsoft.com/office/drawing/2014/main" id="{566B6685-FA89-A3FA-FCE0-B2EDB064C2F7}"/>
              </a:ext>
            </a:extLst>
          </p:cNvPr>
          <p:cNvSpPr/>
          <p:nvPr>
            <p:custDataLst>
              <p:tags r:id="rId57"/>
            </p:custDataLst>
          </p:nvPr>
        </p:nvSpPr>
        <p:spPr>
          <a:xfrm>
            <a:off x="1238225" y="1114725"/>
            <a:ext cx="10509276" cy="908705"/>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5" name="TextBox 4">
            <a:extLst>
              <a:ext uri="{FF2B5EF4-FFF2-40B4-BE49-F238E27FC236}">
                <a16:creationId xmlns:a16="http://schemas.microsoft.com/office/drawing/2014/main" id="{7CF0102B-0D3A-BEF0-35AB-3E3D29B9A637}"/>
              </a:ext>
            </a:extLst>
          </p:cNvPr>
          <p:cNvSpPr txBox="1"/>
          <p:nvPr/>
        </p:nvSpPr>
        <p:spPr>
          <a:xfrm>
            <a:off x="1350724" y="1199795"/>
            <a:ext cx="7288307" cy="246221"/>
          </a:xfrm>
          <a:prstGeom prst="rect">
            <a:avLst/>
          </a:prstGeom>
          <a:noFill/>
        </p:spPr>
        <p:txBody>
          <a:bodyPr wrap="square">
            <a:spAutoFit/>
          </a:bodyPr>
          <a:lstStyle/>
          <a:p>
            <a:r>
              <a:rPr lang="en-AU" sz="1000" dirty="0"/>
              <a:t>Council Portal provides additional information and webinars.  Access to the portal available </a:t>
            </a:r>
            <a:r>
              <a:rPr lang="en-AU" sz="1000" dirty="0">
                <a:hlinkClick r:id="rId61"/>
              </a:rPr>
              <a:t>here</a:t>
            </a:r>
            <a:endParaRPr lang="en-AU" sz="1000" dirty="0"/>
          </a:p>
        </p:txBody>
      </p:sp>
      <p:sp>
        <p:nvSpPr>
          <p:cNvPr id="7" name="TextBox 6">
            <a:extLst>
              <a:ext uri="{FF2B5EF4-FFF2-40B4-BE49-F238E27FC236}">
                <a16:creationId xmlns:a16="http://schemas.microsoft.com/office/drawing/2014/main" id="{70477196-3165-0BD3-9DEB-70F410DA23E8}"/>
              </a:ext>
            </a:extLst>
          </p:cNvPr>
          <p:cNvSpPr txBox="1"/>
          <p:nvPr/>
        </p:nvSpPr>
        <p:spPr>
          <a:xfrm>
            <a:off x="1350724" y="1452951"/>
            <a:ext cx="6219143" cy="246221"/>
          </a:xfrm>
          <a:prstGeom prst="rect">
            <a:avLst/>
          </a:prstGeom>
          <a:noFill/>
        </p:spPr>
        <p:txBody>
          <a:bodyPr wrap="square">
            <a:spAutoFit/>
          </a:bodyPr>
          <a:lstStyle/>
          <a:p>
            <a:r>
              <a:rPr lang="en-AU" sz="1000" dirty="0"/>
              <a:t>LG Professionals education/training available  </a:t>
            </a:r>
            <a:r>
              <a:rPr lang="en-AU" sz="1000" dirty="0">
                <a:hlinkClick r:id="rId62"/>
              </a:rPr>
              <a:t>here</a:t>
            </a:r>
            <a:endParaRPr lang="en-AU" sz="1000" dirty="0"/>
          </a:p>
        </p:txBody>
      </p:sp>
      <p:sp>
        <p:nvSpPr>
          <p:cNvPr id="8" name="TextBox 7">
            <a:extLst>
              <a:ext uri="{FF2B5EF4-FFF2-40B4-BE49-F238E27FC236}">
                <a16:creationId xmlns:a16="http://schemas.microsoft.com/office/drawing/2014/main" id="{97E20177-3A76-3010-90CB-3D516AE1ACF0}"/>
              </a:ext>
            </a:extLst>
          </p:cNvPr>
          <p:cNvSpPr txBox="1"/>
          <p:nvPr/>
        </p:nvSpPr>
        <p:spPr>
          <a:xfrm>
            <a:off x="1350724" y="1732326"/>
            <a:ext cx="6219143" cy="246221"/>
          </a:xfrm>
          <a:prstGeom prst="rect">
            <a:avLst/>
          </a:prstGeom>
          <a:noFill/>
        </p:spPr>
        <p:txBody>
          <a:bodyPr wrap="square">
            <a:spAutoFit/>
          </a:bodyPr>
          <a:lstStyle/>
          <a:p>
            <a:r>
              <a:rPr lang="en-AU" sz="1000" dirty="0"/>
              <a:t>Local Government NSW education/training available </a:t>
            </a:r>
            <a:r>
              <a:rPr lang="en-AU" sz="1000" dirty="0">
                <a:hlinkClick r:id="rId63"/>
              </a:rPr>
              <a:t>here</a:t>
            </a:r>
            <a:endParaRPr lang="en-AU" sz="1000" dirty="0"/>
          </a:p>
        </p:txBody>
      </p:sp>
      <p:sp>
        <p:nvSpPr>
          <p:cNvPr id="3" name="OTLSHAPE_SLA_199d0cae46ea41538561df4885311cf6_Title">
            <a:extLst>
              <a:ext uri="{FF2B5EF4-FFF2-40B4-BE49-F238E27FC236}">
                <a16:creationId xmlns:a16="http://schemas.microsoft.com/office/drawing/2014/main" id="{388C9CBF-DCDF-74B9-0FDC-9CF91DE86F6B}"/>
              </a:ext>
            </a:extLst>
          </p:cNvPr>
          <p:cNvSpPr txBox="1"/>
          <p:nvPr>
            <p:custDataLst>
              <p:tags r:id="rId58"/>
            </p:custDataLst>
          </p:nvPr>
        </p:nvSpPr>
        <p:spPr>
          <a:xfrm>
            <a:off x="1505205" y="3198359"/>
            <a:ext cx="973429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 JO must prepare its Statement of Strategic Regional Priorities by no later than 12 months after each ordinary election of councillors for all member councils (by 31 Aug 2025) [LG Reg s 397H]</a:t>
            </a:r>
          </a:p>
        </p:txBody>
      </p:sp>
    </p:spTree>
    <p:custDataLst>
      <p:tags r:id="rId1"/>
    </p:custDataLst>
    <p:extLst>
      <p:ext uri="{BB962C8B-B14F-4D97-AF65-F5344CB8AC3E}">
        <p14:creationId xmlns:p14="http://schemas.microsoft.com/office/powerpoint/2010/main" val="2312090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MARKERSHAPE" val="OTL"/>
</p:tagLst>
</file>

<file path=ppt/tags/tag117.xml><?xml version="1.0" encoding="utf-8"?>
<p:tagLst xmlns:a="http://schemas.openxmlformats.org/drawingml/2006/main" xmlns:r="http://schemas.openxmlformats.org/officeDocument/2006/relationships" xmlns:p="http://schemas.openxmlformats.org/presentationml/2006/main">
  <p:tag name="OTLMARKERSHAPE" val="OTL"/>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Lst>
</file>

<file path=ppt/tags/tag124.xml><?xml version="1.0" encoding="utf-8"?>
<p:tagLst xmlns:a="http://schemas.openxmlformats.org/drawingml/2006/main" xmlns:r="http://schemas.openxmlformats.org/officeDocument/2006/relationships" xmlns:p="http://schemas.openxmlformats.org/presentationml/2006/main">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MARKERSHAPE" val="OTL"/>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37.xml><?xml version="1.0" encoding="utf-8"?>
<p:tagLst xmlns:a="http://schemas.openxmlformats.org/drawingml/2006/main" xmlns:r="http://schemas.openxmlformats.org/officeDocument/2006/relationships" xmlns:p="http://schemas.openxmlformats.org/presentationml/2006/main">
  <p:tag name="OTLMARKERSHAPE" val="OTL"/>
</p:tagLst>
</file>

<file path=ppt/tags/tag138.xml><?xml version="1.0" encoding="utf-8"?>
<p:tagLst xmlns:a="http://schemas.openxmlformats.org/drawingml/2006/main" xmlns:r="http://schemas.openxmlformats.org/officeDocument/2006/relationships" xmlns:p="http://schemas.openxmlformats.org/presentationml/2006/main">
  <p:tag name="OTLMARKERSHAPE" val="OTL"/>
</p:tagLst>
</file>

<file path=ppt/tags/tag139.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40.xml><?xml version="1.0" encoding="utf-8"?>
<p:tagLst xmlns:a="http://schemas.openxmlformats.org/drawingml/2006/main" xmlns:r="http://schemas.openxmlformats.org/officeDocument/2006/relationships" xmlns:p="http://schemas.openxmlformats.org/presentationml/2006/main">
  <p:tag name="OTLMARKERSHAPE" val="OTL"/>
</p:tagLst>
</file>

<file path=ppt/tags/tag141.xml><?xml version="1.0" encoding="utf-8"?>
<p:tagLst xmlns:a="http://schemas.openxmlformats.org/drawingml/2006/main" xmlns:r="http://schemas.openxmlformats.org/officeDocument/2006/relationships" xmlns:p="http://schemas.openxmlformats.org/presentationml/2006/main">
  <p:tag name="OTLMARKERSHAPE" val="OTL"/>
</p:tagLst>
</file>

<file path=ppt/tags/tag142.xml><?xml version="1.0" encoding="utf-8"?>
<p:tagLst xmlns:a="http://schemas.openxmlformats.org/drawingml/2006/main" xmlns:r="http://schemas.openxmlformats.org/officeDocument/2006/relationships" xmlns:p="http://schemas.openxmlformats.org/presentationml/2006/main">
  <p:tag name="OTLMARKERSHAPE" val="OTL"/>
</p:tagLst>
</file>

<file path=ppt/tags/tag143.xml><?xml version="1.0" encoding="utf-8"?>
<p:tagLst xmlns:a="http://schemas.openxmlformats.org/drawingml/2006/main" xmlns:r="http://schemas.openxmlformats.org/officeDocument/2006/relationships" xmlns:p="http://schemas.openxmlformats.org/presentationml/2006/main">
  <p:tag name="OTLMARKERSHAPE" val="OTL"/>
</p:tagLst>
</file>

<file path=ppt/tags/tag144.xml><?xml version="1.0" encoding="utf-8"?>
<p:tagLst xmlns:a="http://schemas.openxmlformats.org/drawingml/2006/main" xmlns:r="http://schemas.openxmlformats.org/officeDocument/2006/relationships" xmlns:p="http://schemas.openxmlformats.org/presentationml/2006/main">
  <p:tag name="OTLMARKERSHAPE" val="OTL"/>
</p:tagLst>
</file>

<file path=ppt/tags/tag145.xml><?xml version="1.0" encoding="utf-8"?>
<p:tagLst xmlns:a="http://schemas.openxmlformats.org/drawingml/2006/main" xmlns:r="http://schemas.openxmlformats.org/officeDocument/2006/relationships" xmlns:p="http://schemas.openxmlformats.org/presentationml/2006/main">
  <p:tag name="OTLMARKERSHAPE" val="OTL"/>
</p:tagLst>
</file>

<file path=ppt/tags/tag146.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UNKNOWN" version="1.0.0">
  <systemFields>
    <field name="Objective-Id">
      <value order="0">A970841</value>
    </field>
    <field name="Objective-Title">
      <value order="0">A967260 - Calendars of Compliance - Tab B - JOs copy</value>
    </field>
  </systemFields>
  <catalogues/>
</metadata>
</file>

<file path=customXml/itemProps1.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otalTime>32</TotalTime>
  <Words>695</Words>
  <Application>Microsoft Office PowerPoint</Application>
  <PresentationFormat>Widescreen</PresentationFormat>
  <Paragraphs>67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Kielly</dc:creator>
  <cp:lastModifiedBy>Daniel Kielly</cp:lastModifiedBy>
  <cp:revision>9</cp:revision>
  <dcterms:created xsi:type="dcterms:W3CDTF">2022-08-05T10:19:56Z</dcterms:created>
  <dcterms:modified xsi:type="dcterms:W3CDTF">2025-07-21T00:31:57Z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A970841</vt:lpwstr>
  </property>
  <property fmtid="{D5CDD505-2E9C-101B-9397-08002B2CF9AE}" pid="4" name="Objective-Title">
    <vt:lpwstr>A967260 - Calendars of Compliance - Tab B - JOs copy</vt:lpwstr>
  </property>
</Properties>
</file>